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4" r:id="rId3"/>
    <p:sldId id="258" r:id="rId4"/>
    <p:sldId id="259" r:id="rId5"/>
    <p:sldId id="263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e borra" initials="sb" lastIdx="9" clrIdx="0">
    <p:extLst>
      <p:ext uri="{19B8F6BF-5375-455C-9EA6-DF929625EA0E}">
        <p15:presenceInfo xmlns:p15="http://schemas.microsoft.com/office/powerpoint/2012/main" userId="a9a3ec74515ccb5b" providerId="Windows Live"/>
      </p:ext>
    </p:extLst>
  </p:cmAuthor>
  <p:cmAuthor id="2" name="Francesco Bono" initials="FB" lastIdx="2" clrIdx="1">
    <p:extLst>
      <p:ext uri="{19B8F6BF-5375-455C-9EA6-DF929625EA0E}">
        <p15:presenceInfo xmlns:p15="http://schemas.microsoft.com/office/powerpoint/2012/main" userId="Francesco Bo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C50C1F"/>
    <a:srgbClr val="FFCC00"/>
    <a:srgbClr val="CCECFF"/>
    <a:srgbClr val="CC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91" autoAdjust="0"/>
    <p:restoredTop sz="91337" autoAdjust="0"/>
  </p:normalViewPr>
  <p:slideViewPr>
    <p:cSldViewPr>
      <p:cViewPr varScale="1">
        <p:scale>
          <a:sx n="62" d="100"/>
          <a:sy n="62" d="100"/>
        </p:scale>
        <p:origin x="652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nalisa\AppData\Local\Microsoft\Windows\INetCache\Content.Outlook\NUDJA3EU\PNRR_Progetti%20risultati%20elab%20dati%20a%20gennaio%20202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nalisa\AppData\Local\Microsoft\Windows\INetCache\Content.Outlook\NUDJA3EU\PNRR_Progetti%20risultati%20elab%20dati%20a%20gennaio%20202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nalisa\AppData\Local\Microsoft\Windows\INetCache\Content.Outlook\NUDJA3EU\PNRR_Progetti%20risultati%20elab%20dati%20a%20gennaio%202026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nalisa\AppData\Local\Microsoft\Windows\INetCache\Content.Outlook\NUDJA3EU\PNRR_Progetti%20risultati%20elab%20dati%20a%20gennaio%2020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86689564613301"/>
          <c:y val="4.4480116687371445E-2"/>
          <c:w val="0.55029176811679559"/>
          <c:h val="0.8503371258412364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'tabgraf stato italia'!$AI$5</c:f>
              <c:strCache>
                <c:ptCount val="1"/>
                <c:pt idx="0">
                  <c:v>Progettazione o gara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1.487451862778299E-2"/>
                  <c:y val="2.4050568455356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44C-4FBA-82EA-9591E9307E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italia'!$AI$6:$AI$13</c:f>
              <c:numCache>
                <c:formatCode>_-* #,##0.0_-;\-* #,##0.0_-;_-* "-"??_-;_-@_-</c:formatCode>
                <c:ptCount val="8"/>
                <c:pt idx="0">
                  <c:v>0.10320218866528415</c:v>
                </c:pt>
                <c:pt idx="1">
                  <c:v>0.61474314427754317</c:v>
                </c:pt>
                <c:pt idx="2">
                  <c:v>1.8726591760299627</c:v>
                </c:pt>
                <c:pt idx="3">
                  <c:v>7.0838801082323988E-2</c:v>
                </c:pt>
                <c:pt idx="4">
                  <c:v>0.32139785432981754</c:v>
                </c:pt>
                <c:pt idx="5">
                  <c:v>0.43276972624798715</c:v>
                </c:pt>
                <c:pt idx="6">
                  <c:v>0.29646816189739622</c:v>
                </c:pt>
                <c:pt idx="7">
                  <c:v>0.20241242564441506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E0-4E38-91ED-09D4D6D08E6D}"/>
            </c:ext>
          </c:extLst>
        </c:ser>
        <c:ser>
          <c:idx val="1"/>
          <c:order val="1"/>
          <c:tx>
            <c:strRef>
              <c:f>'tabgraf stato italia'!$AJ$5</c:f>
              <c:strCache>
                <c:ptCount val="1"/>
                <c:pt idx="0">
                  <c:v>Esecuzione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italia'!$AJ$6:$AJ$13</c:f>
              <c:numCache>
                <c:formatCode>_-* #,##0.0_-;\-* #,##0.0_-;_-* "-"??_-;_-@_-</c:formatCode>
                <c:ptCount val="8"/>
                <c:pt idx="0">
                  <c:v>28.974501270555244</c:v>
                </c:pt>
                <c:pt idx="1">
                  <c:v>54.840434062115783</c:v>
                </c:pt>
                <c:pt idx="2">
                  <c:v>60.674157303370791</c:v>
                </c:pt>
                <c:pt idx="3">
                  <c:v>12.378209520270348</c:v>
                </c:pt>
                <c:pt idx="4">
                  <c:v>44.954959033090397</c:v>
                </c:pt>
                <c:pt idx="5">
                  <c:v>30.394524959742352</c:v>
                </c:pt>
                <c:pt idx="6">
                  <c:v>0.16756896107244135</c:v>
                </c:pt>
                <c:pt idx="7">
                  <c:v>27.813119629874421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E0-4E38-91ED-09D4D6D08E6D}"/>
            </c:ext>
          </c:extLst>
        </c:ser>
        <c:ser>
          <c:idx val="2"/>
          <c:order val="2"/>
          <c:tx>
            <c:strRef>
              <c:f>'tabgraf stato italia'!$AK$5</c:f>
              <c:strCache>
                <c:ptCount val="1"/>
                <c:pt idx="0">
                  <c:v>Collaudo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italia'!$AK$6:$AK$13</c:f>
              <c:numCache>
                <c:formatCode>_-* #,##0.0_-;\-* #,##0.0_-;_-* "-"??_-;_-@_-</c:formatCode>
                <c:ptCount val="8"/>
                <c:pt idx="0">
                  <c:v>8.1364216101488633</c:v>
                </c:pt>
                <c:pt idx="1">
                  <c:v>3.648366921473245</c:v>
                </c:pt>
                <c:pt idx="2">
                  <c:v>28.464419475655429</c:v>
                </c:pt>
                <c:pt idx="3">
                  <c:v>24.397579867844989</c:v>
                </c:pt>
                <c:pt idx="4">
                  <c:v>18.967000135801911</c:v>
                </c:pt>
                <c:pt idx="5">
                  <c:v>20.531400966183575</c:v>
                </c:pt>
                <c:pt idx="6">
                  <c:v>0.11600928074245939</c:v>
                </c:pt>
                <c:pt idx="7">
                  <c:v>13.912005047166978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DE0-4E38-91ED-09D4D6D08E6D}"/>
            </c:ext>
          </c:extLst>
        </c:ser>
        <c:ser>
          <c:idx val="3"/>
          <c:order val="3"/>
          <c:tx>
            <c:strRef>
              <c:f>'tabgraf stato italia'!$AL$5</c:f>
              <c:strCache>
                <c:ptCount val="1"/>
                <c:pt idx="0">
                  <c:v>Concluso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italia'!$AL$6:$AL$13</c:f>
              <c:numCache>
                <c:formatCode>_-* #,##0.0_-;\-* #,##0.0_-;_-* "-"??_-;_-@_-</c:formatCode>
                <c:ptCount val="8"/>
                <c:pt idx="0">
                  <c:v>62.785874930630605</c:v>
                </c:pt>
                <c:pt idx="1">
                  <c:v>40.896455872133423</c:v>
                </c:pt>
                <c:pt idx="2">
                  <c:v>8.9887640449438209</c:v>
                </c:pt>
                <c:pt idx="3">
                  <c:v>63.153371810802341</c:v>
                </c:pt>
                <c:pt idx="4">
                  <c:v>35.756642976777876</c:v>
                </c:pt>
                <c:pt idx="5">
                  <c:v>48.641304347826086</c:v>
                </c:pt>
                <c:pt idx="6">
                  <c:v>99.419953596287698</c:v>
                </c:pt>
                <c:pt idx="7">
                  <c:v>58.072462897314182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DE0-4E38-91ED-09D4D6D08E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6964864"/>
        <c:axId val="86983424"/>
      </c:barChart>
      <c:catAx>
        <c:axId val="869648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200"/>
            </a:pPr>
            <a:endParaRPr lang="it-IT"/>
          </a:p>
        </c:txPr>
        <c:crossAx val="86983424"/>
        <c:crosses val="autoZero"/>
        <c:auto val="1"/>
        <c:lblAlgn val="ctr"/>
        <c:lblOffset val="100"/>
        <c:noMultiLvlLbl val="0"/>
      </c:catAx>
      <c:valAx>
        <c:axId val="8698342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8696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386551702861371"/>
          <c:y val="3.0313472114209532E-2"/>
          <c:w val="0.45818159061468394"/>
          <c:h val="0.8596790026802577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'tabgraf stato italia'!$AI$5</c:f>
              <c:strCache>
                <c:ptCount val="1"/>
                <c:pt idx="0">
                  <c:v>Progettazione o gara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italia'!$AI$16:$AI$23</c:f>
              <c:numCache>
                <c:formatCode>_-* #,##0.0_-;\-* #,##0.0_-;_-* "-"??_-;_-@_-</c:formatCode>
                <c:ptCount val="8"/>
                <c:pt idx="0">
                  <c:v>0.20132908656548101</c:v>
                </c:pt>
                <c:pt idx="1">
                  <c:v>0.63865299131277919</c:v>
                </c:pt>
                <c:pt idx="2">
                  <c:v>0.13354006431616619</c:v>
                </c:pt>
                <c:pt idx="3">
                  <c:v>0.20906789172385176</c:v>
                </c:pt>
                <c:pt idx="4">
                  <c:v>0.35646480589561635</c:v>
                </c:pt>
                <c:pt idx="5">
                  <c:v>0.3255313241863651</c:v>
                </c:pt>
                <c:pt idx="6">
                  <c:v>0.19804088973099621</c:v>
                </c:pt>
                <c:pt idx="7">
                  <c:v>0.3013492684516702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07-443E-A7AC-86108AAF2478}"/>
            </c:ext>
          </c:extLst>
        </c:ser>
        <c:ser>
          <c:idx val="1"/>
          <c:order val="1"/>
          <c:tx>
            <c:strRef>
              <c:f>'tabgraf stato italia'!$AJ$5</c:f>
              <c:strCache>
                <c:ptCount val="1"/>
                <c:pt idx="0">
                  <c:v>Esecuzione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italia'!$AJ$16:$AJ$23</c:f>
              <c:numCache>
                <c:formatCode>_-* #,##0.0_-;\-* #,##0.0_-;_-* "-"??_-;_-@_-</c:formatCode>
                <c:ptCount val="8"/>
                <c:pt idx="0">
                  <c:v>67.904788405470796</c:v>
                </c:pt>
                <c:pt idx="1">
                  <c:v>40.85062402369271</c:v>
                </c:pt>
                <c:pt idx="2">
                  <c:v>84.795188323505158</c:v>
                </c:pt>
                <c:pt idx="3">
                  <c:v>47.9797460334877</c:v>
                </c:pt>
                <c:pt idx="4">
                  <c:v>49.733236656184445</c:v>
                </c:pt>
                <c:pt idx="5">
                  <c:v>35.317296063336016</c:v>
                </c:pt>
                <c:pt idx="6">
                  <c:v>35.438267580066992</c:v>
                </c:pt>
                <c:pt idx="7">
                  <c:v>56.989510729698289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07-443E-A7AC-86108AAF2478}"/>
            </c:ext>
          </c:extLst>
        </c:ser>
        <c:ser>
          <c:idx val="2"/>
          <c:order val="2"/>
          <c:tx>
            <c:strRef>
              <c:f>'tabgraf stato italia'!$AK$5</c:f>
              <c:strCache>
                <c:ptCount val="1"/>
                <c:pt idx="0">
                  <c:v>Collaudo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italia'!$AK$16:$AK$23</c:f>
              <c:numCache>
                <c:formatCode>_-* #,##0.0_-;\-* #,##0.0_-;_-* "-"??_-;_-@_-</c:formatCode>
                <c:ptCount val="8"/>
                <c:pt idx="0">
                  <c:v>16.362776348746841</c:v>
                </c:pt>
                <c:pt idx="1">
                  <c:v>47.746396733566272</c:v>
                </c:pt>
                <c:pt idx="2">
                  <c:v>13.584444282795058</c:v>
                </c:pt>
                <c:pt idx="3">
                  <c:v>29.017141900815556</c:v>
                </c:pt>
                <c:pt idx="4">
                  <c:v>37.338071607722547</c:v>
                </c:pt>
                <c:pt idx="5">
                  <c:v>47.76518332634442</c:v>
                </c:pt>
                <c:pt idx="6">
                  <c:v>18.496864906611009</c:v>
                </c:pt>
                <c:pt idx="7">
                  <c:v>29.714825943304181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07-443E-A7AC-86108AAF2478}"/>
            </c:ext>
          </c:extLst>
        </c:ser>
        <c:ser>
          <c:idx val="3"/>
          <c:order val="3"/>
          <c:tx>
            <c:strRef>
              <c:f>'tabgraf stato italia'!$AL$5</c:f>
              <c:strCache>
                <c:ptCount val="1"/>
                <c:pt idx="0">
                  <c:v>Concluso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4920461531078391E-2"/>
                  <c:y val="5.51175737418064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950-49A3-A85C-E99C0C65205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'tabgraf stato italia'!$U$6:$U$13</c:f>
              <c:strCache>
                <c:ptCount val="8"/>
                <c:pt idx="0">
                  <c:v>M1 - Digitalizzazione, innovazione, competitività e cultura</c:v>
                </c:pt>
                <c:pt idx="1">
                  <c:v>M2 - Rivoluzione verde e transizione ecologica</c:v>
                </c:pt>
                <c:pt idx="2">
                  <c:v>M3 - Infrastrutture per una mobilità sostenibile</c:v>
                </c:pt>
                <c:pt idx="3">
                  <c:v>M4 - Istruzione e ricerca</c:v>
                </c:pt>
                <c:pt idx="4">
                  <c:v>M5 - Inclusione e coesione</c:v>
                </c:pt>
                <c:pt idx="5">
                  <c:v>M6 - Salute</c:v>
                </c:pt>
                <c:pt idx="6">
                  <c:v>M7 - REPowerEU</c:v>
                </c:pt>
                <c:pt idx="7">
                  <c:v>Totale complessivo</c:v>
                </c:pt>
              </c:strCache>
            </c:strRef>
          </c:cat>
          <c:val>
            <c:numRef>
              <c:f>'tabgraf stato italia'!$AL$16:$AL$23</c:f>
              <c:numCache>
                <c:formatCode>_-* #,##0.0_-;\-* #,##0.0_-;_-* "-"??_-;_-@_-</c:formatCode>
                <c:ptCount val="8"/>
                <c:pt idx="0">
                  <c:v>15.531106159216886</c:v>
                </c:pt>
                <c:pt idx="1">
                  <c:v>10.764326251428232</c:v>
                </c:pt>
                <c:pt idx="2">
                  <c:v>1.4868273293836118</c:v>
                </c:pt>
                <c:pt idx="3">
                  <c:v>22.794044173972885</c:v>
                </c:pt>
                <c:pt idx="4">
                  <c:v>12.572226930197386</c:v>
                </c:pt>
                <c:pt idx="5">
                  <c:v>16.591989286133206</c:v>
                </c:pt>
                <c:pt idx="6">
                  <c:v>45.866826623591017</c:v>
                </c:pt>
                <c:pt idx="7">
                  <c:v>12.994314058545831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07-443E-A7AC-86108AAF24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6875136"/>
        <c:axId val="86878080"/>
      </c:barChart>
      <c:catAx>
        <c:axId val="868751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it-IT"/>
          </a:p>
        </c:txPr>
        <c:crossAx val="86878080"/>
        <c:crosses val="autoZero"/>
        <c:auto val="1"/>
        <c:lblAlgn val="ctr"/>
        <c:lblOffset val="100"/>
        <c:noMultiLvlLbl val="0"/>
      </c:catAx>
      <c:valAx>
        <c:axId val="86878080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one"/>
        <c:crossAx val="86875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it-IT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1C74-468C-A42A-29A0D94200C3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C74-468C-A42A-29A0D94200C3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C74-468C-A42A-29A0D94200C3}"/>
              </c:ext>
            </c:extLst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C74-468C-A42A-29A0D94200C3}"/>
              </c:ext>
            </c:extLst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C74-468C-A42A-29A0D94200C3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6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stato avanzamento reg-miss'!$A$27:$A$48</c:f>
              <c:strCache>
                <c:ptCount val="22"/>
                <c:pt idx="0">
                  <c:v>PIEMONTE</c:v>
                </c:pt>
                <c:pt idx="1">
                  <c:v>VALLE D'AOSTA</c:v>
                </c:pt>
                <c:pt idx="2">
                  <c:v>LOMBARDIA</c:v>
                </c:pt>
                <c:pt idx="3">
                  <c:v>TRENTINO-ALTO ADIGE</c:v>
                </c:pt>
                <c:pt idx="4">
                  <c:v>VENETO</c:v>
                </c:pt>
                <c:pt idx="5">
                  <c:v>FRIULI-VENEZIA GIULIA</c:v>
                </c:pt>
                <c:pt idx="6">
                  <c:v>LIGURIA</c:v>
                </c:pt>
                <c:pt idx="7">
                  <c:v>EMILIA-ROMAGNA</c:v>
                </c:pt>
                <c:pt idx="8">
                  <c:v>TOSCANA</c:v>
                </c:pt>
                <c:pt idx="9">
                  <c:v>UMBRIA</c:v>
                </c:pt>
                <c:pt idx="10">
                  <c:v>MARCHE</c:v>
                </c:pt>
                <c:pt idx="11">
                  <c:v>LAZIO</c:v>
                </c:pt>
                <c:pt idx="12">
                  <c:v>ABRUZZO</c:v>
                </c:pt>
                <c:pt idx="13">
                  <c:v>MOLISE</c:v>
                </c:pt>
                <c:pt idx="14">
                  <c:v>CAMPANIA</c:v>
                </c:pt>
                <c:pt idx="15">
                  <c:v>PUGLIA</c:v>
                </c:pt>
                <c:pt idx="16">
                  <c:v>BASILICATA</c:v>
                </c:pt>
                <c:pt idx="17">
                  <c:v>CALABRIA</c:v>
                </c:pt>
                <c:pt idx="18">
                  <c:v>SICILIA</c:v>
                </c:pt>
                <c:pt idx="19">
                  <c:v>SARDEGNA</c:v>
                </c:pt>
                <c:pt idx="20">
                  <c:v>AMBITO NAZIONALE</c:v>
                </c:pt>
                <c:pt idx="21">
                  <c:v>TOTALE ITALIA</c:v>
                </c:pt>
              </c:strCache>
            </c:strRef>
          </c:cat>
          <c:val>
            <c:numRef>
              <c:f>'tab stato avanzamento reg-miss'!$K$4:$K$25</c:f>
              <c:numCache>
                <c:formatCode>_-* #,##0.0_-;\-* #,##0.0_-;_-* "-"??_-;_-@_-</c:formatCode>
                <c:ptCount val="22"/>
                <c:pt idx="0">
                  <c:v>77.795254948223899</c:v>
                </c:pt>
                <c:pt idx="1">
                  <c:v>76.088971269694142</c:v>
                </c:pt>
                <c:pt idx="2">
                  <c:v>78.491375884269928</c:v>
                </c:pt>
                <c:pt idx="3">
                  <c:v>64.032409581963364</c:v>
                </c:pt>
                <c:pt idx="4">
                  <c:v>75.550273353933918</c:v>
                </c:pt>
                <c:pt idx="5">
                  <c:v>77.91398713826365</c:v>
                </c:pt>
                <c:pt idx="6">
                  <c:v>75.522864232541636</c:v>
                </c:pt>
                <c:pt idx="7">
                  <c:v>74.895888948211422</c:v>
                </c:pt>
                <c:pt idx="8">
                  <c:v>75.449101796407177</c:v>
                </c:pt>
                <c:pt idx="9">
                  <c:v>69.931230732748404</c:v>
                </c:pt>
                <c:pt idx="10">
                  <c:v>72.159317969894758</c:v>
                </c:pt>
                <c:pt idx="11">
                  <c:v>72.48097412480972</c:v>
                </c:pt>
                <c:pt idx="12">
                  <c:v>69.078868151715824</c:v>
                </c:pt>
                <c:pt idx="13">
                  <c:v>70.595572185843452</c:v>
                </c:pt>
                <c:pt idx="14">
                  <c:v>69.481340923466149</c:v>
                </c:pt>
                <c:pt idx="15">
                  <c:v>67.254843517138582</c:v>
                </c:pt>
                <c:pt idx="16">
                  <c:v>65.70908355249847</c:v>
                </c:pt>
                <c:pt idx="17">
                  <c:v>62.377590526076055</c:v>
                </c:pt>
                <c:pt idx="18">
                  <c:v>66.030534351145036</c:v>
                </c:pt>
                <c:pt idx="19">
                  <c:v>71.19101123595506</c:v>
                </c:pt>
                <c:pt idx="20">
                  <c:v>33.092410944759948</c:v>
                </c:pt>
                <c:pt idx="21">
                  <c:v>71.984467944481153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58-40A0-9416-EABF3C283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7837952"/>
        <c:axId val="137839744"/>
      </c:barChart>
      <c:catAx>
        <c:axId val="137837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200"/>
            </a:pPr>
            <a:endParaRPr lang="it-IT"/>
          </a:p>
        </c:txPr>
        <c:crossAx val="137839744"/>
        <c:crosses val="autoZero"/>
        <c:auto val="1"/>
        <c:lblAlgn val="ctr"/>
        <c:lblOffset val="100"/>
        <c:noMultiLvlLbl val="0"/>
      </c:catAx>
      <c:valAx>
        <c:axId val="13783974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one"/>
        <c:crossAx val="13783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740-4A26-934E-183854987B1F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40-4A26-934E-183854987B1F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740-4A26-934E-183854987B1F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'tab stato avanzamento reg-miss'!$T$27:$U$53</c:f>
              <c:multiLvlStrCache>
                <c:ptCount val="27"/>
                <c:lvl>
                  <c:pt idx="0">
                    <c:v>Piemonte</c:v>
                  </c:pt>
                  <c:pt idx="1">
                    <c:v>Valle d'Aosta</c:v>
                  </c:pt>
                  <c:pt idx="2">
                    <c:v>Lombardia</c:v>
                  </c:pt>
                  <c:pt idx="3">
                    <c:v>Trentino-Alto Adige</c:v>
                  </c:pt>
                  <c:pt idx="4">
                    <c:v>Veneto</c:v>
                  </c:pt>
                  <c:pt idx="5">
                    <c:v>Friuli-Venezia Giulia</c:v>
                  </c:pt>
                  <c:pt idx="6">
                    <c:v>Liguria</c:v>
                  </c:pt>
                  <c:pt idx="7">
                    <c:v>Emilia-Romagna</c:v>
                  </c:pt>
                  <c:pt idx="8">
                    <c:v>Toscana</c:v>
                  </c:pt>
                  <c:pt idx="9">
                    <c:v>Umbria</c:v>
                  </c:pt>
                  <c:pt idx="10">
                    <c:v>Marche</c:v>
                  </c:pt>
                  <c:pt idx="11">
                    <c:v>Lazio</c:v>
                  </c:pt>
                  <c:pt idx="12">
                    <c:v>Abruzzo</c:v>
                  </c:pt>
                  <c:pt idx="13">
                    <c:v>Molise</c:v>
                  </c:pt>
                  <c:pt idx="14">
                    <c:v>Campania</c:v>
                  </c:pt>
                  <c:pt idx="15">
                    <c:v>Puglia</c:v>
                  </c:pt>
                  <c:pt idx="16">
                    <c:v>Basilicata</c:v>
                  </c:pt>
                  <c:pt idx="17">
                    <c:v>Calabria</c:v>
                  </c:pt>
                  <c:pt idx="18">
                    <c:v>Sicilia</c:v>
                  </c:pt>
                  <c:pt idx="19">
                    <c:v>Sardegna</c:v>
                  </c:pt>
                  <c:pt idx="20">
                    <c:v>Ambito nazionale</c:v>
                  </c:pt>
                  <c:pt idx="21">
                    <c:v>Totale</c:v>
                  </c:pt>
                  <c:pt idx="22">
                    <c:v>Nord Ovest</c:v>
                  </c:pt>
                  <c:pt idx="23">
                    <c:v>Nord Est</c:v>
                  </c:pt>
                  <c:pt idx="24">
                    <c:v>Centro</c:v>
                  </c:pt>
                  <c:pt idx="25">
                    <c:v>Sud e Isole</c:v>
                  </c:pt>
                  <c:pt idx="26">
                    <c:v>Totale al  netto ambito nazionale</c:v>
                  </c:pt>
                </c:lvl>
                <c:lvl>
                  <c:pt idx="0">
                    <c:v>Regione</c:v>
                  </c:pt>
                  <c:pt idx="20">
                    <c:v>Italia</c:v>
                  </c:pt>
                  <c:pt idx="22">
                    <c:v>Area geografica</c:v>
                  </c:pt>
                  <c:pt idx="26">
                    <c:v>Italia</c:v>
                  </c:pt>
                </c:lvl>
              </c:multiLvlStrCache>
            </c:multiLvlStrRef>
          </c:cat>
          <c:val>
            <c:numRef>
              <c:f>'tab stato avanzamento reg-miss'!$K$27:$K$53</c:f>
              <c:numCache>
                <c:formatCode>_-* #,##0.0_-;\-* #,##0.0_-;_-* "-"??_-;_-@_-</c:formatCode>
                <c:ptCount val="27"/>
                <c:pt idx="0">
                  <c:v>34.753927244490981</c:v>
                </c:pt>
                <c:pt idx="1">
                  <c:v>21.774846707643288</c:v>
                </c:pt>
                <c:pt idx="2">
                  <c:v>50.912939442608142</c:v>
                </c:pt>
                <c:pt idx="3">
                  <c:v>50.282075583159468</c:v>
                </c:pt>
                <c:pt idx="4">
                  <c:v>43.926981385230036</c:v>
                </c:pt>
                <c:pt idx="5">
                  <c:v>49.749756042040943</c:v>
                </c:pt>
                <c:pt idx="6">
                  <c:v>26.401305794415997</c:v>
                </c:pt>
                <c:pt idx="7">
                  <c:v>53.555609523936418</c:v>
                </c:pt>
                <c:pt idx="8">
                  <c:v>58.311736816000185</c:v>
                </c:pt>
                <c:pt idx="9">
                  <c:v>48.283494168192092</c:v>
                </c:pt>
                <c:pt idx="10">
                  <c:v>43.023591602192184</c:v>
                </c:pt>
                <c:pt idx="11">
                  <c:v>54.784774481708538</c:v>
                </c:pt>
                <c:pt idx="12">
                  <c:v>45.424052688026855</c:v>
                </c:pt>
                <c:pt idx="13">
                  <c:v>25.591284329017608</c:v>
                </c:pt>
                <c:pt idx="14">
                  <c:v>42.553816140209285</c:v>
                </c:pt>
                <c:pt idx="15">
                  <c:v>35.062968774547535</c:v>
                </c:pt>
                <c:pt idx="16">
                  <c:v>22.689668866707294</c:v>
                </c:pt>
                <c:pt idx="17">
                  <c:v>27.293608975434744</c:v>
                </c:pt>
                <c:pt idx="18">
                  <c:v>31.012856261962916</c:v>
                </c:pt>
                <c:pt idx="19">
                  <c:v>46.95110691246277</c:v>
                </c:pt>
                <c:pt idx="20">
                  <c:v>44.025792000891315</c:v>
                </c:pt>
                <c:pt idx="21">
                  <c:v>42.70914000185001</c:v>
                </c:pt>
                <c:pt idx="22">
                  <c:v>40.491812851783045</c:v>
                </c:pt>
                <c:pt idx="23">
                  <c:v>48.396499717539108</c:v>
                </c:pt>
                <c:pt idx="24">
                  <c:v>53.664495906874258</c:v>
                </c:pt>
                <c:pt idx="25">
                  <c:v>35.925484066075072</c:v>
                </c:pt>
                <c:pt idx="26">
                  <c:v>42.615954391915011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9A-463A-A7C7-95F9CA2AE3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8816512"/>
        <c:axId val="138820224"/>
      </c:barChart>
      <c:catAx>
        <c:axId val="138816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1100"/>
            </a:pPr>
            <a:endParaRPr lang="it-IT"/>
          </a:p>
        </c:txPr>
        <c:crossAx val="138820224"/>
        <c:crosses val="autoZero"/>
        <c:auto val="1"/>
        <c:lblAlgn val="ctr"/>
        <c:lblOffset val="100"/>
        <c:noMultiLvlLbl val="0"/>
      </c:catAx>
      <c:valAx>
        <c:axId val="13882022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one"/>
        <c:crossAx val="138816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it-I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BF185-755A-4449-A5F7-2F005FB588C2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98D4B-AFDD-4FDB-AE64-273E896F5FC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709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598D4B-AFDD-4FDB-AE64-273E896F5FC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633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AADE3-3263-4D70-89CD-426009850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122A576-4F1A-4F25-96F2-C52CD0514A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A8B24C-130B-4D08-9428-1D2E10F8B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D2F954-6D8B-453B-B49B-1BE16E244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A2B087-14E8-4346-B4AC-9340D958B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486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6C94DF-9CCD-479E-BF6F-2A2447ABC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279B17-112D-400F-883B-62C9A622B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18F0C7-94A8-4522-A792-C35A07E0B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F13DF-23D6-4912-B53E-BD45F6DDD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175577-EFC2-461C-B799-FABFBE87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13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E0EC838-E362-440F-AD23-EC1A6879F1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557EF2-6D20-4484-9419-18BF2EDB4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18AD3A-289B-4886-8E39-593CCE686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AF0AFE-05C4-4B86-9C66-75F90180D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738833-6C08-4A82-A03A-55173276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137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688939-428C-4C16-BBEA-0E4695E9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0705BC-2D48-4D61-B490-97F86970E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BEFB6E-2F13-42F9-8FA5-75F735672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A38E27-1AC7-4AB5-ACA2-E662267B0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B2B27F3-5B33-4CA1-B242-30697F45A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7469F84B-DBF2-4908-A2F2-590E94C73461}"/>
              </a:ext>
            </a:extLst>
          </p:cNvPr>
          <p:cNvSpPr/>
          <p:nvPr userDrawn="1"/>
        </p:nvSpPr>
        <p:spPr>
          <a:xfrm>
            <a:off x="431371" y="116632"/>
            <a:ext cx="3023029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8" name="Immagine 7" descr="C:\Users\Annalisa\AppData\Local\Microsoft\Windows\INetCache\Content.Word\grande_orep.jpg">
            <a:extLst>
              <a:ext uri="{FF2B5EF4-FFF2-40B4-BE49-F238E27FC236}">
                <a16:creationId xmlns:a16="http://schemas.microsoft.com/office/drawing/2014/main" id="{7D31E152-E67C-452E-A956-731721B3A05D}"/>
              </a:ext>
            </a:extLst>
          </p:cNvPr>
          <p:cNvPicPr/>
          <p:nvPr userDrawn="1"/>
        </p:nvPicPr>
        <p:blipFill>
          <a:blip r:embed="rId2" cstate="print"/>
          <a:srcRect t="19205" b="16887"/>
          <a:stretch>
            <a:fillRect/>
          </a:stretch>
        </p:blipFill>
        <p:spPr bwMode="auto">
          <a:xfrm>
            <a:off x="239349" y="72008"/>
            <a:ext cx="1248139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5660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27B4D-6B6E-4AB6-93E2-70B038D13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0815DA-5194-4490-808F-D64743A79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134A19-E5ED-423F-BD14-2601CFC6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305E76-C832-4AAF-82AE-7707ED8A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5579F84-331E-4864-999F-0C6D0A1C6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421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741B1E-CAD6-4408-AB15-8969FF631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9C45E6-9E97-42CB-8C81-5A5B10578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178748-AC17-41E0-8D36-54A9DA516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1035DE-DC1D-4B8F-96E7-126023362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45EEA4-F584-4EBF-9009-603FF2F6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269A574-09EC-4894-856C-EA2E68B6B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767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877A7F-3E38-4D56-B200-83F0D9FC8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45FA92-1CC3-4258-8805-3AD796B46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67B4F8C-208F-4A0F-9C01-44BC78E14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FDB5753-13C8-4DC0-BD6E-461A5F80C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01CC7F-995B-405C-96E9-3563000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2B026BF-0865-4D11-8A5E-0476CFAB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4FD3012-3833-42DA-8DA7-88B96A69F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A58EAC0-9A66-4875-9794-05D972423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18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FABA18-744D-4E0C-9D8E-070CC430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B3961C8-55FA-4608-AFB6-6B87FB9F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59444AA-43B1-4C70-852A-32D160507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AF220A9-CC70-4E3E-A8E8-9215DE9E8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59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AD1BD5D-EAAA-46A6-9540-79C3475D7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9A28488-C7F7-4105-870F-23404730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762CF66-1F8E-4900-A1DD-942F92BA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29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78D10C-ED96-4597-BF6C-ABD14711C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2DDBD9-3ACD-49EC-A269-ECA375A73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F86CF5D-27D8-4B3F-A0EF-7C010E8074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956E1B-ED74-42E8-AEE6-C6E358206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F3E1E6-2CB0-4384-A5ED-E9B2A4A4D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EF9006E-E108-44F0-82B0-8A724F26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50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9BB48-CC93-4229-8B5D-76F5013E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97B576-3E19-4E4E-AAB4-0107AF4EE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7CAE29D-24A6-4750-A441-2E523CF4F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4A6B76-6D8B-42CF-BA10-9A9E4D09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AEA2B8F-3AA8-4EB8-A6F4-49E52EE5B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CDC04D-9F21-4756-AF20-35DAD64B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630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340F26A-6477-4024-B6D3-2F3028875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A6D129-8ED9-4EBF-A1AB-5701CC798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F8EFBA-1F45-4432-9B3F-848B34AFAF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FF4C8-FE76-4A3E-8172-99B195A92FE8}" type="datetimeFigureOut">
              <a:rPr lang="it-IT" smtClean="0"/>
              <a:pPr/>
              <a:t>22/04/2026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0B17E6-5147-4592-A063-CDFADD4B4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796C57-0B55-430A-8C08-625D3AA061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65B32-885B-4A8B-98B5-7F2C06F9E0C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78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38F9E119-53CA-0497-1537-B1BF7F4A9306}"/>
              </a:ext>
            </a:extLst>
          </p:cNvPr>
          <p:cNvSpPr/>
          <p:nvPr/>
        </p:nvSpPr>
        <p:spPr>
          <a:xfrm>
            <a:off x="1559496" y="2852936"/>
            <a:ext cx="8640960" cy="23842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it-IT" sz="3200" b="1" dirty="0" smtClean="0"/>
              <a:t>IL </a:t>
            </a:r>
            <a:r>
              <a:rPr lang="it-IT" sz="3200" b="1" dirty="0" smtClean="0">
                <a:solidFill>
                  <a:srgbClr val="C00000"/>
                </a:solidFill>
              </a:rPr>
              <a:t>PNRR 2026 (Dl 19/26)</a:t>
            </a:r>
            <a:endParaRPr lang="it-IT" sz="3200" dirty="0" smtClean="0">
              <a:solidFill>
                <a:srgbClr val="C00000"/>
              </a:solidFill>
            </a:endParaRPr>
          </a:p>
          <a:p>
            <a:pPr algn="ctr"/>
            <a:r>
              <a:rPr lang="it-IT" sz="3200" b="1" dirty="0" smtClean="0">
                <a:solidFill>
                  <a:srgbClr val="C00000"/>
                </a:solidFill>
              </a:rPr>
              <a:t>Attuazione e conclusione degli interventi, semplificazione, </a:t>
            </a:r>
            <a:r>
              <a:rPr lang="it-IT" sz="3200" b="1" dirty="0" err="1" smtClean="0">
                <a:solidFill>
                  <a:srgbClr val="C00000"/>
                </a:solidFill>
              </a:rPr>
              <a:t>governance</a:t>
            </a:r>
            <a:r>
              <a:rPr lang="it-IT" sz="3200" b="1" dirty="0" smtClean="0">
                <a:solidFill>
                  <a:srgbClr val="C00000"/>
                </a:solidFill>
              </a:rPr>
              <a:t>"</a:t>
            </a:r>
            <a:endParaRPr lang="it-IT" sz="3200" dirty="0" smtClean="0">
              <a:solidFill>
                <a:srgbClr val="C00000"/>
              </a:solidFill>
            </a:endParaRPr>
          </a:p>
          <a:p>
            <a:pPr algn="ctr"/>
            <a:endParaRPr lang="it-IT" sz="3000" b="1" dirty="0" smtClean="0">
              <a:solidFill>
                <a:srgbClr val="FF0000"/>
              </a:solidFill>
            </a:endParaRPr>
          </a:p>
          <a:p>
            <a:pPr algn="ctr"/>
            <a:r>
              <a:rPr lang="it-IT" sz="3000" b="1" i="1" dirty="0" smtClean="0">
                <a:solidFill>
                  <a:schemeClr val="tx1"/>
                </a:solidFill>
              </a:rPr>
              <a:t>Gustavo Piga, 22 aprile 2026</a:t>
            </a:r>
            <a:endParaRPr lang="it-IT" sz="3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50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uppo 79"/>
          <p:cNvGrpSpPr/>
          <p:nvPr/>
        </p:nvGrpSpPr>
        <p:grpSpPr>
          <a:xfrm>
            <a:off x="0" y="1236412"/>
            <a:ext cx="12119992" cy="5621588"/>
            <a:chOff x="-110881" y="1604320"/>
            <a:chExt cx="18662812" cy="8574867"/>
          </a:xfrm>
        </p:grpSpPr>
        <p:sp>
          <p:nvSpPr>
            <p:cNvPr id="81" name="Freeform 21">
              <a:extLst>
                <a:ext uri="{FF2B5EF4-FFF2-40B4-BE49-F238E27FC236}">
                  <a16:creationId xmlns:a16="http://schemas.microsoft.com/office/drawing/2014/main" id="{F3415E7D-ED8B-1C72-4BE9-FC1C19C6D2D1}"/>
                </a:ext>
              </a:extLst>
            </p:cNvPr>
            <p:cNvSpPr/>
            <p:nvPr/>
          </p:nvSpPr>
          <p:spPr>
            <a:xfrm>
              <a:off x="9940488" y="1769107"/>
              <a:ext cx="1063115" cy="765775"/>
            </a:xfrm>
            <a:custGeom>
              <a:avLst/>
              <a:gdLst/>
              <a:ahLst/>
              <a:cxnLst/>
              <a:rect l="l" t="t" r="r" b="b"/>
              <a:pathLst>
                <a:path w="576351" h="415152">
                  <a:moveTo>
                    <a:pt x="373151" y="0"/>
                  </a:moveTo>
                  <a:lnTo>
                    <a:pt x="0" y="0"/>
                  </a:lnTo>
                  <a:lnTo>
                    <a:pt x="0" y="415152"/>
                  </a:lnTo>
                  <a:lnTo>
                    <a:pt x="373151" y="415152"/>
                  </a:lnTo>
                  <a:lnTo>
                    <a:pt x="576351" y="207576"/>
                  </a:lnTo>
                  <a:lnTo>
                    <a:pt x="37315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Freeform 24">
              <a:extLst>
                <a:ext uri="{FF2B5EF4-FFF2-40B4-BE49-F238E27FC236}">
                  <a16:creationId xmlns:a16="http://schemas.microsoft.com/office/drawing/2014/main" id="{49EAE90D-36EC-2DDE-B82B-EE00DF8C4B1D}"/>
                </a:ext>
              </a:extLst>
            </p:cNvPr>
            <p:cNvSpPr/>
            <p:nvPr/>
          </p:nvSpPr>
          <p:spPr>
            <a:xfrm>
              <a:off x="7620000" y="1769107"/>
              <a:ext cx="1499262" cy="765775"/>
            </a:xfrm>
            <a:custGeom>
              <a:avLst/>
              <a:gdLst/>
              <a:ahLst/>
              <a:cxnLst/>
              <a:rect l="l" t="t" r="r" b="b"/>
              <a:pathLst>
                <a:path w="812800" h="415152">
                  <a:moveTo>
                    <a:pt x="0" y="0"/>
                  </a:moveTo>
                  <a:lnTo>
                    <a:pt x="609600" y="0"/>
                  </a:lnTo>
                  <a:lnTo>
                    <a:pt x="812800" y="207576"/>
                  </a:lnTo>
                  <a:lnTo>
                    <a:pt x="609600" y="415152"/>
                  </a:lnTo>
                  <a:lnTo>
                    <a:pt x="0" y="415152"/>
                  </a:lnTo>
                  <a:lnTo>
                    <a:pt x="203200" y="20757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3" name="TextBox 25">
              <a:extLst>
                <a:ext uri="{FF2B5EF4-FFF2-40B4-BE49-F238E27FC236}">
                  <a16:creationId xmlns:a16="http://schemas.microsoft.com/office/drawing/2014/main" id="{661A6CED-2FAD-6269-538D-60DB69D688A0}"/>
                </a:ext>
              </a:extLst>
            </p:cNvPr>
            <p:cNvSpPr txBox="1"/>
            <p:nvPr/>
          </p:nvSpPr>
          <p:spPr>
            <a:xfrm>
              <a:off x="8056277" y="1769106"/>
              <a:ext cx="2106733" cy="7657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txBody>
            <a:bodyPr lIns="50800" tIns="50800" rIns="50800" bIns="508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ts val="291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4" name="AutoShape 4"/>
            <p:cNvSpPr/>
            <p:nvPr/>
          </p:nvSpPr>
          <p:spPr>
            <a:xfrm>
              <a:off x="1964618" y="2840737"/>
              <a:ext cx="0" cy="707647"/>
            </a:xfrm>
            <a:prstGeom prst="line">
              <a:avLst/>
            </a:prstGeom>
            <a:ln w="76200" cap="flat">
              <a:solidFill>
                <a:srgbClr val="53737E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5" name="AutoShape 5"/>
            <p:cNvSpPr/>
            <p:nvPr/>
          </p:nvSpPr>
          <p:spPr>
            <a:xfrm>
              <a:off x="5654910" y="2849483"/>
              <a:ext cx="0" cy="707648"/>
            </a:xfrm>
            <a:prstGeom prst="line">
              <a:avLst/>
            </a:prstGeom>
            <a:ln w="76200" cap="flat">
              <a:solidFill>
                <a:srgbClr val="53737E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86" name="Group 6"/>
            <p:cNvGrpSpPr/>
            <p:nvPr/>
          </p:nvGrpSpPr>
          <p:grpSpPr>
            <a:xfrm>
              <a:off x="684992" y="1751112"/>
              <a:ext cx="3383603" cy="765775"/>
              <a:chOff x="0" y="0"/>
              <a:chExt cx="4511471" cy="1021034"/>
            </a:xfrm>
          </p:grpSpPr>
          <p:grpSp>
            <p:nvGrpSpPr>
              <p:cNvPr id="149" name="Group 7"/>
              <p:cNvGrpSpPr/>
              <p:nvPr/>
            </p:nvGrpSpPr>
            <p:grpSpPr>
              <a:xfrm>
                <a:off x="611724" y="0"/>
                <a:ext cx="3053598" cy="1021034"/>
                <a:chOff x="0" y="0"/>
                <a:chExt cx="594422" cy="198757"/>
              </a:xfrm>
            </p:grpSpPr>
            <p:sp>
              <p:nvSpPr>
                <p:cNvPr id="156" name="Freeform 8"/>
                <p:cNvSpPr/>
                <p:nvPr/>
              </p:nvSpPr>
              <p:spPr>
                <a:xfrm>
                  <a:off x="0" y="0"/>
                  <a:ext cx="594422" cy="1987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422" h="198757">
                      <a:moveTo>
                        <a:pt x="0" y="0"/>
                      </a:moveTo>
                      <a:lnTo>
                        <a:pt x="594422" y="0"/>
                      </a:lnTo>
                      <a:lnTo>
                        <a:pt x="594422" y="198757"/>
                      </a:lnTo>
                      <a:lnTo>
                        <a:pt x="0" y="198757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TextBox 9"/>
                <p:cNvSpPr txBox="1"/>
                <p:nvPr/>
              </p:nvSpPr>
              <p:spPr>
                <a:xfrm>
                  <a:off x="0" y="-38100"/>
                  <a:ext cx="594422" cy="236857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50" name="Group 10"/>
              <p:cNvGrpSpPr/>
              <p:nvPr/>
            </p:nvGrpSpPr>
            <p:grpSpPr>
              <a:xfrm>
                <a:off x="3093984" y="0"/>
                <a:ext cx="1417487" cy="1021034"/>
                <a:chOff x="0" y="0"/>
                <a:chExt cx="576351" cy="415152"/>
              </a:xfrm>
            </p:grpSpPr>
            <p:sp>
              <p:nvSpPr>
                <p:cNvPr id="154" name="Freeform 11"/>
                <p:cNvSpPr/>
                <p:nvPr/>
              </p:nvSpPr>
              <p:spPr>
                <a:xfrm>
                  <a:off x="0" y="0"/>
                  <a:ext cx="576351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51" h="415152">
                      <a:moveTo>
                        <a:pt x="373151" y="0"/>
                      </a:moveTo>
                      <a:lnTo>
                        <a:pt x="0" y="0"/>
                      </a:lnTo>
                      <a:lnTo>
                        <a:pt x="0" y="415152"/>
                      </a:lnTo>
                      <a:lnTo>
                        <a:pt x="373151" y="415152"/>
                      </a:lnTo>
                      <a:lnTo>
                        <a:pt x="576351" y="207576"/>
                      </a:lnTo>
                      <a:lnTo>
                        <a:pt x="373151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5" name="TextBox 12"/>
                <p:cNvSpPr txBox="1"/>
                <p:nvPr/>
              </p:nvSpPr>
              <p:spPr>
                <a:xfrm>
                  <a:off x="0" y="-38100"/>
                  <a:ext cx="462051" cy="453252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51" name="Group 13"/>
              <p:cNvGrpSpPr/>
              <p:nvPr/>
            </p:nvGrpSpPr>
            <p:grpSpPr>
              <a:xfrm>
                <a:off x="0" y="0"/>
                <a:ext cx="1999016" cy="1021034"/>
                <a:chOff x="0" y="0"/>
                <a:chExt cx="812800" cy="415152"/>
              </a:xfrm>
            </p:grpSpPr>
            <p:sp>
              <p:nvSpPr>
                <p:cNvPr id="152" name="Freeform 14"/>
                <p:cNvSpPr/>
                <p:nvPr/>
              </p:nvSpPr>
              <p:spPr>
                <a:xfrm>
                  <a:off x="0" y="0"/>
                  <a:ext cx="812800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415152">
                      <a:moveTo>
                        <a:pt x="0" y="0"/>
                      </a:moveTo>
                      <a:lnTo>
                        <a:pt x="609600" y="0"/>
                      </a:lnTo>
                      <a:lnTo>
                        <a:pt x="812800" y="207576"/>
                      </a:lnTo>
                      <a:lnTo>
                        <a:pt x="609600" y="415152"/>
                      </a:lnTo>
                      <a:lnTo>
                        <a:pt x="0" y="415152"/>
                      </a:lnTo>
                      <a:lnTo>
                        <a:pt x="203200" y="2075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TextBox 15"/>
                <p:cNvSpPr txBox="1"/>
                <p:nvPr/>
              </p:nvSpPr>
              <p:spPr>
                <a:xfrm>
                  <a:off x="177800" y="-38100"/>
                  <a:ext cx="558800" cy="453252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7" name="Group 16"/>
            <p:cNvGrpSpPr/>
            <p:nvPr/>
          </p:nvGrpSpPr>
          <p:grpSpPr>
            <a:xfrm>
              <a:off x="4098003" y="1751112"/>
              <a:ext cx="3383603" cy="765775"/>
              <a:chOff x="0" y="0"/>
              <a:chExt cx="4511471" cy="1021034"/>
            </a:xfrm>
          </p:grpSpPr>
          <p:grpSp>
            <p:nvGrpSpPr>
              <p:cNvPr id="140" name="Group 17"/>
              <p:cNvGrpSpPr/>
              <p:nvPr/>
            </p:nvGrpSpPr>
            <p:grpSpPr>
              <a:xfrm>
                <a:off x="611724" y="0"/>
                <a:ext cx="3053598" cy="1021034"/>
                <a:chOff x="0" y="0"/>
                <a:chExt cx="594422" cy="198757"/>
              </a:xfrm>
            </p:grpSpPr>
            <p:sp>
              <p:nvSpPr>
                <p:cNvPr id="147" name="Freeform 18"/>
                <p:cNvSpPr/>
                <p:nvPr/>
              </p:nvSpPr>
              <p:spPr>
                <a:xfrm>
                  <a:off x="0" y="0"/>
                  <a:ext cx="594422" cy="1987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422" h="198757">
                      <a:moveTo>
                        <a:pt x="0" y="0"/>
                      </a:moveTo>
                      <a:lnTo>
                        <a:pt x="594422" y="0"/>
                      </a:lnTo>
                      <a:lnTo>
                        <a:pt x="594422" y="198757"/>
                      </a:lnTo>
                      <a:lnTo>
                        <a:pt x="0" y="198757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TextBox 19"/>
                <p:cNvSpPr txBox="1"/>
                <p:nvPr/>
              </p:nvSpPr>
              <p:spPr>
                <a:xfrm>
                  <a:off x="0" y="-38100"/>
                  <a:ext cx="594422" cy="236857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1" name="Group 20"/>
              <p:cNvGrpSpPr/>
              <p:nvPr/>
            </p:nvGrpSpPr>
            <p:grpSpPr>
              <a:xfrm>
                <a:off x="3093984" y="0"/>
                <a:ext cx="1417487" cy="1021034"/>
                <a:chOff x="0" y="0"/>
                <a:chExt cx="576351" cy="415152"/>
              </a:xfrm>
            </p:grpSpPr>
            <p:sp>
              <p:nvSpPr>
                <p:cNvPr id="145" name="Freeform 21"/>
                <p:cNvSpPr/>
                <p:nvPr/>
              </p:nvSpPr>
              <p:spPr>
                <a:xfrm>
                  <a:off x="0" y="0"/>
                  <a:ext cx="576351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51" h="415152">
                      <a:moveTo>
                        <a:pt x="373151" y="0"/>
                      </a:moveTo>
                      <a:lnTo>
                        <a:pt x="0" y="0"/>
                      </a:lnTo>
                      <a:lnTo>
                        <a:pt x="0" y="415152"/>
                      </a:lnTo>
                      <a:lnTo>
                        <a:pt x="373151" y="415152"/>
                      </a:lnTo>
                      <a:lnTo>
                        <a:pt x="576351" y="207576"/>
                      </a:lnTo>
                      <a:lnTo>
                        <a:pt x="373151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6" name="TextBox 22"/>
                <p:cNvSpPr txBox="1"/>
                <p:nvPr/>
              </p:nvSpPr>
              <p:spPr>
                <a:xfrm>
                  <a:off x="0" y="-38100"/>
                  <a:ext cx="462051" cy="453252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2" name="Group 23"/>
              <p:cNvGrpSpPr/>
              <p:nvPr/>
            </p:nvGrpSpPr>
            <p:grpSpPr>
              <a:xfrm>
                <a:off x="0" y="0"/>
                <a:ext cx="1999016" cy="1021034"/>
                <a:chOff x="0" y="0"/>
                <a:chExt cx="812800" cy="415152"/>
              </a:xfrm>
            </p:grpSpPr>
            <p:sp>
              <p:nvSpPr>
                <p:cNvPr id="143" name="Freeform 24"/>
                <p:cNvSpPr/>
                <p:nvPr/>
              </p:nvSpPr>
              <p:spPr>
                <a:xfrm>
                  <a:off x="0" y="0"/>
                  <a:ext cx="812800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415152">
                      <a:moveTo>
                        <a:pt x="0" y="0"/>
                      </a:moveTo>
                      <a:lnTo>
                        <a:pt x="609600" y="0"/>
                      </a:lnTo>
                      <a:lnTo>
                        <a:pt x="812800" y="207576"/>
                      </a:lnTo>
                      <a:lnTo>
                        <a:pt x="609600" y="415152"/>
                      </a:lnTo>
                      <a:lnTo>
                        <a:pt x="0" y="415152"/>
                      </a:lnTo>
                      <a:lnTo>
                        <a:pt x="203200" y="2075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44" name="TextBox 25"/>
                <p:cNvSpPr txBox="1"/>
                <p:nvPr/>
              </p:nvSpPr>
              <p:spPr>
                <a:xfrm>
                  <a:off x="177800" y="-38100"/>
                  <a:ext cx="558800" cy="453252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8" name="Group 36"/>
            <p:cNvGrpSpPr/>
            <p:nvPr/>
          </p:nvGrpSpPr>
          <p:grpSpPr>
            <a:xfrm>
              <a:off x="10924027" y="1604320"/>
              <a:ext cx="3383603" cy="912567"/>
              <a:chOff x="0" y="-195723"/>
              <a:chExt cx="4511471" cy="1216757"/>
            </a:xfrm>
          </p:grpSpPr>
          <p:grpSp>
            <p:nvGrpSpPr>
              <p:cNvPr id="131" name="Group 37"/>
              <p:cNvGrpSpPr/>
              <p:nvPr/>
            </p:nvGrpSpPr>
            <p:grpSpPr>
              <a:xfrm>
                <a:off x="611724" y="-195723"/>
                <a:ext cx="3053598" cy="1216757"/>
                <a:chOff x="0" y="-38100"/>
                <a:chExt cx="594422" cy="236857"/>
              </a:xfrm>
            </p:grpSpPr>
            <p:sp>
              <p:nvSpPr>
                <p:cNvPr id="138" name="Freeform 38"/>
                <p:cNvSpPr/>
                <p:nvPr/>
              </p:nvSpPr>
              <p:spPr>
                <a:xfrm>
                  <a:off x="0" y="0"/>
                  <a:ext cx="594422" cy="1987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422" h="198757">
                      <a:moveTo>
                        <a:pt x="0" y="0"/>
                      </a:moveTo>
                      <a:lnTo>
                        <a:pt x="594422" y="0"/>
                      </a:lnTo>
                      <a:lnTo>
                        <a:pt x="594422" y="198757"/>
                      </a:lnTo>
                      <a:lnTo>
                        <a:pt x="0" y="19875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TextBox 39"/>
                <p:cNvSpPr txBox="1"/>
                <p:nvPr/>
              </p:nvSpPr>
              <p:spPr>
                <a:xfrm>
                  <a:off x="0" y="-38100"/>
                  <a:ext cx="594422" cy="236857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2" name="Group 40"/>
              <p:cNvGrpSpPr/>
              <p:nvPr/>
            </p:nvGrpSpPr>
            <p:grpSpPr>
              <a:xfrm>
                <a:off x="3093984" y="0"/>
                <a:ext cx="1417487" cy="1021034"/>
                <a:chOff x="0" y="0"/>
                <a:chExt cx="576351" cy="415152"/>
              </a:xfrm>
            </p:grpSpPr>
            <p:sp>
              <p:nvSpPr>
                <p:cNvPr id="136" name="Freeform 41"/>
                <p:cNvSpPr/>
                <p:nvPr/>
              </p:nvSpPr>
              <p:spPr>
                <a:xfrm>
                  <a:off x="0" y="0"/>
                  <a:ext cx="576351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51" h="415152">
                      <a:moveTo>
                        <a:pt x="373151" y="0"/>
                      </a:moveTo>
                      <a:lnTo>
                        <a:pt x="0" y="0"/>
                      </a:lnTo>
                      <a:lnTo>
                        <a:pt x="0" y="415152"/>
                      </a:lnTo>
                      <a:lnTo>
                        <a:pt x="373151" y="415152"/>
                      </a:lnTo>
                      <a:lnTo>
                        <a:pt x="576351" y="207576"/>
                      </a:lnTo>
                      <a:lnTo>
                        <a:pt x="37315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7" name="TextBox 42"/>
                <p:cNvSpPr txBox="1"/>
                <p:nvPr/>
              </p:nvSpPr>
              <p:spPr>
                <a:xfrm>
                  <a:off x="0" y="-38100"/>
                  <a:ext cx="462051" cy="453252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33" name="Group 43"/>
              <p:cNvGrpSpPr/>
              <p:nvPr/>
            </p:nvGrpSpPr>
            <p:grpSpPr>
              <a:xfrm>
                <a:off x="0" y="0"/>
                <a:ext cx="1999016" cy="1021034"/>
                <a:chOff x="0" y="0"/>
                <a:chExt cx="812800" cy="415152"/>
              </a:xfrm>
            </p:grpSpPr>
            <p:sp>
              <p:nvSpPr>
                <p:cNvPr id="134" name="Freeform 44"/>
                <p:cNvSpPr/>
                <p:nvPr/>
              </p:nvSpPr>
              <p:spPr>
                <a:xfrm>
                  <a:off x="0" y="0"/>
                  <a:ext cx="812800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415152">
                      <a:moveTo>
                        <a:pt x="0" y="0"/>
                      </a:moveTo>
                      <a:lnTo>
                        <a:pt x="609600" y="0"/>
                      </a:lnTo>
                      <a:lnTo>
                        <a:pt x="812800" y="207576"/>
                      </a:lnTo>
                      <a:lnTo>
                        <a:pt x="609600" y="415152"/>
                      </a:lnTo>
                      <a:lnTo>
                        <a:pt x="0" y="415152"/>
                      </a:lnTo>
                      <a:lnTo>
                        <a:pt x="203200" y="2075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5" name="TextBox 45"/>
                <p:cNvSpPr txBox="1"/>
                <p:nvPr/>
              </p:nvSpPr>
              <p:spPr>
                <a:xfrm>
                  <a:off x="177800" y="-38100"/>
                  <a:ext cx="558800" cy="453252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9" name="Group 46"/>
            <p:cNvGrpSpPr/>
            <p:nvPr/>
          </p:nvGrpSpPr>
          <p:grpSpPr>
            <a:xfrm>
              <a:off x="14337039" y="1751112"/>
              <a:ext cx="3383603" cy="765775"/>
              <a:chOff x="0" y="0"/>
              <a:chExt cx="4511471" cy="1021034"/>
            </a:xfrm>
          </p:grpSpPr>
          <p:grpSp>
            <p:nvGrpSpPr>
              <p:cNvPr id="122" name="Group 47"/>
              <p:cNvGrpSpPr/>
              <p:nvPr/>
            </p:nvGrpSpPr>
            <p:grpSpPr>
              <a:xfrm>
                <a:off x="611724" y="0"/>
                <a:ext cx="3053598" cy="1021034"/>
                <a:chOff x="0" y="0"/>
                <a:chExt cx="594422" cy="198757"/>
              </a:xfrm>
            </p:grpSpPr>
            <p:sp>
              <p:nvSpPr>
                <p:cNvPr id="129" name="Freeform 48"/>
                <p:cNvSpPr/>
                <p:nvPr/>
              </p:nvSpPr>
              <p:spPr>
                <a:xfrm>
                  <a:off x="0" y="0"/>
                  <a:ext cx="594422" cy="1987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4422" h="198757">
                      <a:moveTo>
                        <a:pt x="0" y="0"/>
                      </a:moveTo>
                      <a:lnTo>
                        <a:pt x="594422" y="0"/>
                      </a:lnTo>
                      <a:lnTo>
                        <a:pt x="594422" y="198757"/>
                      </a:lnTo>
                      <a:lnTo>
                        <a:pt x="0" y="198757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30" name="TextBox 49"/>
                <p:cNvSpPr txBox="1"/>
                <p:nvPr/>
              </p:nvSpPr>
              <p:spPr>
                <a:xfrm>
                  <a:off x="0" y="-38100"/>
                  <a:ext cx="594422" cy="236857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23" name="Group 50"/>
              <p:cNvGrpSpPr/>
              <p:nvPr/>
            </p:nvGrpSpPr>
            <p:grpSpPr>
              <a:xfrm>
                <a:off x="3093984" y="0"/>
                <a:ext cx="1417487" cy="1021034"/>
                <a:chOff x="0" y="0"/>
                <a:chExt cx="576351" cy="415152"/>
              </a:xfrm>
            </p:grpSpPr>
            <p:sp>
              <p:nvSpPr>
                <p:cNvPr id="127" name="Freeform 51"/>
                <p:cNvSpPr/>
                <p:nvPr/>
              </p:nvSpPr>
              <p:spPr>
                <a:xfrm>
                  <a:off x="0" y="0"/>
                  <a:ext cx="576351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51" h="415152">
                      <a:moveTo>
                        <a:pt x="373151" y="0"/>
                      </a:moveTo>
                      <a:lnTo>
                        <a:pt x="0" y="0"/>
                      </a:lnTo>
                      <a:lnTo>
                        <a:pt x="0" y="415152"/>
                      </a:lnTo>
                      <a:lnTo>
                        <a:pt x="373151" y="415152"/>
                      </a:lnTo>
                      <a:lnTo>
                        <a:pt x="576351" y="207576"/>
                      </a:lnTo>
                      <a:lnTo>
                        <a:pt x="373151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8" name="TextBox 52"/>
                <p:cNvSpPr txBox="1"/>
                <p:nvPr/>
              </p:nvSpPr>
              <p:spPr>
                <a:xfrm>
                  <a:off x="0" y="-38100"/>
                  <a:ext cx="462051" cy="453252"/>
                </a:xfrm>
                <a:prstGeom prst="rect">
                  <a:avLst/>
                </a:prstGeom>
              </p:spPr>
              <p:txBody>
                <a:bodyPr lIns="51548" tIns="51548" rIns="51548" bIns="51548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24" name="Group 53"/>
              <p:cNvGrpSpPr/>
              <p:nvPr/>
            </p:nvGrpSpPr>
            <p:grpSpPr>
              <a:xfrm>
                <a:off x="0" y="0"/>
                <a:ext cx="1999016" cy="1021034"/>
                <a:chOff x="0" y="0"/>
                <a:chExt cx="812800" cy="415152"/>
              </a:xfrm>
            </p:grpSpPr>
            <p:sp>
              <p:nvSpPr>
                <p:cNvPr id="125" name="Freeform 54"/>
                <p:cNvSpPr/>
                <p:nvPr/>
              </p:nvSpPr>
              <p:spPr>
                <a:xfrm>
                  <a:off x="0" y="0"/>
                  <a:ext cx="812800" cy="415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415152">
                      <a:moveTo>
                        <a:pt x="0" y="0"/>
                      </a:moveTo>
                      <a:lnTo>
                        <a:pt x="609600" y="0"/>
                      </a:lnTo>
                      <a:lnTo>
                        <a:pt x="812800" y="207576"/>
                      </a:lnTo>
                      <a:lnTo>
                        <a:pt x="609600" y="415152"/>
                      </a:lnTo>
                      <a:lnTo>
                        <a:pt x="0" y="415152"/>
                      </a:lnTo>
                      <a:lnTo>
                        <a:pt x="203200" y="2075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75F92"/>
                </a:solidFill>
              </p:spPr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26" name="TextBox 55"/>
                <p:cNvSpPr txBox="1"/>
                <p:nvPr/>
              </p:nvSpPr>
              <p:spPr>
                <a:xfrm>
                  <a:off x="177800" y="-38100"/>
                  <a:ext cx="558800" cy="453252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2917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sz="14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90" name="AutoShape 56"/>
            <p:cNvSpPr/>
            <p:nvPr/>
          </p:nvSpPr>
          <p:spPr>
            <a:xfrm>
              <a:off x="8790641" y="2840737"/>
              <a:ext cx="0" cy="707647"/>
            </a:xfrm>
            <a:prstGeom prst="line">
              <a:avLst/>
            </a:prstGeom>
            <a:ln w="76200" cap="flat">
              <a:solidFill>
                <a:srgbClr val="53737E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AutoShape 57"/>
            <p:cNvSpPr/>
            <p:nvPr/>
          </p:nvSpPr>
          <p:spPr>
            <a:xfrm>
              <a:off x="12203653" y="2840737"/>
              <a:ext cx="0" cy="707647"/>
            </a:xfrm>
            <a:prstGeom prst="line">
              <a:avLst/>
            </a:prstGeom>
            <a:ln w="76200" cap="flat">
              <a:solidFill>
                <a:srgbClr val="53737E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AutoShape 58"/>
            <p:cNvSpPr/>
            <p:nvPr/>
          </p:nvSpPr>
          <p:spPr>
            <a:xfrm>
              <a:off x="15616665" y="2840737"/>
              <a:ext cx="0" cy="707647"/>
            </a:xfrm>
            <a:prstGeom prst="line">
              <a:avLst/>
            </a:prstGeom>
            <a:ln w="76200" cap="flat">
              <a:solidFill>
                <a:srgbClr val="53737E"/>
              </a:solidFill>
              <a:prstDash val="sysDot"/>
              <a:headEnd type="none" w="sm" len="sm"/>
              <a:tailEnd type="none" w="sm" len="sm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TextBox 60"/>
            <p:cNvSpPr txBox="1"/>
            <p:nvPr/>
          </p:nvSpPr>
          <p:spPr>
            <a:xfrm>
              <a:off x="4648200" y="1765542"/>
              <a:ext cx="2513458" cy="7041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63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rgbClr val="F2F2F3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DICEMBRE  2024</a:t>
              </a:r>
            </a:p>
          </p:txBody>
        </p:sp>
        <p:sp>
          <p:nvSpPr>
            <p:cNvPr id="94" name="TextBox 61"/>
            <p:cNvSpPr txBox="1"/>
            <p:nvPr/>
          </p:nvSpPr>
          <p:spPr>
            <a:xfrm>
              <a:off x="11506200" y="1653662"/>
              <a:ext cx="2627886" cy="7041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63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rgbClr val="F2F2F3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DICEMBRE  2025</a:t>
              </a:r>
            </a:p>
          </p:txBody>
        </p:sp>
        <p:sp>
          <p:nvSpPr>
            <p:cNvPr id="95" name="TextBox 62"/>
            <p:cNvSpPr txBox="1"/>
            <p:nvPr/>
          </p:nvSpPr>
          <p:spPr>
            <a:xfrm>
              <a:off x="8305596" y="1718323"/>
              <a:ext cx="2286204" cy="7041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63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rgbClr val="F2F2F3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GIUGNO  2025</a:t>
              </a:r>
            </a:p>
          </p:txBody>
        </p:sp>
        <p:sp>
          <p:nvSpPr>
            <p:cNvPr id="96" name="TextBox 63"/>
            <p:cNvSpPr txBox="1"/>
            <p:nvPr/>
          </p:nvSpPr>
          <p:spPr>
            <a:xfrm>
              <a:off x="1477308" y="1751112"/>
              <a:ext cx="2591286" cy="70419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36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rgbClr val="F2F2F3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GIUGNO  2024</a:t>
              </a:r>
            </a:p>
          </p:txBody>
        </p:sp>
        <p:sp>
          <p:nvSpPr>
            <p:cNvPr id="97" name="TextBox 64"/>
            <p:cNvSpPr txBox="1"/>
            <p:nvPr/>
          </p:nvSpPr>
          <p:spPr>
            <a:xfrm>
              <a:off x="14819994" y="1841742"/>
              <a:ext cx="2550252" cy="48785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7" normalizeH="0" baseline="0" noProof="0" dirty="0">
                  <a:ln>
                    <a:noFill/>
                  </a:ln>
                  <a:solidFill>
                    <a:srgbClr val="F2F2F3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GIUGNO 2026</a:t>
              </a:r>
            </a:p>
          </p:txBody>
        </p:sp>
        <p:sp>
          <p:nvSpPr>
            <p:cNvPr id="98" name="TextBox 65"/>
            <p:cNvSpPr txBox="1"/>
            <p:nvPr/>
          </p:nvSpPr>
          <p:spPr>
            <a:xfrm>
              <a:off x="3659059" y="3630730"/>
              <a:ext cx="3922167" cy="268769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SETTIMA RATA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18,2 </a:t>
              </a:r>
              <a:r>
                <a:rPr kumimoji="0" lang="en-US" sz="1400" b="1" i="0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miliardi</a:t>
              </a: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1" u="none" strike="noStrike" kern="1200" cap="none" spc="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69 </a:t>
              </a:r>
              <a:r>
                <a:rPr kumimoji="0" lang="en-US" sz="1400" b="1" i="1" u="none" strike="noStrike" kern="1200" cap="none" spc="14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traguardi</a:t>
              </a: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 </a:t>
              </a:r>
              <a:r>
                <a:rPr kumimoji="0" lang="en-US" sz="1400" b="1" i="1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obiettivi</a:t>
              </a: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99" name="TextBox 66"/>
            <p:cNvSpPr txBox="1"/>
            <p:nvPr/>
          </p:nvSpPr>
          <p:spPr>
            <a:xfrm>
              <a:off x="7182126" y="3665639"/>
              <a:ext cx="3553282" cy="113454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OTTAVA RATA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-7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12,8 </a:t>
              </a:r>
              <a:r>
                <a:rPr kumimoji="0" lang="en-US" sz="1400" b="1" i="0" u="none" strike="noStrike" kern="1200" cap="none" spc="-7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miliardi</a:t>
              </a: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</p:txBody>
        </p:sp>
        <p:sp>
          <p:nvSpPr>
            <p:cNvPr id="100" name="TextBox 67"/>
            <p:cNvSpPr txBox="1"/>
            <p:nvPr/>
          </p:nvSpPr>
          <p:spPr>
            <a:xfrm>
              <a:off x="10934210" y="3688663"/>
              <a:ext cx="2790138" cy="10650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NONA RATA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12,8 </a:t>
              </a:r>
              <a:r>
                <a:rPr kumimoji="0" lang="en-US" sz="1400" b="1" i="0" u="none" strike="noStrike" kern="1200" cap="none" spc="14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miliardi</a:t>
              </a:r>
              <a:endParaRPr kumimoji="0" lang="en-US" sz="1400" b="1" i="0" u="none" strike="noStrike" kern="1200" cap="none" spc="14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</p:txBody>
        </p:sp>
        <p:sp>
          <p:nvSpPr>
            <p:cNvPr id="101" name="TextBox 68"/>
            <p:cNvSpPr txBox="1"/>
            <p:nvPr/>
          </p:nvSpPr>
          <p:spPr>
            <a:xfrm>
              <a:off x="-110881" y="3703073"/>
              <a:ext cx="3729969" cy="268769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SESTA RATA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8,5 </a:t>
              </a:r>
              <a:r>
                <a:rPr kumimoji="0" lang="en-US" sz="1400" b="1" i="0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miliardi</a:t>
              </a: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39 </a:t>
              </a:r>
              <a:r>
                <a:rPr kumimoji="0" lang="en-US" sz="1400" b="1" i="1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traguardi</a:t>
              </a:r>
              <a:r>
                <a:rPr kumimoji="0" lang="en-US" sz="1400" b="1" i="1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  </a:t>
              </a:r>
              <a:r>
                <a:rPr kumimoji="0" lang="en-US" sz="1400" b="1" i="1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obiettivi</a:t>
              </a: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102" name="TextBox 69"/>
            <p:cNvSpPr txBox="1"/>
            <p:nvPr/>
          </p:nvSpPr>
          <p:spPr>
            <a:xfrm>
              <a:off x="14081833" y="3703073"/>
              <a:ext cx="3501808" cy="10650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14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DECIMA RATA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-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28,4 </a:t>
              </a:r>
              <a:r>
                <a:rPr kumimoji="0" lang="en-US" sz="1400" b="1" i="0" u="none" strike="noStrike" kern="1200" cap="none" spc="-7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T Rounds Condensed Bold"/>
                  <a:ea typeface="TT Rounds Condensed Bold"/>
                  <a:cs typeface="TT Rounds Condensed Bold"/>
                  <a:sym typeface="TT Rounds Condensed Bold"/>
                </a:rPr>
                <a:t>miliardi</a:t>
              </a:r>
              <a:endParaRPr kumimoji="0" lang="en-US" sz="1400" b="1" i="0" u="none" strike="noStrike" kern="1200" cap="none" spc="-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endParaRPr>
            </a:p>
          </p:txBody>
        </p:sp>
        <p:sp>
          <p:nvSpPr>
            <p:cNvPr id="104" name="TextBox 71"/>
            <p:cNvSpPr txBox="1"/>
            <p:nvPr/>
          </p:nvSpPr>
          <p:spPr>
            <a:xfrm>
              <a:off x="10587668" y="5517052"/>
              <a:ext cx="3437298" cy="65725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64 </a:t>
              </a:r>
              <a:r>
                <a:rPr kumimoji="0" lang="en-US" sz="1400" b="1" i="1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traguardi</a:t>
              </a:r>
              <a:r>
                <a:rPr kumimoji="0" 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  </a:t>
              </a:r>
              <a:r>
                <a:rPr kumimoji="0" lang="en-US" sz="1400" b="1" i="1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obiettivi</a:t>
              </a:r>
              <a:endPara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105" name="TextBox 72"/>
            <p:cNvSpPr txBox="1"/>
            <p:nvPr/>
          </p:nvSpPr>
          <p:spPr>
            <a:xfrm>
              <a:off x="7428999" y="5597182"/>
              <a:ext cx="3240920" cy="65725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AutoNum type="arabicPlain" startAt="40"/>
                <a:tabLst/>
                <a:defRPr/>
              </a:pPr>
              <a:r>
                <a:rPr kumimoji="0" lang="en-US" sz="1400" b="1" i="1" u="none" strike="noStrike" kern="1200" cap="none" spc="-7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traguardi</a:t>
              </a:r>
              <a:r>
                <a:rPr kumimoji="0" lang="en-US" sz="1400" b="1" i="1" u="none" strike="noStrike" kern="1200" cap="none" spc="-7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 </a:t>
              </a:r>
            </a:p>
            <a:p>
              <a:pPr marL="342900" marR="0" lvl="0" indent="-34290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-7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  </a:t>
              </a:r>
              <a:r>
                <a:rPr kumimoji="0" lang="en-US" sz="1400" b="1" i="1" u="none" strike="noStrike" kern="1200" cap="none" spc="-7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obiettivi</a:t>
              </a: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106" name="TextBox 74"/>
            <p:cNvSpPr txBox="1"/>
            <p:nvPr/>
          </p:nvSpPr>
          <p:spPr>
            <a:xfrm>
              <a:off x="-110881" y="6803619"/>
              <a:ext cx="3855923" cy="55201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2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1" u="none" strike="noStrike" kern="1200" cap="none" spc="8" normalizeH="0" baseline="0" noProof="0" dirty="0" err="1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Erogata</a:t>
              </a:r>
              <a:endParaRPr kumimoji="0" lang="en-US" sz="1600" b="1" i="1" u="none" strike="noStrike" kern="1200" cap="none" spc="8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111" name="CasellaDiTesto 110"/>
            <p:cNvSpPr txBox="1"/>
            <p:nvPr/>
          </p:nvSpPr>
          <p:spPr>
            <a:xfrm>
              <a:off x="15263517" y="8353726"/>
              <a:ext cx="3288414" cy="1478817"/>
            </a:xfrm>
            <a:prstGeom prst="rect">
              <a:avLst/>
            </a:prstGeom>
            <a:noFill/>
          </p:spPr>
          <p:txBody>
            <a:bodyPr wrap="square" lIns="137160" tIns="68580" rIns="137160" bIns="6858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113,5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mld. </a:t>
              </a: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€  (feb. 26) 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112" name="Ovale 111"/>
            <p:cNvSpPr/>
            <p:nvPr/>
          </p:nvSpPr>
          <p:spPr>
            <a:xfrm>
              <a:off x="3429000" y="8267700"/>
              <a:ext cx="2639616" cy="141118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7160" tIns="68580" rIns="137160" bIns="6858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13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8191500"/>
              <a:ext cx="3132348" cy="1512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" name="CasellaDiTesto 113"/>
            <p:cNvSpPr txBox="1"/>
            <p:nvPr/>
          </p:nvSpPr>
          <p:spPr>
            <a:xfrm>
              <a:off x="3731937" y="8395800"/>
              <a:ext cx="1967036" cy="1056298"/>
            </a:xfrm>
            <a:prstGeom prst="rect">
              <a:avLst/>
            </a:prstGeom>
            <a:noFill/>
          </p:spPr>
          <p:txBody>
            <a:bodyPr wrap="square" lIns="137160" tIns="68580" rIns="137160" bIns="6858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194,4 </a:t>
              </a:r>
              <a:r>
                <a:rPr kumimoji="0" lang="it-IT" sz="1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mld.</a:t>
              </a:r>
              <a:r>
                <a:rPr kumimoji="0" lang="it-IT" sz="1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€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Ovale 114"/>
            <p:cNvSpPr/>
            <p:nvPr/>
          </p:nvSpPr>
          <p:spPr>
            <a:xfrm>
              <a:off x="15544800" y="8343900"/>
              <a:ext cx="2639616" cy="129688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7160" tIns="68580" rIns="137160" bIns="6858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TextBox 66"/>
            <p:cNvSpPr txBox="1"/>
            <p:nvPr/>
          </p:nvSpPr>
          <p:spPr>
            <a:xfrm>
              <a:off x="12395301" y="8724901"/>
              <a:ext cx="3200400" cy="56727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di cui </a:t>
              </a:r>
              <a:r>
                <a:rPr kumimoji="0" lang="en-US" sz="1400" b="1" i="1" u="none" strike="noStrike" kern="1200" cap="none" spc="14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spesa</a:t>
              </a: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 </a:t>
              </a:r>
              <a:r>
                <a:rPr kumimoji="0" lang="en-US" sz="1400" b="1" i="1" u="none" strike="noStrike" kern="1200" cap="none" spc="14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certificata</a:t>
              </a: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 </a:t>
              </a: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T Rounds Condensed Bold" charset="0"/>
                <a:ea typeface="TT Rounds Condensed Bold"/>
                <a:cs typeface="TT Rounds Condensed Bold"/>
                <a:sym typeface="TT Rounds Condensed Bold"/>
              </a:endParaRPr>
            </a:p>
          </p:txBody>
        </p:sp>
        <p:sp>
          <p:nvSpPr>
            <p:cNvPr id="117" name="CasellaDiTesto 116"/>
            <p:cNvSpPr txBox="1"/>
            <p:nvPr/>
          </p:nvSpPr>
          <p:spPr>
            <a:xfrm>
              <a:off x="9608608" y="8463563"/>
              <a:ext cx="2438400" cy="1056298"/>
            </a:xfrm>
            <a:prstGeom prst="rect">
              <a:avLst/>
            </a:prstGeom>
            <a:noFill/>
          </p:spPr>
          <p:txBody>
            <a:bodyPr wrap="square" lIns="137160" tIns="68580" rIns="137160" bIns="6858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153, 2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mld</a:t>
              </a: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 </a:t>
              </a: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€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Ovale 117"/>
            <p:cNvSpPr/>
            <p:nvPr/>
          </p:nvSpPr>
          <p:spPr>
            <a:xfrm>
              <a:off x="9601200" y="8343900"/>
              <a:ext cx="2639616" cy="1296888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7160" tIns="68580" rIns="137160" bIns="6858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TextBox 66"/>
            <p:cNvSpPr txBox="1"/>
            <p:nvPr/>
          </p:nvSpPr>
          <p:spPr>
            <a:xfrm>
              <a:off x="6172200" y="8724900"/>
              <a:ext cx="3200400" cy="56727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28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di cui </a:t>
              </a:r>
              <a:r>
                <a:rPr kumimoji="0" lang="en-US" sz="1400" b="1" i="1" u="none" strike="noStrike" kern="1200" cap="none" spc="14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incassato</a:t>
              </a: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 </a:t>
              </a:r>
              <a:r>
                <a:rPr kumimoji="0" lang="en-US" sz="1400" b="1" i="1" u="none" strike="noStrike" kern="1200" cap="none" spc="14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dall’UE</a:t>
              </a:r>
              <a:r>
                <a:rPr kumimoji="0" lang="en-US" sz="1400" b="1" i="1" u="none" strike="noStrike" kern="1200" cap="none" spc="14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T Rounds Condensed Bold" charset="0"/>
                  <a:ea typeface="TT Rounds Condensed Bold"/>
                  <a:cs typeface="TT Rounds Condensed Bold"/>
                  <a:sym typeface="TT Rounds Condensed Bold"/>
                </a:rPr>
                <a:t>  </a:t>
              </a:r>
              <a:endParaRPr kumimoji="0" lang="en-US" sz="1400" b="1" i="1" u="none" strike="noStrike" kern="1200" cap="none" spc="-7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T Rounds Condensed Bold" charset="0"/>
                <a:ea typeface="TT Rounds Condensed Bold"/>
                <a:cs typeface="TT Rounds Condensed Bold"/>
                <a:sym typeface="TT Rounds Condensed Bold"/>
              </a:endParaRPr>
            </a:p>
          </p:txBody>
        </p:sp>
        <p:cxnSp>
          <p:nvCxnSpPr>
            <p:cNvPr id="120" name="Connettore 1 119"/>
            <p:cNvCxnSpPr/>
            <p:nvPr/>
          </p:nvCxnSpPr>
          <p:spPr>
            <a:xfrm>
              <a:off x="533401" y="7694703"/>
              <a:ext cx="17526001" cy="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CasellaDiTesto 120"/>
            <p:cNvSpPr txBox="1"/>
            <p:nvPr/>
          </p:nvSpPr>
          <p:spPr>
            <a:xfrm>
              <a:off x="6781800" y="9639301"/>
              <a:ext cx="11353801" cy="539886"/>
            </a:xfrm>
            <a:prstGeom prst="rect">
              <a:avLst/>
            </a:prstGeom>
            <a:noFill/>
          </p:spPr>
          <p:txBody>
            <a:bodyPr wrap="square" lIns="137160" tIns="68580" rIns="137160" bIns="68580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Fonte: Italia Domani e Sole24 Ore</a:t>
              </a:r>
            </a:p>
          </p:txBody>
        </p:sp>
        <p:sp>
          <p:nvSpPr>
            <p:cNvPr id="159" name="TextBox 75"/>
            <p:cNvSpPr txBox="1"/>
            <p:nvPr/>
          </p:nvSpPr>
          <p:spPr>
            <a:xfrm>
              <a:off x="11116703" y="6780730"/>
              <a:ext cx="2550253" cy="75114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1" u="none" strike="noStrike" kern="1200" cap="none" spc="14" normalizeH="0" baseline="0" noProof="0" dirty="0" err="1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Pagamento</a:t>
              </a:r>
              <a:r>
                <a:rPr kumimoji="0" lang="en-US" sz="1600" b="1" i="1" u="none" strike="noStrike" kern="1200" cap="none" spc="14" normalizeH="0" baseline="0" noProof="0" dirty="0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 </a:t>
              </a:r>
              <a:r>
                <a:rPr kumimoji="0" lang="en-US" sz="1600" b="1" i="1" u="none" strike="noStrike" kern="1200" cap="none" spc="14" normalizeH="0" baseline="0" noProof="0" dirty="0" err="1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autorizzato</a:t>
              </a:r>
              <a:endParaRPr kumimoji="0" lang="en-US" sz="1600" b="1" i="1" u="none" strike="noStrike" kern="1200" cap="none" spc="14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79" name="TextBox 74"/>
            <p:cNvSpPr txBox="1"/>
            <p:nvPr/>
          </p:nvSpPr>
          <p:spPr>
            <a:xfrm>
              <a:off x="3548178" y="6803619"/>
              <a:ext cx="3855923" cy="55201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2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1" u="none" strike="noStrike" kern="1200" cap="none" spc="8" normalizeH="0" baseline="0" noProof="0" dirty="0" err="1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Erogata</a:t>
              </a:r>
              <a:endParaRPr kumimoji="0" lang="en-US" sz="1600" b="1" i="1" u="none" strike="noStrike" kern="1200" cap="none" spc="8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108" name="TextBox 74"/>
            <p:cNvSpPr txBox="1"/>
            <p:nvPr/>
          </p:nvSpPr>
          <p:spPr>
            <a:xfrm>
              <a:off x="7428999" y="6803619"/>
              <a:ext cx="3855923" cy="552014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324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1" u="none" strike="noStrike" kern="1200" cap="none" spc="8" normalizeH="0" baseline="0" noProof="0" dirty="0" err="1">
                  <a:ln>
                    <a:noFill/>
                  </a:ln>
                  <a:solidFill>
                    <a:srgbClr val="FFC000">
                      <a:lumMod val="75000"/>
                    </a:srgbClr>
                  </a:solidFill>
                  <a:effectLst/>
                  <a:uLnTx/>
                  <a:uFillTx/>
                  <a:latin typeface="TT Rounds Condensed Bold Italics"/>
                  <a:ea typeface="TT Rounds Condensed Bold Italics"/>
                  <a:cs typeface="TT Rounds Condensed Bold Italics"/>
                  <a:sym typeface="TT Rounds Condensed Bold Italics"/>
                </a:rPr>
                <a:t>Erogata</a:t>
              </a:r>
              <a:endParaRPr kumimoji="0" lang="en-US" sz="1600" b="1" i="1" u="none" strike="noStrike" kern="1200" cap="none" spc="8" normalizeH="0" baseline="0" noProof="0" dirty="0">
                <a:ln>
                  <a:noFill/>
                </a:ln>
                <a:solidFill>
                  <a:srgbClr val="FFC000">
                    <a:lumMod val="75000"/>
                  </a:srgbClr>
                </a:solidFill>
                <a:effectLst/>
                <a:uLnTx/>
                <a:uFillTx/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endParaRPr>
            </a:p>
          </p:txBody>
        </p:sp>
        <p:sp>
          <p:nvSpPr>
            <p:cNvPr id="3" name="CasellaDiTesto 2">
              <a:extLst>
                <a:ext uri="{FF2B5EF4-FFF2-40B4-BE49-F238E27FC236}">
                  <a16:creationId xmlns:a16="http://schemas.microsoft.com/office/drawing/2014/main" id="{8A599EC6-D48F-0741-891F-4504E7375B74}"/>
                </a:ext>
              </a:extLst>
            </p:cNvPr>
            <p:cNvSpPr txBox="1"/>
            <p:nvPr/>
          </p:nvSpPr>
          <p:spPr>
            <a:xfrm>
              <a:off x="11284921" y="4985962"/>
              <a:ext cx="6294386" cy="633778"/>
            </a:xfrm>
            <a:prstGeom prst="rect">
              <a:avLst/>
            </a:prstGeom>
            <a:noFill/>
          </p:spPr>
          <p:txBody>
            <a:bodyPr wrap="square" lIns="137160" tIns="68580" rIns="137160" bIns="6858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41,2 mld. </a:t>
              </a: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€</a:t>
              </a:r>
              <a:endPara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8" name="TextBox 73"/>
          <p:cNvSpPr txBox="1"/>
          <p:nvPr/>
        </p:nvSpPr>
        <p:spPr>
          <a:xfrm>
            <a:off x="1919536" y="188640"/>
            <a:ext cx="8856984" cy="692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5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-47" normalizeH="0" baseline="0" noProof="0" dirty="0">
                <a:ln>
                  <a:noFill/>
                </a:ln>
                <a:solidFill>
                  <a:srgbClr val="528235"/>
                </a:solidFill>
                <a:effectLst/>
                <a:uLnTx/>
                <a:uFillTx/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PNRR : DOVE SIAMO</a:t>
            </a:r>
          </a:p>
        </p:txBody>
      </p:sp>
      <p:sp>
        <p:nvSpPr>
          <p:cNvPr id="2" name="Parentesi graffa chiusa 1">
            <a:extLst>
              <a:ext uri="{FF2B5EF4-FFF2-40B4-BE49-F238E27FC236}">
                <a16:creationId xmlns:a16="http://schemas.microsoft.com/office/drawing/2014/main" id="{9D9C00FE-52BF-8E42-1C89-FC3C2B4C105C}"/>
              </a:ext>
            </a:extLst>
          </p:cNvPr>
          <p:cNvSpPr/>
          <p:nvPr/>
        </p:nvSpPr>
        <p:spPr>
          <a:xfrm rot="5400000">
            <a:off x="9220332" y="1278925"/>
            <a:ext cx="430882" cy="42887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TextBox 70"/>
          <p:cNvSpPr txBox="1"/>
          <p:nvPr/>
        </p:nvSpPr>
        <p:spPr>
          <a:xfrm>
            <a:off x="9654730" y="4035758"/>
            <a:ext cx="1957799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1400" b="1" i="1" spc="-15" dirty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173 </a:t>
            </a:r>
            <a:r>
              <a:rPr lang="en-US" sz="1400" b="1" i="1" spc="-15" dirty="0" err="1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traguardi</a:t>
            </a:r>
            <a:r>
              <a:rPr lang="en-US" sz="1400" b="1" i="1" spc="-15" dirty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  e </a:t>
            </a:r>
            <a:r>
              <a:rPr lang="en-US" sz="1400" b="1" i="1" spc="-15" dirty="0" err="1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obiettivi</a:t>
            </a:r>
            <a:r>
              <a:rPr lang="en-US" sz="1400" b="1" i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:</a:t>
            </a:r>
          </a:p>
          <a:p>
            <a:pPr algn="ctr"/>
            <a:endParaRPr lang="en-US" sz="1400" b="1" i="1" spc="-15" dirty="0" smtClean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  <a:p>
            <a:pPr algn="ctr"/>
            <a:r>
              <a:rPr lang="en-US" sz="1400" b="1" i="1" spc="-15" dirty="0" err="1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Finiremo</a:t>
            </a:r>
            <a:r>
              <a:rPr lang="en-US" sz="1400" b="1" i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 in tempo </a:t>
            </a:r>
            <a:r>
              <a:rPr lang="en-US" sz="1400" b="1" i="1" spc="-15" dirty="0" err="1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i</a:t>
            </a:r>
            <a:r>
              <a:rPr lang="en-US" sz="1400" b="1" i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 </a:t>
            </a:r>
            <a:r>
              <a:rPr lang="en-US" sz="1400" b="1" i="1" spc="-15" dirty="0" err="1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progetti</a:t>
            </a:r>
            <a:r>
              <a:rPr lang="en-US" sz="1400" b="1" i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?</a:t>
            </a:r>
            <a:endParaRPr lang="en-US" sz="1400" b="1" i="1" spc="-15" dirty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</p:txBody>
      </p:sp>
    </p:spTree>
    <p:extLst>
      <p:ext uri="{BB962C8B-B14F-4D97-AF65-F5344CB8AC3E}">
        <p14:creationId xmlns:p14="http://schemas.microsoft.com/office/powerpoint/2010/main" val="406880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3"/>
          <p:cNvSpPr txBox="1"/>
          <p:nvPr/>
        </p:nvSpPr>
        <p:spPr>
          <a:xfrm>
            <a:off x="1696485" y="118127"/>
            <a:ext cx="10513168" cy="9233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4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PNRR: I PROGETTI CONCLUSI O IN FASE DI CONCLUSIONE: </a:t>
            </a:r>
          </a:p>
          <a:p>
            <a:pPr>
              <a:lnSpc>
                <a:spcPts val="2400"/>
              </a:lnSpc>
            </a:pPr>
            <a:r>
              <a:rPr lang="en-US" sz="24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IL QUADRO NAZIONALE: </a:t>
            </a:r>
          </a:p>
          <a:p>
            <a:pPr>
              <a:lnSpc>
                <a:spcPts val="2400"/>
              </a:lnSpc>
            </a:pPr>
            <a:r>
              <a:rPr lang="en-US" sz="20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27,8% IN ATTESA CERTIFICATO ULTIMAZIONE LAVORI </a:t>
            </a:r>
            <a:r>
              <a:rPr lang="en-US" sz="20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FIRMATO - ENTRO </a:t>
            </a:r>
            <a:r>
              <a:rPr lang="en-US" sz="20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GIUGNO</a:t>
            </a:r>
            <a:endParaRPr lang="en-US" sz="2000" b="1" spc="-47" dirty="0">
              <a:solidFill>
                <a:srgbClr val="528235"/>
              </a:solidFill>
              <a:latin typeface="TT Rounds Condensed Bold"/>
              <a:ea typeface="TT Rounds Condensed Bold"/>
              <a:cs typeface="TT Rounds Condensed Bold"/>
              <a:sym typeface="TT Rounds Condensed Bold"/>
            </a:endParaRPr>
          </a:p>
        </p:txBody>
      </p:sp>
      <p:sp>
        <p:nvSpPr>
          <p:cNvPr id="3" name="TextBox 70"/>
          <p:cNvSpPr txBox="1"/>
          <p:nvPr/>
        </p:nvSpPr>
        <p:spPr>
          <a:xfrm>
            <a:off x="2423592" y="1196752"/>
            <a:ext cx="1957799" cy="3718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79"/>
              </a:lnSpc>
            </a:pPr>
            <a:r>
              <a:rPr lang="en-US" sz="1400" b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% NUMERO PROGETTI</a:t>
            </a:r>
            <a:endParaRPr lang="en-US" sz="1400" b="1" spc="-15" dirty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</p:txBody>
      </p:sp>
      <p:sp>
        <p:nvSpPr>
          <p:cNvPr id="4" name="TextBox 70"/>
          <p:cNvSpPr txBox="1"/>
          <p:nvPr/>
        </p:nvSpPr>
        <p:spPr>
          <a:xfrm>
            <a:off x="8544272" y="1196752"/>
            <a:ext cx="1957799" cy="3718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79"/>
              </a:lnSpc>
            </a:pPr>
            <a:r>
              <a:rPr lang="en-US" sz="1400" b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% IMPORTO PROGETTI</a:t>
            </a:r>
            <a:endParaRPr lang="en-US" sz="1400" b="1" spc="-15" dirty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0" y="6488668"/>
            <a:ext cx="8688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Fonte: elaborazioni OREP su dati Italia Domani, febbraio 2026 – Piattaforma </a:t>
            </a:r>
            <a:r>
              <a:rPr lang="it-IT" i="1" dirty="0" err="1" smtClean="0"/>
              <a:t>Regis</a:t>
            </a:r>
            <a:endParaRPr lang="it-IT" i="1" dirty="0"/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A43001D6-560A-483C-B3E7-A50D04EC6CB5}"/>
              </a:ext>
            </a:extLst>
          </p:cNvPr>
          <p:cNvGraphicFramePr>
            <a:graphicFrameLocks/>
          </p:cNvGraphicFramePr>
          <p:nvPr/>
        </p:nvGraphicFramePr>
        <p:xfrm>
          <a:off x="0" y="1628800"/>
          <a:ext cx="59766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D2416088-26CB-4FDF-98AC-A8AEF696234C}"/>
              </a:ext>
            </a:extLst>
          </p:cNvPr>
          <p:cNvGraphicFramePr>
            <a:graphicFrameLocks/>
          </p:cNvGraphicFramePr>
          <p:nvPr/>
        </p:nvGraphicFramePr>
        <p:xfrm>
          <a:off x="6240017" y="1772816"/>
          <a:ext cx="5688631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Ovale 10"/>
          <p:cNvSpPr/>
          <p:nvPr/>
        </p:nvSpPr>
        <p:spPr>
          <a:xfrm>
            <a:off x="695400" y="5373216"/>
            <a:ext cx="5544616" cy="57606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6816080" y="5373216"/>
            <a:ext cx="5544616" cy="57606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8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0"/>
          <p:cNvSpPr txBox="1"/>
          <p:nvPr/>
        </p:nvSpPr>
        <p:spPr>
          <a:xfrm>
            <a:off x="1847528" y="1052736"/>
            <a:ext cx="1957799" cy="3718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79"/>
              </a:lnSpc>
            </a:pPr>
            <a:r>
              <a:rPr lang="en-US" sz="1400" b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% NUMERO PROGETTI</a:t>
            </a:r>
            <a:endParaRPr lang="en-US" sz="1400" b="1" spc="-15" dirty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</p:txBody>
      </p:sp>
      <p:sp>
        <p:nvSpPr>
          <p:cNvPr id="4" name="TextBox 70"/>
          <p:cNvSpPr txBox="1"/>
          <p:nvPr/>
        </p:nvSpPr>
        <p:spPr>
          <a:xfrm>
            <a:off x="8256240" y="980728"/>
            <a:ext cx="1957799" cy="3718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79"/>
              </a:lnSpc>
            </a:pPr>
            <a:r>
              <a:rPr lang="en-US" sz="1400" b="1" spc="-15" dirty="0" smtClean="0">
                <a:solidFill>
                  <a:srgbClr val="FF0000"/>
                </a:solidFill>
                <a:latin typeface="TT Rounds Condensed Bold Italics"/>
                <a:ea typeface="TT Rounds Condensed Bold Italics"/>
                <a:cs typeface="TT Rounds Condensed Bold Italics"/>
                <a:sym typeface="TT Rounds Condensed Bold Italics"/>
              </a:rPr>
              <a:t>% IMPORTO PROGETTI</a:t>
            </a:r>
            <a:endParaRPr lang="en-US" sz="1400" b="1" spc="-15" dirty="0">
              <a:solidFill>
                <a:srgbClr val="FF0000"/>
              </a:solidFill>
              <a:latin typeface="TT Rounds Condensed Bold Italics"/>
              <a:ea typeface="TT Rounds Condensed Bold Italics"/>
              <a:cs typeface="TT Rounds Condensed Bold Italics"/>
              <a:sym typeface="TT Rounds Condensed Bold Italics"/>
            </a:endParaRP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6EED5C75-544D-4B48-8F04-945B6CDF42AE}"/>
              </a:ext>
            </a:extLst>
          </p:cNvPr>
          <p:cNvGraphicFramePr>
            <a:graphicFrameLocks/>
          </p:cNvGraphicFramePr>
          <p:nvPr/>
        </p:nvGraphicFramePr>
        <p:xfrm>
          <a:off x="407368" y="1412776"/>
          <a:ext cx="5472608" cy="5073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1A8ADE2A-D0C9-47B6-830F-2F477888B695}"/>
              </a:ext>
            </a:extLst>
          </p:cNvPr>
          <p:cNvGraphicFramePr>
            <a:graphicFrameLocks/>
          </p:cNvGraphicFramePr>
          <p:nvPr/>
        </p:nvGraphicFramePr>
        <p:xfrm>
          <a:off x="6023992" y="1556793"/>
          <a:ext cx="583264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0" y="6488668"/>
            <a:ext cx="5951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Fonte: elaborazioni OREP su dati </a:t>
            </a:r>
            <a:r>
              <a:rPr lang="it-IT" i="1" dirty="0" err="1" smtClean="0"/>
              <a:t>ItalIa</a:t>
            </a:r>
            <a:r>
              <a:rPr lang="it-IT" i="1" dirty="0" smtClean="0"/>
              <a:t> Domani, feb26</a:t>
            </a:r>
            <a:endParaRPr lang="it-IT" i="1" dirty="0"/>
          </a:p>
        </p:txBody>
      </p:sp>
      <p:sp>
        <p:nvSpPr>
          <p:cNvPr id="9" name="TextBox 73"/>
          <p:cNvSpPr txBox="1"/>
          <p:nvPr/>
        </p:nvSpPr>
        <p:spPr>
          <a:xfrm>
            <a:off x="1775520" y="260648"/>
            <a:ext cx="9145016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4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PNRR: I PROGETTI CONCLUSI O IN FASE DI CONCLUSIONE: </a:t>
            </a:r>
          </a:p>
          <a:p>
            <a:pPr>
              <a:lnSpc>
                <a:spcPts val="2400"/>
              </a:lnSpc>
            </a:pPr>
            <a:r>
              <a:rPr lang="en-US" sz="24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IL QUADRO REGIONALE</a:t>
            </a:r>
            <a:endParaRPr lang="en-US" sz="2400" b="1" spc="-47" dirty="0">
              <a:solidFill>
                <a:srgbClr val="528235"/>
              </a:solidFill>
              <a:latin typeface="TT Rounds Condensed Bold"/>
              <a:ea typeface="TT Rounds Condensed Bold"/>
              <a:cs typeface="TT Rounds Condensed Bold"/>
              <a:sym typeface="TT Rounds Condensed Bold"/>
            </a:endParaRPr>
          </a:p>
        </p:txBody>
      </p:sp>
    </p:spTree>
    <p:extLst>
      <p:ext uri="{BB962C8B-B14F-4D97-AF65-F5344CB8AC3E}">
        <p14:creationId xmlns:p14="http://schemas.microsoft.com/office/powerpoint/2010/main" val="41668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73"/>
          <p:cNvSpPr txBox="1"/>
          <p:nvPr/>
        </p:nvSpPr>
        <p:spPr>
          <a:xfrm>
            <a:off x="1847528" y="476672"/>
            <a:ext cx="914501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00"/>
              </a:lnSpc>
            </a:pPr>
            <a:r>
              <a:rPr lang="en-US" sz="2400" b="1" spc="-47" dirty="0" smtClean="0">
                <a:solidFill>
                  <a:srgbClr val="528235"/>
                </a:solidFill>
                <a:latin typeface="TT Rounds Condensed Bold"/>
                <a:ea typeface="TT Rounds Condensed Bold"/>
                <a:cs typeface="TT Rounds Condensed Bold"/>
                <a:sym typeface="TT Rounds Condensed Bold"/>
              </a:rPr>
              <a:t>IL DL 19/2026: UN PNRR DA CHIUDERE E CERTIFICARE</a:t>
            </a:r>
            <a:endParaRPr lang="en-US" sz="2400" b="1" spc="-47" dirty="0">
              <a:solidFill>
                <a:srgbClr val="528235"/>
              </a:solidFill>
              <a:latin typeface="TT Rounds Condensed Bold"/>
              <a:ea typeface="TT Rounds Condensed Bold"/>
              <a:cs typeface="TT Rounds Condensed Bold"/>
              <a:sym typeface="TT Rounds Condensed Bold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51384" y="1052736"/>
            <a:ext cx="10369152" cy="560922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457200" indent="-457200" algn="just" fontAlgn="base">
              <a:buFont typeface="+mj-lt"/>
              <a:buAutoNum type="arabicPeriod"/>
            </a:pPr>
            <a:endParaRPr lang="it-IT" sz="2400" b="1" dirty="0" smtClean="0">
              <a:solidFill>
                <a:schemeClr val="tx2"/>
              </a:solidFill>
            </a:endParaRPr>
          </a:p>
          <a:p>
            <a:pPr marL="457200" indent="-457200" algn="just" fontAlgn="base"/>
            <a:r>
              <a:rPr lang="it-IT" sz="2400" b="1" dirty="0" smtClean="0">
                <a:solidFill>
                  <a:srgbClr val="C00000"/>
                </a:solidFill>
              </a:rPr>
              <a:t>Il Dl 19/2026:</a:t>
            </a:r>
          </a:p>
          <a:p>
            <a:pPr marL="457200" indent="-457200" algn="just" fontAlgn="base"/>
            <a:endParaRPr lang="it-IT" sz="2400" b="1" dirty="0" smtClean="0">
              <a:solidFill>
                <a:schemeClr val="tx2"/>
              </a:solidFill>
            </a:endParaRPr>
          </a:p>
          <a:p>
            <a:pPr marL="457200" indent="-457200" algn="just" fontAlgn="base">
              <a:buFont typeface="+mj-lt"/>
              <a:buAutoNum type="arabicPeriod"/>
            </a:pPr>
            <a:r>
              <a:rPr lang="it-IT" sz="2400" b="1" dirty="0" smtClean="0">
                <a:solidFill>
                  <a:schemeClr val="tx2"/>
                </a:solidFill>
              </a:rPr>
              <a:t>Rafforza la capacità amministrativa necessaria alla chiusura del Piano prorogando le strutture operative di </a:t>
            </a:r>
            <a:r>
              <a:rPr lang="it-IT" sz="2400" b="1" dirty="0" err="1" smtClean="0">
                <a:solidFill>
                  <a:schemeClr val="tx2"/>
                </a:solidFill>
              </a:rPr>
              <a:t>governance</a:t>
            </a:r>
            <a:r>
              <a:rPr lang="it-IT" sz="2400" b="1" dirty="0" smtClean="0">
                <a:solidFill>
                  <a:schemeClr val="tx2"/>
                </a:solidFill>
              </a:rPr>
              <a:t> centrali del PNRR </a:t>
            </a:r>
          </a:p>
          <a:p>
            <a:pPr marL="457200" indent="-457200" algn="just" fontAlgn="base">
              <a:buFont typeface="+mj-lt"/>
              <a:buAutoNum type="arabicPeriod"/>
            </a:pPr>
            <a:endParaRPr lang="it-IT" sz="2400" b="1" dirty="0" smtClean="0">
              <a:solidFill>
                <a:schemeClr val="tx2"/>
              </a:solidFill>
            </a:endParaRPr>
          </a:p>
          <a:p>
            <a:pPr marL="457200" indent="-457200" algn="just" fontAlgn="base">
              <a:buFont typeface="+mj-lt"/>
              <a:buAutoNum type="arabicPeriod"/>
            </a:pPr>
            <a:r>
              <a:rPr lang="it-IT" sz="2400" b="1" dirty="0" smtClean="0">
                <a:solidFill>
                  <a:schemeClr val="tx2"/>
                </a:solidFill>
              </a:rPr>
              <a:t>Introduce obblighi stringenti di monitoraggio dei progetti in capo ai soggetti attuatori</a:t>
            </a:r>
          </a:p>
          <a:p>
            <a:pPr marL="457200" indent="-457200" algn="just" fontAlgn="base">
              <a:buFont typeface="+mj-lt"/>
              <a:buAutoNum type="arabicPeriod"/>
            </a:pPr>
            <a:endParaRPr lang="it-IT" sz="2400" b="1" dirty="0" smtClean="0">
              <a:solidFill>
                <a:schemeClr val="tx2"/>
              </a:solidFill>
            </a:endParaRPr>
          </a:p>
          <a:p>
            <a:pPr marL="457200" indent="-457200" algn="just" fontAlgn="base">
              <a:buFont typeface="+mj-lt"/>
              <a:buAutoNum type="arabicPeriod"/>
            </a:pPr>
            <a:r>
              <a:rPr lang="it-IT" sz="2400" b="1" dirty="0" smtClean="0">
                <a:solidFill>
                  <a:schemeClr val="tx2"/>
                </a:solidFill>
              </a:rPr>
              <a:t>Introduce misure operative per accelerare la realizzazione dei cantieri, soprattutto nel settore dei trasporti</a:t>
            </a:r>
          </a:p>
          <a:p>
            <a:pPr marL="457200" indent="-457200" algn="just" fontAlgn="base">
              <a:buFont typeface="+mj-lt"/>
              <a:buAutoNum type="arabicPeriod"/>
            </a:pPr>
            <a:endParaRPr lang="it-IT" sz="2400" b="1" dirty="0" smtClean="0">
              <a:solidFill>
                <a:schemeClr val="tx2"/>
              </a:solidFill>
            </a:endParaRPr>
          </a:p>
          <a:p>
            <a:pPr marL="457200" indent="-457200" algn="just" fontAlgn="base">
              <a:buFont typeface="+mj-lt"/>
              <a:buAutoNum type="arabicPeriod"/>
            </a:pPr>
            <a:r>
              <a:rPr lang="it-IT" sz="2400" b="1" dirty="0" smtClean="0">
                <a:solidFill>
                  <a:schemeClr val="tx2"/>
                </a:solidFill>
              </a:rPr>
              <a:t>Istituisce uno strumento finanziario dedicato al settore idrico</a:t>
            </a:r>
          </a:p>
          <a:p>
            <a:pPr marL="457200" indent="-457200" algn="just" fontAlgn="base">
              <a:buFont typeface="+mj-lt"/>
              <a:buAutoNum type="arabicPeriod"/>
            </a:pPr>
            <a:endParaRPr lang="it-IT" sz="2400" b="1" u="sng" dirty="0" smtClean="0">
              <a:solidFill>
                <a:schemeClr val="tx2"/>
              </a:solidFill>
            </a:endParaRPr>
          </a:p>
          <a:p>
            <a:pPr marL="457200" indent="-457200" algn="just" fontAlgn="base">
              <a:buFont typeface="+mj-lt"/>
              <a:buAutoNum type="arabicPeriod"/>
            </a:pPr>
            <a:r>
              <a:rPr lang="it-IT" sz="2400" b="1" dirty="0" smtClean="0">
                <a:solidFill>
                  <a:schemeClr val="tx2"/>
                </a:solidFill>
              </a:rPr>
              <a:t>Introduce novità per </a:t>
            </a:r>
            <a:r>
              <a:rPr lang="it-IT" sz="2400" b="1" dirty="0" err="1" smtClean="0">
                <a:solidFill>
                  <a:schemeClr val="tx2"/>
                </a:solidFill>
              </a:rPr>
              <a:t>agrivoltaico</a:t>
            </a:r>
            <a:r>
              <a:rPr lang="it-IT" sz="2400" b="1" dirty="0" smtClean="0">
                <a:solidFill>
                  <a:schemeClr val="tx2"/>
                </a:solidFill>
              </a:rPr>
              <a:t>, CER e </a:t>
            </a:r>
            <a:r>
              <a:rPr lang="it-IT" sz="2400" b="1" dirty="0" err="1" smtClean="0">
                <a:solidFill>
                  <a:schemeClr val="tx2"/>
                </a:solidFill>
              </a:rPr>
              <a:t>biometano</a:t>
            </a:r>
            <a:endParaRPr lang="it-IT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83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35953</TotalTime>
  <Words>282</Words>
  <Application>Microsoft Office PowerPoint</Application>
  <PresentationFormat>Widescreen</PresentationFormat>
  <Paragraphs>76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TT Rounds Condensed Bold</vt:lpstr>
      <vt:lpstr>TT Rounds Condensed Bold Italics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Grafica</dc:creator>
  <cp:lastModifiedBy>Piga</cp:lastModifiedBy>
  <cp:revision>383</cp:revision>
  <dcterms:created xsi:type="dcterms:W3CDTF">2010-05-25T15:56:55Z</dcterms:created>
  <dcterms:modified xsi:type="dcterms:W3CDTF">2026-04-22T07:44:32Z</dcterms:modified>
</cp:coreProperties>
</file>