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64" r:id="rId4"/>
    <p:sldId id="266" r:id="rId5"/>
    <p:sldId id="270" r:id="rId6"/>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TT Rounds Condensed Bold Italics" panose="020B0604020202020204" charset="0"/>
      <p:regular r:id="rId12"/>
    </p:embeddedFont>
    <p:embeddedFont>
      <p:font typeface="TT Rounds Condensed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2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7E0B2C-5A9B-496F-8DEA-D75CE9744B6D}"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it-IT"/>
        </a:p>
      </dgm:t>
    </dgm:pt>
    <dgm:pt modelId="{31A49210-D6FB-4E09-944C-09E0CA36CCA2}">
      <dgm:prSet phldrT="[Testo]" custT="1"/>
      <dgm:spPr/>
      <dgm:t>
        <a:bodyPr/>
        <a:lstStyle/>
        <a:p>
          <a:r>
            <a:rPr lang="it-IT" sz="3200" b="1" dirty="0">
              <a:solidFill>
                <a:schemeClr val="tx1"/>
              </a:solidFill>
            </a:rPr>
            <a:t>1) </a:t>
          </a:r>
          <a:r>
            <a:rPr lang="it-IT" sz="3200" b="1" dirty="0"/>
            <a:t>Fondo per le infrastrutture di approvvigionamento idrico</a:t>
          </a:r>
        </a:p>
      </dgm:t>
    </dgm:pt>
    <dgm:pt modelId="{0AEA396C-4731-4F53-A87C-267F1BC53C5B}" type="parTrans" cxnId="{A277D71E-ADA2-494D-8136-BCF85AEAE34F}">
      <dgm:prSet/>
      <dgm:spPr/>
      <dgm:t>
        <a:bodyPr/>
        <a:lstStyle/>
        <a:p>
          <a:endParaRPr lang="it-IT" sz="2400" b="1"/>
        </a:p>
      </dgm:t>
    </dgm:pt>
    <dgm:pt modelId="{07B0E7C6-218E-4A06-9E05-2F39C42AB1A5}" type="sibTrans" cxnId="{A277D71E-ADA2-494D-8136-BCF85AEAE34F}">
      <dgm:prSet/>
      <dgm:spPr/>
      <dgm:t>
        <a:bodyPr/>
        <a:lstStyle/>
        <a:p>
          <a:endParaRPr lang="it-IT" sz="2400" b="1"/>
        </a:p>
      </dgm:t>
    </dgm:pt>
    <dgm:pt modelId="{02302368-F708-4EB5-93D8-0B1D87695E7E}">
      <dgm:prSet phldrT="[Testo]" custT="1"/>
      <dgm:spPr/>
      <dgm:t>
        <a:bodyPr/>
        <a:lstStyle/>
        <a:p>
          <a:pPr marL="0" indent="0"/>
          <a:endParaRPr lang="it-IT" sz="2400" b="1" dirty="0"/>
        </a:p>
      </dgm:t>
    </dgm:pt>
    <dgm:pt modelId="{AAEEA4B6-8133-4C67-8D73-D1FABEBB712E}" type="parTrans" cxnId="{0CAE6D9B-140A-4339-92FB-48F9FCC01067}">
      <dgm:prSet/>
      <dgm:spPr/>
      <dgm:t>
        <a:bodyPr/>
        <a:lstStyle/>
        <a:p>
          <a:endParaRPr lang="it-IT" sz="2400" b="1"/>
        </a:p>
      </dgm:t>
    </dgm:pt>
    <dgm:pt modelId="{68E26E69-026B-49BA-AB95-53FE6D22004D}" type="sibTrans" cxnId="{0CAE6D9B-140A-4339-92FB-48F9FCC01067}">
      <dgm:prSet/>
      <dgm:spPr/>
      <dgm:t>
        <a:bodyPr/>
        <a:lstStyle/>
        <a:p>
          <a:endParaRPr lang="it-IT" sz="2400" b="1"/>
        </a:p>
      </dgm:t>
    </dgm:pt>
    <dgm:pt modelId="{93DBC361-D4DF-4D7A-85A5-D9B61072ED97}">
      <dgm:prSet phldrT="[Testo]" custT="1"/>
      <dgm:spPr/>
      <dgm:t>
        <a:bodyPr/>
        <a:lstStyle/>
        <a:p>
          <a:endParaRPr lang="it-IT" sz="2400" b="1" dirty="0"/>
        </a:p>
      </dgm:t>
    </dgm:pt>
    <dgm:pt modelId="{8C414665-BB99-483C-9627-80C86C2F6AE3}" type="parTrans" cxnId="{8F9B469B-E696-452B-B57E-B3D0B5FB0C0D}">
      <dgm:prSet/>
      <dgm:spPr/>
      <dgm:t>
        <a:bodyPr/>
        <a:lstStyle/>
        <a:p>
          <a:endParaRPr lang="it-IT" sz="2400" b="1"/>
        </a:p>
      </dgm:t>
    </dgm:pt>
    <dgm:pt modelId="{6B26F642-51B1-4409-9716-F449E5ED82D0}" type="sibTrans" cxnId="{8F9B469B-E696-452B-B57E-B3D0B5FB0C0D}">
      <dgm:prSet/>
      <dgm:spPr/>
      <dgm:t>
        <a:bodyPr/>
        <a:lstStyle/>
        <a:p>
          <a:endParaRPr lang="it-IT" sz="2400" b="1"/>
        </a:p>
      </dgm:t>
    </dgm:pt>
    <dgm:pt modelId="{95FA7299-5A47-4C46-8476-B738DEE43DEC}">
      <dgm:prSet phldrT="[Testo]" custT="1"/>
      <dgm:spPr/>
      <dgm:t>
        <a:bodyPr/>
        <a:lstStyle/>
        <a:p>
          <a:pPr marL="0" indent="0">
            <a:tabLst/>
          </a:pPr>
          <a:endParaRPr lang="it-IT" sz="2400" b="1" dirty="0"/>
        </a:p>
      </dgm:t>
    </dgm:pt>
    <dgm:pt modelId="{2E6C5127-E729-4204-8024-3F5FEF0AF236}" type="parTrans" cxnId="{72BC421D-F468-4567-99BB-47B99D1A044B}">
      <dgm:prSet/>
      <dgm:spPr/>
      <dgm:t>
        <a:bodyPr/>
        <a:lstStyle/>
        <a:p>
          <a:endParaRPr lang="it-IT" sz="2400"/>
        </a:p>
      </dgm:t>
    </dgm:pt>
    <dgm:pt modelId="{4362B42A-F4EC-43DF-A32B-6BEE8A03BE68}" type="sibTrans" cxnId="{72BC421D-F468-4567-99BB-47B99D1A044B}">
      <dgm:prSet/>
      <dgm:spPr/>
      <dgm:t>
        <a:bodyPr/>
        <a:lstStyle/>
        <a:p>
          <a:endParaRPr lang="it-IT" sz="2400"/>
        </a:p>
      </dgm:t>
    </dgm:pt>
    <dgm:pt modelId="{EA7CF065-CA2A-4951-AB7E-D39933AF2D80}" type="pres">
      <dgm:prSet presAssocID="{8C7E0B2C-5A9B-496F-8DEA-D75CE9744B6D}" presName="compositeShape" presStyleCnt="0">
        <dgm:presLayoutVars>
          <dgm:chMax val="7"/>
          <dgm:dir/>
          <dgm:resizeHandles val="exact"/>
        </dgm:presLayoutVars>
      </dgm:prSet>
      <dgm:spPr/>
      <dgm:t>
        <a:bodyPr/>
        <a:lstStyle/>
        <a:p>
          <a:endParaRPr lang="it-IT"/>
        </a:p>
      </dgm:t>
    </dgm:pt>
    <dgm:pt modelId="{D4CD4464-24A4-471F-9686-525640DDA3BE}" type="pres">
      <dgm:prSet presAssocID="{31A49210-D6FB-4E09-944C-09E0CA36CCA2}" presName="circ1" presStyleLbl="vennNode1" presStyleIdx="0" presStyleCnt="4" custScaleX="115370" custLinFactNeighborX="-3937" custLinFactNeighborY="-3168"/>
      <dgm:spPr/>
      <dgm:t>
        <a:bodyPr/>
        <a:lstStyle/>
        <a:p>
          <a:endParaRPr lang="it-IT"/>
        </a:p>
      </dgm:t>
    </dgm:pt>
    <dgm:pt modelId="{0901839B-301C-402B-B6D5-B81669A03F1D}" type="pres">
      <dgm:prSet presAssocID="{31A49210-D6FB-4E09-944C-09E0CA36CCA2}" presName="circ1Tx" presStyleLbl="revTx" presStyleIdx="0" presStyleCnt="0">
        <dgm:presLayoutVars>
          <dgm:chMax val="0"/>
          <dgm:chPref val="0"/>
          <dgm:bulletEnabled val="1"/>
        </dgm:presLayoutVars>
      </dgm:prSet>
      <dgm:spPr/>
      <dgm:t>
        <a:bodyPr/>
        <a:lstStyle/>
        <a:p>
          <a:endParaRPr lang="it-IT"/>
        </a:p>
      </dgm:t>
    </dgm:pt>
    <dgm:pt modelId="{E826B425-CF2A-459F-9292-5B153B9F0EA6}" type="pres">
      <dgm:prSet presAssocID="{02302368-F708-4EB5-93D8-0B1D87695E7E}" presName="circ2" presStyleLbl="vennNode1" presStyleIdx="1" presStyleCnt="4" custScaleX="114199" custLinFactNeighborX="22015" custLinFactNeighborY="-282"/>
      <dgm:spPr/>
      <dgm:t>
        <a:bodyPr/>
        <a:lstStyle/>
        <a:p>
          <a:endParaRPr lang="it-IT"/>
        </a:p>
      </dgm:t>
    </dgm:pt>
    <dgm:pt modelId="{117D17F6-FDA5-4583-BE53-0E025AC970C2}" type="pres">
      <dgm:prSet presAssocID="{02302368-F708-4EB5-93D8-0B1D87695E7E}" presName="circ2Tx" presStyleLbl="revTx" presStyleIdx="0" presStyleCnt="0">
        <dgm:presLayoutVars>
          <dgm:chMax val="0"/>
          <dgm:chPref val="0"/>
          <dgm:bulletEnabled val="1"/>
        </dgm:presLayoutVars>
      </dgm:prSet>
      <dgm:spPr/>
      <dgm:t>
        <a:bodyPr/>
        <a:lstStyle/>
        <a:p>
          <a:endParaRPr lang="it-IT"/>
        </a:p>
      </dgm:t>
    </dgm:pt>
    <dgm:pt modelId="{5CDE69ED-B3C8-4724-9ED6-C7E46BA9C055}" type="pres">
      <dgm:prSet presAssocID="{93DBC361-D4DF-4D7A-85A5-D9B61072ED97}" presName="circ3" presStyleLbl="vennNode1" presStyleIdx="2" presStyleCnt="4" custScaleX="117749" custLinFactNeighborX="-6079" custLinFactNeighborY="8098"/>
      <dgm:spPr/>
      <dgm:t>
        <a:bodyPr/>
        <a:lstStyle/>
        <a:p>
          <a:endParaRPr lang="it-IT"/>
        </a:p>
      </dgm:t>
    </dgm:pt>
    <dgm:pt modelId="{12573B67-2D5C-4951-961F-B6BDC494DBD9}" type="pres">
      <dgm:prSet presAssocID="{93DBC361-D4DF-4D7A-85A5-D9B61072ED97}" presName="circ3Tx" presStyleLbl="revTx" presStyleIdx="0" presStyleCnt="0">
        <dgm:presLayoutVars>
          <dgm:chMax val="0"/>
          <dgm:chPref val="0"/>
          <dgm:bulletEnabled val="1"/>
        </dgm:presLayoutVars>
      </dgm:prSet>
      <dgm:spPr/>
      <dgm:t>
        <a:bodyPr/>
        <a:lstStyle/>
        <a:p>
          <a:endParaRPr lang="it-IT"/>
        </a:p>
      </dgm:t>
    </dgm:pt>
    <dgm:pt modelId="{9A2E38EE-A67F-49CF-8A51-91497F3A361E}" type="pres">
      <dgm:prSet presAssocID="{95FA7299-5A47-4C46-8476-B738DEE43DEC}" presName="circ4" presStyleLbl="vennNode1" presStyleIdx="3" presStyleCnt="4" custScaleX="119955" custScaleY="94212" custLinFactNeighborX="-16709" custLinFactNeighborY="-2361"/>
      <dgm:spPr/>
      <dgm:t>
        <a:bodyPr/>
        <a:lstStyle/>
        <a:p>
          <a:endParaRPr lang="it-IT"/>
        </a:p>
      </dgm:t>
    </dgm:pt>
    <dgm:pt modelId="{381A0343-0436-4C11-8CE2-6E5C9A94A9BF}" type="pres">
      <dgm:prSet presAssocID="{95FA7299-5A47-4C46-8476-B738DEE43DEC}" presName="circ4Tx" presStyleLbl="revTx" presStyleIdx="0" presStyleCnt="0">
        <dgm:presLayoutVars>
          <dgm:chMax val="0"/>
          <dgm:chPref val="0"/>
          <dgm:bulletEnabled val="1"/>
        </dgm:presLayoutVars>
      </dgm:prSet>
      <dgm:spPr/>
      <dgm:t>
        <a:bodyPr/>
        <a:lstStyle/>
        <a:p>
          <a:endParaRPr lang="it-IT"/>
        </a:p>
      </dgm:t>
    </dgm:pt>
  </dgm:ptLst>
  <dgm:cxnLst>
    <dgm:cxn modelId="{8F9B469B-E696-452B-B57E-B3D0B5FB0C0D}" srcId="{8C7E0B2C-5A9B-496F-8DEA-D75CE9744B6D}" destId="{93DBC361-D4DF-4D7A-85A5-D9B61072ED97}" srcOrd="2" destOrd="0" parTransId="{8C414665-BB99-483C-9627-80C86C2F6AE3}" sibTransId="{6B26F642-51B1-4409-9716-F449E5ED82D0}"/>
    <dgm:cxn modelId="{D8ED3B30-2B4F-49F7-8433-7AB21806BA76}" type="presOf" srcId="{02302368-F708-4EB5-93D8-0B1D87695E7E}" destId="{117D17F6-FDA5-4583-BE53-0E025AC970C2}" srcOrd="1" destOrd="0" presId="urn:microsoft.com/office/officeart/2005/8/layout/venn1"/>
    <dgm:cxn modelId="{B29322BA-973A-4DD9-AD2C-E4D5DA5AE9AB}" type="presOf" srcId="{95FA7299-5A47-4C46-8476-B738DEE43DEC}" destId="{381A0343-0436-4C11-8CE2-6E5C9A94A9BF}" srcOrd="1" destOrd="0" presId="urn:microsoft.com/office/officeart/2005/8/layout/venn1"/>
    <dgm:cxn modelId="{71DE72AE-F672-4E0B-AE7B-D9B547E2B097}" type="presOf" srcId="{31A49210-D6FB-4E09-944C-09E0CA36CCA2}" destId="{0901839B-301C-402B-B6D5-B81669A03F1D}" srcOrd="1" destOrd="0" presId="urn:microsoft.com/office/officeart/2005/8/layout/venn1"/>
    <dgm:cxn modelId="{8808FA44-DE83-47D8-AD2B-307E8F5A3B9D}" type="presOf" srcId="{93DBC361-D4DF-4D7A-85A5-D9B61072ED97}" destId="{12573B67-2D5C-4951-961F-B6BDC494DBD9}" srcOrd="1" destOrd="0" presId="urn:microsoft.com/office/officeart/2005/8/layout/venn1"/>
    <dgm:cxn modelId="{3C5A18E8-6088-4513-900F-D7BC5657E282}" type="presOf" srcId="{31A49210-D6FB-4E09-944C-09E0CA36CCA2}" destId="{D4CD4464-24A4-471F-9686-525640DDA3BE}" srcOrd="0" destOrd="0" presId="urn:microsoft.com/office/officeart/2005/8/layout/venn1"/>
    <dgm:cxn modelId="{0CAE6D9B-140A-4339-92FB-48F9FCC01067}" srcId="{8C7E0B2C-5A9B-496F-8DEA-D75CE9744B6D}" destId="{02302368-F708-4EB5-93D8-0B1D87695E7E}" srcOrd="1" destOrd="0" parTransId="{AAEEA4B6-8133-4C67-8D73-D1FABEBB712E}" sibTransId="{68E26E69-026B-49BA-AB95-53FE6D22004D}"/>
    <dgm:cxn modelId="{AFC71AF9-D238-44DD-A5EA-CA4F3A111E48}" type="presOf" srcId="{02302368-F708-4EB5-93D8-0B1D87695E7E}" destId="{E826B425-CF2A-459F-9292-5B153B9F0EA6}" srcOrd="0" destOrd="0" presId="urn:microsoft.com/office/officeart/2005/8/layout/venn1"/>
    <dgm:cxn modelId="{A277D71E-ADA2-494D-8136-BCF85AEAE34F}" srcId="{8C7E0B2C-5A9B-496F-8DEA-D75CE9744B6D}" destId="{31A49210-D6FB-4E09-944C-09E0CA36CCA2}" srcOrd="0" destOrd="0" parTransId="{0AEA396C-4731-4F53-A87C-267F1BC53C5B}" sibTransId="{07B0E7C6-218E-4A06-9E05-2F39C42AB1A5}"/>
    <dgm:cxn modelId="{929F667D-0B68-4A1C-AF68-DC830EE0A59F}" type="presOf" srcId="{8C7E0B2C-5A9B-496F-8DEA-D75CE9744B6D}" destId="{EA7CF065-CA2A-4951-AB7E-D39933AF2D80}" srcOrd="0" destOrd="0" presId="urn:microsoft.com/office/officeart/2005/8/layout/venn1"/>
    <dgm:cxn modelId="{DE1D3E62-623C-4A84-AD58-A668F89AD282}" type="presOf" srcId="{95FA7299-5A47-4C46-8476-B738DEE43DEC}" destId="{9A2E38EE-A67F-49CF-8A51-91497F3A361E}" srcOrd="0" destOrd="0" presId="urn:microsoft.com/office/officeart/2005/8/layout/venn1"/>
    <dgm:cxn modelId="{E7A9CB6D-C8B3-4E1B-BF9C-ED4B04052C91}" type="presOf" srcId="{93DBC361-D4DF-4D7A-85A5-D9B61072ED97}" destId="{5CDE69ED-B3C8-4724-9ED6-C7E46BA9C055}" srcOrd="0" destOrd="0" presId="urn:microsoft.com/office/officeart/2005/8/layout/venn1"/>
    <dgm:cxn modelId="{72BC421D-F468-4567-99BB-47B99D1A044B}" srcId="{8C7E0B2C-5A9B-496F-8DEA-D75CE9744B6D}" destId="{95FA7299-5A47-4C46-8476-B738DEE43DEC}" srcOrd="3" destOrd="0" parTransId="{2E6C5127-E729-4204-8024-3F5FEF0AF236}" sibTransId="{4362B42A-F4EC-43DF-A32B-6BEE8A03BE68}"/>
    <dgm:cxn modelId="{45511BF4-C52E-4BAA-A692-BE2C92D40E6D}" type="presParOf" srcId="{EA7CF065-CA2A-4951-AB7E-D39933AF2D80}" destId="{D4CD4464-24A4-471F-9686-525640DDA3BE}" srcOrd="0" destOrd="0" presId="urn:microsoft.com/office/officeart/2005/8/layout/venn1"/>
    <dgm:cxn modelId="{7931D67F-E578-450A-A35A-437B37C73A08}" type="presParOf" srcId="{EA7CF065-CA2A-4951-AB7E-D39933AF2D80}" destId="{0901839B-301C-402B-B6D5-B81669A03F1D}" srcOrd="1" destOrd="0" presId="urn:microsoft.com/office/officeart/2005/8/layout/venn1"/>
    <dgm:cxn modelId="{90089697-DCB0-4F89-A44C-867FBE721685}" type="presParOf" srcId="{EA7CF065-CA2A-4951-AB7E-D39933AF2D80}" destId="{E826B425-CF2A-459F-9292-5B153B9F0EA6}" srcOrd="2" destOrd="0" presId="urn:microsoft.com/office/officeart/2005/8/layout/venn1"/>
    <dgm:cxn modelId="{E5668240-5632-403A-BC25-2E952521211B}" type="presParOf" srcId="{EA7CF065-CA2A-4951-AB7E-D39933AF2D80}" destId="{117D17F6-FDA5-4583-BE53-0E025AC970C2}" srcOrd="3" destOrd="0" presId="urn:microsoft.com/office/officeart/2005/8/layout/venn1"/>
    <dgm:cxn modelId="{BBE9373F-7E87-4364-9BB5-5A4C2442EF8E}" type="presParOf" srcId="{EA7CF065-CA2A-4951-AB7E-D39933AF2D80}" destId="{5CDE69ED-B3C8-4724-9ED6-C7E46BA9C055}" srcOrd="4" destOrd="0" presId="urn:microsoft.com/office/officeart/2005/8/layout/venn1"/>
    <dgm:cxn modelId="{87206940-19DC-43BB-AA10-0E002FAE4DC0}" type="presParOf" srcId="{EA7CF065-CA2A-4951-AB7E-D39933AF2D80}" destId="{12573B67-2D5C-4951-961F-B6BDC494DBD9}" srcOrd="5" destOrd="0" presId="urn:microsoft.com/office/officeart/2005/8/layout/venn1"/>
    <dgm:cxn modelId="{0005C317-2EA3-4D13-84DA-B57671B91221}" type="presParOf" srcId="{EA7CF065-CA2A-4951-AB7E-D39933AF2D80}" destId="{9A2E38EE-A67F-49CF-8A51-91497F3A361E}" srcOrd="6" destOrd="0" presId="urn:microsoft.com/office/officeart/2005/8/layout/venn1"/>
    <dgm:cxn modelId="{8B2C378D-C495-4DC7-A4D2-009B3AE44C91}" type="presParOf" srcId="{EA7CF065-CA2A-4951-AB7E-D39933AF2D80}" destId="{381A0343-0436-4C11-8CE2-6E5C9A94A9BF}"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D4464-24A4-471F-9686-525640DDA3BE}">
      <dsp:nvSpPr>
        <dsp:cNvPr id="0" name=""/>
        <dsp:cNvSpPr/>
      </dsp:nvSpPr>
      <dsp:spPr>
        <a:xfrm>
          <a:off x="3877686" y="0"/>
          <a:ext cx="4982848" cy="431901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it-IT" sz="3200" b="1" kern="1200" dirty="0">
              <a:solidFill>
                <a:schemeClr val="tx1"/>
              </a:solidFill>
            </a:rPr>
            <a:t>1) </a:t>
          </a:r>
          <a:r>
            <a:rPr lang="it-IT" sz="3200" b="1" kern="1200" dirty="0"/>
            <a:t>Fondo per le infrastrutture di approvvigionamento idrico</a:t>
          </a:r>
        </a:p>
      </dsp:txBody>
      <dsp:txXfrm>
        <a:off x="4452630" y="581406"/>
        <a:ext cx="3832960" cy="1370457"/>
      </dsp:txXfrm>
    </dsp:sp>
    <dsp:sp modelId="{E826B425-CF2A-459F-9292-5B153B9F0EA6}">
      <dsp:nvSpPr>
        <dsp:cNvPr id="0" name=""/>
        <dsp:cNvSpPr/>
      </dsp:nvSpPr>
      <dsp:spPr>
        <a:xfrm>
          <a:off x="6934179" y="1981212"/>
          <a:ext cx="4932273" cy="4319016"/>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pPr>
          <a:endParaRPr lang="it-IT" sz="2400" b="1" kern="1200" dirty="0"/>
        </a:p>
      </dsp:txBody>
      <dsp:txXfrm>
        <a:off x="9590018" y="2479560"/>
        <a:ext cx="1897028" cy="3322320"/>
      </dsp:txXfrm>
    </dsp:sp>
    <dsp:sp modelId="{5CDE69ED-B3C8-4724-9ED6-C7E46BA9C055}">
      <dsp:nvSpPr>
        <dsp:cNvPr id="0" name=""/>
        <dsp:cNvSpPr/>
      </dsp:nvSpPr>
      <dsp:spPr>
        <a:xfrm>
          <a:off x="3733798" y="3986784"/>
          <a:ext cx="5085598" cy="4319016"/>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it-IT" sz="2400" b="1" kern="1200" dirty="0"/>
        </a:p>
      </dsp:txBody>
      <dsp:txXfrm>
        <a:off x="4320598" y="6353936"/>
        <a:ext cx="3911998" cy="1370457"/>
      </dsp:txXfrm>
    </dsp:sp>
    <dsp:sp modelId="{9A2E38EE-A67F-49CF-8A51-91497F3A361E}">
      <dsp:nvSpPr>
        <dsp:cNvPr id="0" name=""/>
        <dsp:cNvSpPr/>
      </dsp:nvSpPr>
      <dsp:spPr>
        <a:xfrm>
          <a:off x="1316714" y="2016412"/>
          <a:ext cx="5180875" cy="4069031"/>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tabLst/>
          </a:pPr>
          <a:endParaRPr lang="it-IT" sz="2400" b="1" kern="1200" dirty="0"/>
        </a:p>
      </dsp:txBody>
      <dsp:txXfrm>
        <a:off x="1715243" y="2485915"/>
        <a:ext cx="1992644" cy="313002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CC5EA-2561-444F-B432-F4FC9B4147E4}" type="datetimeFigureOut">
              <a:rPr lang="it-IT" smtClean="0"/>
              <a:pPr/>
              <a:t>13/12/2025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41738-B804-41CD-A650-491DC5FAE6AF}" type="slidenum">
              <a:rPr lang="it-IT" smtClean="0"/>
              <a:pPr/>
              <a:t>‹N›</a:t>
            </a:fld>
            <a:endParaRPr lang="it-IT"/>
          </a:p>
        </p:txBody>
      </p:sp>
    </p:spTree>
    <p:extLst>
      <p:ext uri="{BB962C8B-B14F-4D97-AF65-F5344CB8AC3E}">
        <p14:creationId xmlns:p14="http://schemas.microsoft.com/office/powerpoint/2010/main" val="1770628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1641738-B804-41CD-A650-491DC5FAE6AF}" type="slidenum">
              <a:rPr lang="it-IT" smtClean="0"/>
              <a:pPr/>
              <a:t>4</a:t>
            </a:fld>
            <a:endParaRPr lang="it-IT"/>
          </a:p>
        </p:txBody>
      </p:sp>
    </p:spTree>
    <p:extLst>
      <p:ext uri="{BB962C8B-B14F-4D97-AF65-F5344CB8AC3E}">
        <p14:creationId xmlns:p14="http://schemas.microsoft.com/office/powerpoint/2010/main" val="3525020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BE575-A1CB-3636-CA89-AA2DB4D7D5E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C8E5B29-CE50-FDBF-FA26-C8EB0D67E0D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6FAE5D6-78F1-DCF4-9503-FF1AC9D16AF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652EA1A-3F81-C93B-0F5F-90282E5D136E}"/>
              </a:ext>
            </a:extLst>
          </p:cNvPr>
          <p:cNvSpPr>
            <a:spLocks noGrp="1"/>
          </p:cNvSpPr>
          <p:nvPr>
            <p:ph type="sldNum" sz="quarter" idx="5"/>
          </p:nvPr>
        </p:nvSpPr>
        <p:spPr/>
        <p:txBody>
          <a:bodyPr/>
          <a:lstStyle/>
          <a:p>
            <a:fld id="{31641738-B804-41CD-A650-491DC5FAE6AF}" type="slidenum">
              <a:rPr lang="it-IT" smtClean="0"/>
              <a:pPr/>
              <a:t>5</a:t>
            </a:fld>
            <a:endParaRPr lang="it-IT"/>
          </a:p>
        </p:txBody>
      </p:sp>
    </p:spTree>
    <p:extLst>
      <p:ext uri="{BB962C8B-B14F-4D97-AF65-F5344CB8AC3E}">
        <p14:creationId xmlns:p14="http://schemas.microsoft.com/office/powerpoint/2010/main" val="62704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3.svg"/><Relationship Id="rId5" Type="http://schemas.openxmlformats.org/officeDocument/2006/relationships/diagramLayout" Target="../diagrams/layout1.xml"/><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raphic 4"/>
          <p:cNvSpPr>
            <a:spLocks/>
          </p:cNvSpPr>
          <p:nvPr/>
        </p:nvSpPr>
        <p:spPr bwMode="auto">
          <a:xfrm>
            <a:off x="7036143" y="1104900"/>
            <a:ext cx="5387551" cy="2819400"/>
          </a:xfrm>
          <a:custGeom>
            <a:avLst/>
            <a:gdLst/>
            <a:ahLst/>
            <a:cxnLst>
              <a:cxn ang="0">
                <a:pos x="2152650" y="0"/>
              </a:cxn>
              <a:cxn ang="0">
                <a:pos x="0" y="0"/>
              </a:cxn>
              <a:cxn ang="0">
                <a:pos x="0" y="1244600"/>
              </a:cxn>
              <a:cxn ang="0">
                <a:pos x="2152650" y="1244600"/>
              </a:cxn>
              <a:cxn ang="0">
                <a:pos x="2152650" y="0"/>
              </a:cxn>
            </a:cxnLst>
            <a:rect l="0" t="0" r="r" b="b"/>
            <a:pathLst>
              <a:path w="2152650" h="1244600">
                <a:moveTo>
                  <a:pt x="2152650" y="0"/>
                </a:moveTo>
                <a:lnTo>
                  <a:pt x="0" y="0"/>
                </a:lnTo>
                <a:lnTo>
                  <a:pt x="0" y="1244600"/>
                </a:lnTo>
                <a:lnTo>
                  <a:pt x="2152650" y="1244600"/>
                </a:lnTo>
                <a:lnTo>
                  <a:pt x="215265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a:stretch>
          </a:blipFill>
        </p:spPr>
        <p:txBody>
          <a:bodyPr/>
          <a:lstStyle/>
          <a:p>
            <a:endParaRPr lang="it-IT"/>
          </a:p>
        </p:txBody>
      </p:sp>
      <p:sp>
        <p:nvSpPr>
          <p:cNvPr id="4" name="TextBox 4"/>
          <p:cNvSpPr txBox="1"/>
          <p:nvPr/>
        </p:nvSpPr>
        <p:spPr>
          <a:xfrm>
            <a:off x="1828800" y="4610100"/>
            <a:ext cx="14629535" cy="3847207"/>
          </a:xfrm>
          <a:prstGeom prst="rect">
            <a:avLst/>
          </a:prstGeom>
        </p:spPr>
        <p:txBody>
          <a:bodyPr lIns="0" tIns="0" rIns="0" bIns="0" rtlCol="0" anchor="t">
            <a:spAutoFit/>
          </a:bodyPr>
          <a:lstStyle/>
          <a:p>
            <a:pPr algn="ctr"/>
            <a:r>
              <a:rPr lang="it-IT" sz="3500" b="1" cap="all" dirty="0">
                <a:solidFill>
                  <a:srgbClr val="C00000"/>
                </a:solidFill>
              </a:rPr>
              <a:t> </a:t>
            </a:r>
            <a:r>
              <a:rPr lang="it-IT" sz="4500" b="1" cap="all" dirty="0">
                <a:solidFill>
                  <a:srgbClr val="C00000"/>
                </a:solidFill>
              </a:rPr>
              <a:t>IL PNRR: L’ULTIMO MIGLIO</a:t>
            </a:r>
          </a:p>
          <a:p>
            <a:pPr algn="ctr"/>
            <a:r>
              <a:rPr lang="it-IT" sz="4500" b="1" cap="all" dirty="0">
                <a:solidFill>
                  <a:srgbClr val="C00000"/>
                </a:solidFill>
              </a:rPr>
              <a:t>Revisione, nuove regole e strumenti finanziari</a:t>
            </a:r>
          </a:p>
          <a:p>
            <a:pPr algn="ctr"/>
            <a:endParaRPr lang="it-IT" sz="4000" b="1" dirty="0"/>
          </a:p>
          <a:p>
            <a:pPr algn="ctr"/>
            <a:r>
              <a:rPr lang="it-IT" sz="4000" b="1" dirty="0"/>
              <a:t>Webinar, 16 dicembre 2025 - ore 9.30-11.30</a:t>
            </a:r>
            <a:endParaRPr lang="it-IT" sz="4000" dirty="0"/>
          </a:p>
          <a:p>
            <a:pPr algn="ctr"/>
            <a:r>
              <a:rPr lang="it-IT" sz="4000" b="1" dirty="0"/>
              <a:t> </a:t>
            </a:r>
            <a:r>
              <a:rPr lang="it-IT" sz="4000" b="1" i="1" dirty="0"/>
              <a:t>Gustavo Piga</a:t>
            </a:r>
          </a:p>
          <a:p>
            <a:pPr algn="ctr"/>
            <a:r>
              <a:rPr lang="it-IT" sz="4000" b="1" i="1" dirty="0"/>
              <a:t>Co-fondatore </a:t>
            </a:r>
            <a:r>
              <a:rPr lang="it-IT" sz="4000" b="1" i="1" dirty="0" err="1"/>
              <a:t>OReP</a:t>
            </a:r>
            <a:endParaRPr lang="it-IT"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3"/>
        </a:solidFill>
        <a:effectLst/>
      </p:bgPr>
    </p:bg>
    <p:spTree>
      <p:nvGrpSpPr>
        <p:cNvPr id="1" name=""/>
        <p:cNvGrpSpPr/>
        <p:nvPr/>
      </p:nvGrpSpPr>
      <p:grpSpPr>
        <a:xfrm>
          <a:off x="0" y="0"/>
          <a:ext cx="0" cy="0"/>
          <a:chOff x="0" y="0"/>
          <a:chExt cx="0" cy="0"/>
        </a:xfrm>
      </p:grpSpPr>
      <p:sp>
        <p:nvSpPr>
          <p:cNvPr id="2" name="Freeform 2"/>
          <p:cNvSpPr/>
          <p:nvPr/>
        </p:nvSpPr>
        <p:spPr>
          <a:xfrm>
            <a:off x="28906" y="-266946"/>
            <a:ext cx="18288000" cy="10286994"/>
          </a:xfrm>
          <a:custGeom>
            <a:avLst/>
            <a:gdLst/>
            <a:ahLst/>
            <a:cxnLst/>
            <a:rect l="l" t="t" r="r" b="b"/>
            <a:pathLst>
              <a:path w="18288000" h="10286994">
                <a:moveTo>
                  <a:pt x="0" y="0"/>
                </a:moveTo>
                <a:lnTo>
                  <a:pt x="18288000" y="0"/>
                </a:lnTo>
                <a:lnTo>
                  <a:pt x="18288000" y="10286994"/>
                </a:lnTo>
                <a:lnTo>
                  <a:pt x="0" y="10286994"/>
                </a:lnTo>
                <a:lnTo>
                  <a:pt x="0" y="0"/>
                </a:lnTo>
                <a:close/>
              </a:path>
            </a:pathLst>
          </a:custGeom>
          <a:blipFill>
            <a:blip r:embed="rId2" cstate="print"/>
            <a:stretch>
              <a:fillRect/>
            </a:stretch>
          </a:blipFill>
        </p:spPr>
        <p:txBody>
          <a:bodyPr/>
          <a:lstStyle/>
          <a:p>
            <a:endParaRPr lang="it-IT"/>
          </a:p>
        </p:txBody>
      </p:sp>
      <p:sp>
        <p:nvSpPr>
          <p:cNvPr id="4" name="AutoShape 4"/>
          <p:cNvSpPr/>
          <p:nvPr/>
        </p:nvSpPr>
        <p:spPr>
          <a:xfrm>
            <a:off x="1964618" y="2840737"/>
            <a:ext cx="0" cy="707647"/>
          </a:xfrm>
          <a:prstGeom prst="line">
            <a:avLst/>
          </a:prstGeom>
          <a:ln w="76200" cap="flat">
            <a:solidFill>
              <a:srgbClr val="53737E"/>
            </a:solidFill>
            <a:prstDash val="sysDot"/>
            <a:headEnd type="none" w="sm" len="sm"/>
            <a:tailEnd type="none" w="sm" len="sm"/>
          </a:ln>
        </p:spPr>
        <p:txBody>
          <a:bodyPr/>
          <a:lstStyle/>
          <a:p>
            <a:endParaRPr lang="it-IT"/>
          </a:p>
        </p:txBody>
      </p:sp>
      <p:sp>
        <p:nvSpPr>
          <p:cNvPr id="5" name="AutoShape 5"/>
          <p:cNvSpPr/>
          <p:nvPr/>
        </p:nvSpPr>
        <p:spPr>
          <a:xfrm>
            <a:off x="5377630" y="2840737"/>
            <a:ext cx="0" cy="707647"/>
          </a:xfrm>
          <a:prstGeom prst="line">
            <a:avLst/>
          </a:prstGeom>
          <a:ln w="76200" cap="flat">
            <a:solidFill>
              <a:srgbClr val="53737E"/>
            </a:solidFill>
            <a:prstDash val="sysDot"/>
            <a:headEnd type="none" w="sm" len="sm"/>
            <a:tailEnd type="none" w="sm" len="sm"/>
          </a:ln>
        </p:spPr>
        <p:txBody>
          <a:bodyPr/>
          <a:lstStyle/>
          <a:p>
            <a:endParaRPr lang="it-IT"/>
          </a:p>
        </p:txBody>
      </p:sp>
      <p:grpSp>
        <p:nvGrpSpPr>
          <p:cNvPr id="6" name="Group 6"/>
          <p:cNvGrpSpPr/>
          <p:nvPr/>
        </p:nvGrpSpPr>
        <p:grpSpPr>
          <a:xfrm>
            <a:off x="684992" y="1751112"/>
            <a:ext cx="3383603" cy="765775"/>
            <a:chOff x="0" y="0"/>
            <a:chExt cx="4511471" cy="1021034"/>
          </a:xfrm>
        </p:grpSpPr>
        <p:grpSp>
          <p:nvGrpSpPr>
            <p:cNvPr id="7" name="Group 7"/>
            <p:cNvGrpSpPr/>
            <p:nvPr/>
          </p:nvGrpSpPr>
          <p:grpSpPr>
            <a:xfrm>
              <a:off x="611724" y="0"/>
              <a:ext cx="3053598" cy="1021034"/>
              <a:chOff x="0" y="0"/>
              <a:chExt cx="594422" cy="198757"/>
            </a:xfrm>
          </p:grpSpPr>
          <p:sp>
            <p:nvSpPr>
              <p:cNvPr id="8" name="Freeform 8"/>
              <p:cNvSpPr/>
              <p:nvPr/>
            </p:nvSpPr>
            <p:spPr>
              <a:xfrm>
                <a:off x="0" y="0"/>
                <a:ext cx="594422" cy="198757"/>
              </a:xfrm>
              <a:custGeom>
                <a:avLst/>
                <a:gdLst/>
                <a:ahLst/>
                <a:cxnLst/>
                <a:rect l="l" t="t" r="r" b="b"/>
                <a:pathLst>
                  <a:path w="594422" h="198757">
                    <a:moveTo>
                      <a:pt x="0" y="0"/>
                    </a:moveTo>
                    <a:lnTo>
                      <a:pt x="594422" y="0"/>
                    </a:lnTo>
                    <a:lnTo>
                      <a:pt x="594422" y="198757"/>
                    </a:lnTo>
                    <a:lnTo>
                      <a:pt x="0" y="198757"/>
                    </a:lnTo>
                    <a:close/>
                  </a:path>
                </a:pathLst>
              </a:custGeom>
              <a:solidFill>
                <a:srgbClr val="375F92"/>
              </a:solidFill>
            </p:spPr>
            <p:txBody>
              <a:bodyPr/>
              <a:lstStyle/>
              <a:p>
                <a:endParaRPr lang="it-IT"/>
              </a:p>
            </p:txBody>
          </p:sp>
          <p:sp>
            <p:nvSpPr>
              <p:cNvPr id="9" name="TextBox 9"/>
              <p:cNvSpPr txBox="1"/>
              <p:nvPr/>
            </p:nvSpPr>
            <p:spPr>
              <a:xfrm>
                <a:off x="0" y="-38100"/>
                <a:ext cx="594422" cy="236857"/>
              </a:xfrm>
              <a:prstGeom prst="rect">
                <a:avLst/>
              </a:prstGeom>
            </p:spPr>
            <p:txBody>
              <a:bodyPr lIns="51548" tIns="51548" rIns="51548" bIns="51548" rtlCol="0" anchor="ctr"/>
              <a:lstStyle/>
              <a:p>
                <a:pPr algn="ctr">
                  <a:lnSpc>
                    <a:spcPts val="2917"/>
                  </a:lnSpc>
                </a:pPr>
                <a:endParaRPr/>
              </a:p>
            </p:txBody>
          </p:sp>
        </p:grpSp>
        <p:grpSp>
          <p:nvGrpSpPr>
            <p:cNvPr id="10" name="Group 10"/>
            <p:cNvGrpSpPr/>
            <p:nvPr/>
          </p:nvGrpSpPr>
          <p:grpSpPr>
            <a:xfrm>
              <a:off x="3093984" y="0"/>
              <a:ext cx="1417487" cy="1021034"/>
              <a:chOff x="0" y="0"/>
              <a:chExt cx="576351" cy="415152"/>
            </a:xfrm>
          </p:grpSpPr>
          <p:sp>
            <p:nvSpPr>
              <p:cNvPr id="11" name="Freeform 11"/>
              <p:cNvSpPr/>
              <p:nvPr/>
            </p:nvSpPr>
            <p:spPr>
              <a:xfrm>
                <a:off x="0" y="0"/>
                <a:ext cx="576351" cy="415152"/>
              </a:xfrm>
              <a:custGeom>
                <a:avLst/>
                <a:gdLst/>
                <a:ahLst/>
                <a:cxnLst/>
                <a:rect l="l" t="t" r="r" b="b"/>
                <a:pathLst>
                  <a:path w="576351" h="415152">
                    <a:moveTo>
                      <a:pt x="373151" y="0"/>
                    </a:moveTo>
                    <a:lnTo>
                      <a:pt x="0" y="0"/>
                    </a:lnTo>
                    <a:lnTo>
                      <a:pt x="0" y="415152"/>
                    </a:lnTo>
                    <a:lnTo>
                      <a:pt x="373151" y="415152"/>
                    </a:lnTo>
                    <a:lnTo>
                      <a:pt x="576351" y="207576"/>
                    </a:lnTo>
                    <a:lnTo>
                      <a:pt x="373151" y="0"/>
                    </a:lnTo>
                    <a:close/>
                  </a:path>
                </a:pathLst>
              </a:custGeom>
              <a:solidFill>
                <a:srgbClr val="375F92"/>
              </a:solidFill>
            </p:spPr>
            <p:txBody>
              <a:bodyPr/>
              <a:lstStyle/>
              <a:p>
                <a:endParaRPr lang="it-IT"/>
              </a:p>
            </p:txBody>
          </p:sp>
          <p:sp>
            <p:nvSpPr>
              <p:cNvPr id="12" name="TextBox 12"/>
              <p:cNvSpPr txBox="1"/>
              <p:nvPr/>
            </p:nvSpPr>
            <p:spPr>
              <a:xfrm>
                <a:off x="0" y="-38100"/>
                <a:ext cx="462051" cy="453252"/>
              </a:xfrm>
              <a:prstGeom prst="rect">
                <a:avLst/>
              </a:prstGeom>
            </p:spPr>
            <p:txBody>
              <a:bodyPr lIns="51548" tIns="51548" rIns="51548" bIns="51548" rtlCol="0" anchor="ctr"/>
              <a:lstStyle/>
              <a:p>
                <a:pPr algn="ctr">
                  <a:lnSpc>
                    <a:spcPts val="2917"/>
                  </a:lnSpc>
                </a:pPr>
                <a:endParaRPr/>
              </a:p>
            </p:txBody>
          </p:sp>
        </p:grpSp>
        <p:grpSp>
          <p:nvGrpSpPr>
            <p:cNvPr id="13" name="Group 13"/>
            <p:cNvGrpSpPr/>
            <p:nvPr/>
          </p:nvGrpSpPr>
          <p:grpSpPr>
            <a:xfrm>
              <a:off x="0" y="0"/>
              <a:ext cx="1999016" cy="1021034"/>
              <a:chOff x="0" y="0"/>
              <a:chExt cx="812800" cy="415152"/>
            </a:xfrm>
          </p:grpSpPr>
          <p:sp>
            <p:nvSpPr>
              <p:cNvPr id="14" name="Freeform 14"/>
              <p:cNvSpPr/>
              <p:nvPr/>
            </p:nvSpPr>
            <p:spPr>
              <a:xfrm>
                <a:off x="0" y="0"/>
                <a:ext cx="812800" cy="415152"/>
              </a:xfrm>
              <a:custGeom>
                <a:avLst/>
                <a:gdLst/>
                <a:ahLst/>
                <a:cxnLst/>
                <a:rect l="l" t="t" r="r" b="b"/>
                <a:pathLst>
                  <a:path w="812800" h="415152">
                    <a:moveTo>
                      <a:pt x="0" y="0"/>
                    </a:moveTo>
                    <a:lnTo>
                      <a:pt x="609600" y="0"/>
                    </a:lnTo>
                    <a:lnTo>
                      <a:pt x="812800" y="207576"/>
                    </a:lnTo>
                    <a:lnTo>
                      <a:pt x="609600" y="415152"/>
                    </a:lnTo>
                    <a:lnTo>
                      <a:pt x="0" y="415152"/>
                    </a:lnTo>
                    <a:lnTo>
                      <a:pt x="203200" y="207576"/>
                    </a:lnTo>
                    <a:lnTo>
                      <a:pt x="0" y="0"/>
                    </a:lnTo>
                    <a:close/>
                  </a:path>
                </a:pathLst>
              </a:custGeom>
              <a:solidFill>
                <a:srgbClr val="375F92"/>
              </a:solidFill>
            </p:spPr>
            <p:txBody>
              <a:bodyPr/>
              <a:lstStyle/>
              <a:p>
                <a:endParaRPr lang="it-IT"/>
              </a:p>
            </p:txBody>
          </p:sp>
          <p:sp>
            <p:nvSpPr>
              <p:cNvPr id="15" name="TextBox 15"/>
              <p:cNvSpPr txBox="1"/>
              <p:nvPr/>
            </p:nvSpPr>
            <p:spPr>
              <a:xfrm>
                <a:off x="177800" y="-38100"/>
                <a:ext cx="558800" cy="453252"/>
              </a:xfrm>
              <a:prstGeom prst="rect">
                <a:avLst/>
              </a:prstGeom>
            </p:spPr>
            <p:txBody>
              <a:bodyPr lIns="50800" tIns="50800" rIns="50800" bIns="50800" rtlCol="0" anchor="ctr"/>
              <a:lstStyle/>
              <a:p>
                <a:pPr algn="ctr">
                  <a:lnSpc>
                    <a:spcPts val="2917"/>
                  </a:lnSpc>
                </a:pPr>
                <a:endParaRPr/>
              </a:p>
            </p:txBody>
          </p:sp>
        </p:grpSp>
      </p:grpSp>
      <p:grpSp>
        <p:nvGrpSpPr>
          <p:cNvPr id="16" name="Group 16"/>
          <p:cNvGrpSpPr/>
          <p:nvPr/>
        </p:nvGrpSpPr>
        <p:grpSpPr>
          <a:xfrm>
            <a:off x="4098003" y="1751112"/>
            <a:ext cx="3383603" cy="765775"/>
            <a:chOff x="0" y="0"/>
            <a:chExt cx="4511471" cy="1021034"/>
          </a:xfrm>
        </p:grpSpPr>
        <p:grpSp>
          <p:nvGrpSpPr>
            <p:cNvPr id="17" name="Group 17"/>
            <p:cNvGrpSpPr/>
            <p:nvPr/>
          </p:nvGrpSpPr>
          <p:grpSpPr>
            <a:xfrm>
              <a:off x="611724" y="0"/>
              <a:ext cx="3053598" cy="1021034"/>
              <a:chOff x="0" y="0"/>
              <a:chExt cx="594422" cy="198757"/>
            </a:xfrm>
          </p:grpSpPr>
          <p:sp>
            <p:nvSpPr>
              <p:cNvPr id="18" name="Freeform 18"/>
              <p:cNvSpPr/>
              <p:nvPr/>
            </p:nvSpPr>
            <p:spPr>
              <a:xfrm>
                <a:off x="0" y="0"/>
                <a:ext cx="594422" cy="198757"/>
              </a:xfrm>
              <a:custGeom>
                <a:avLst/>
                <a:gdLst/>
                <a:ahLst/>
                <a:cxnLst/>
                <a:rect l="l" t="t" r="r" b="b"/>
                <a:pathLst>
                  <a:path w="594422" h="198757">
                    <a:moveTo>
                      <a:pt x="0" y="0"/>
                    </a:moveTo>
                    <a:lnTo>
                      <a:pt x="594422" y="0"/>
                    </a:lnTo>
                    <a:lnTo>
                      <a:pt x="594422" y="198757"/>
                    </a:lnTo>
                    <a:lnTo>
                      <a:pt x="0" y="198757"/>
                    </a:lnTo>
                    <a:close/>
                  </a:path>
                </a:pathLst>
              </a:custGeom>
              <a:solidFill>
                <a:srgbClr val="375F92"/>
              </a:solidFill>
            </p:spPr>
            <p:txBody>
              <a:bodyPr/>
              <a:lstStyle/>
              <a:p>
                <a:endParaRPr lang="it-IT"/>
              </a:p>
            </p:txBody>
          </p:sp>
          <p:sp>
            <p:nvSpPr>
              <p:cNvPr id="19" name="TextBox 19"/>
              <p:cNvSpPr txBox="1"/>
              <p:nvPr/>
            </p:nvSpPr>
            <p:spPr>
              <a:xfrm>
                <a:off x="0" y="-38100"/>
                <a:ext cx="594422" cy="236857"/>
              </a:xfrm>
              <a:prstGeom prst="rect">
                <a:avLst/>
              </a:prstGeom>
            </p:spPr>
            <p:txBody>
              <a:bodyPr lIns="51548" tIns="51548" rIns="51548" bIns="51548" rtlCol="0" anchor="ctr"/>
              <a:lstStyle/>
              <a:p>
                <a:pPr algn="ctr">
                  <a:lnSpc>
                    <a:spcPts val="2917"/>
                  </a:lnSpc>
                </a:pPr>
                <a:endParaRPr/>
              </a:p>
            </p:txBody>
          </p:sp>
        </p:grpSp>
        <p:grpSp>
          <p:nvGrpSpPr>
            <p:cNvPr id="20" name="Group 20"/>
            <p:cNvGrpSpPr/>
            <p:nvPr/>
          </p:nvGrpSpPr>
          <p:grpSpPr>
            <a:xfrm>
              <a:off x="3093984" y="0"/>
              <a:ext cx="1417487" cy="1021034"/>
              <a:chOff x="0" y="0"/>
              <a:chExt cx="576351" cy="415152"/>
            </a:xfrm>
          </p:grpSpPr>
          <p:sp>
            <p:nvSpPr>
              <p:cNvPr id="21" name="Freeform 21"/>
              <p:cNvSpPr/>
              <p:nvPr/>
            </p:nvSpPr>
            <p:spPr>
              <a:xfrm>
                <a:off x="0" y="0"/>
                <a:ext cx="576351" cy="415152"/>
              </a:xfrm>
              <a:custGeom>
                <a:avLst/>
                <a:gdLst/>
                <a:ahLst/>
                <a:cxnLst/>
                <a:rect l="l" t="t" r="r" b="b"/>
                <a:pathLst>
                  <a:path w="576351" h="415152">
                    <a:moveTo>
                      <a:pt x="373151" y="0"/>
                    </a:moveTo>
                    <a:lnTo>
                      <a:pt x="0" y="0"/>
                    </a:lnTo>
                    <a:lnTo>
                      <a:pt x="0" y="415152"/>
                    </a:lnTo>
                    <a:lnTo>
                      <a:pt x="373151" y="415152"/>
                    </a:lnTo>
                    <a:lnTo>
                      <a:pt x="576351" y="207576"/>
                    </a:lnTo>
                    <a:lnTo>
                      <a:pt x="373151" y="0"/>
                    </a:lnTo>
                    <a:close/>
                  </a:path>
                </a:pathLst>
              </a:custGeom>
              <a:solidFill>
                <a:srgbClr val="375F92"/>
              </a:solidFill>
            </p:spPr>
            <p:txBody>
              <a:bodyPr/>
              <a:lstStyle/>
              <a:p>
                <a:endParaRPr lang="it-IT"/>
              </a:p>
            </p:txBody>
          </p:sp>
          <p:sp>
            <p:nvSpPr>
              <p:cNvPr id="22" name="TextBox 22"/>
              <p:cNvSpPr txBox="1"/>
              <p:nvPr/>
            </p:nvSpPr>
            <p:spPr>
              <a:xfrm>
                <a:off x="0" y="-38100"/>
                <a:ext cx="462051" cy="453252"/>
              </a:xfrm>
              <a:prstGeom prst="rect">
                <a:avLst/>
              </a:prstGeom>
            </p:spPr>
            <p:txBody>
              <a:bodyPr lIns="51548" tIns="51548" rIns="51548" bIns="51548" rtlCol="0" anchor="ctr"/>
              <a:lstStyle/>
              <a:p>
                <a:pPr algn="ctr">
                  <a:lnSpc>
                    <a:spcPts val="2917"/>
                  </a:lnSpc>
                </a:pPr>
                <a:endParaRPr/>
              </a:p>
            </p:txBody>
          </p:sp>
        </p:grpSp>
        <p:grpSp>
          <p:nvGrpSpPr>
            <p:cNvPr id="23" name="Group 23"/>
            <p:cNvGrpSpPr/>
            <p:nvPr/>
          </p:nvGrpSpPr>
          <p:grpSpPr>
            <a:xfrm>
              <a:off x="0" y="0"/>
              <a:ext cx="1999016" cy="1021034"/>
              <a:chOff x="0" y="0"/>
              <a:chExt cx="812800" cy="415152"/>
            </a:xfrm>
          </p:grpSpPr>
          <p:sp>
            <p:nvSpPr>
              <p:cNvPr id="24" name="Freeform 24"/>
              <p:cNvSpPr/>
              <p:nvPr/>
            </p:nvSpPr>
            <p:spPr>
              <a:xfrm>
                <a:off x="0" y="0"/>
                <a:ext cx="812800" cy="415152"/>
              </a:xfrm>
              <a:custGeom>
                <a:avLst/>
                <a:gdLst/>
                <a:ahLst/>
                <a:cxnLst/>
                <a:rect l="l" t="t" r="r" b="b"/>
                <a:pathLst>
                  <a:path w="812800" h="415152">
                    <a:moveTo>
                      <a:pt x="0" y="0"/>
                    </a:moveTo>
                    <a:lnTo>
                      <a:pt x="609600" y="0"/>
                    </a:lnTo>
                    <a:lnTo>
                      <a:pt x="812800" y="207576"/>
                    </a:lnTo>
                    <a:lnTo>
                      <a:pt x="609600" y="415152"/>
                    </a:lnTo>
                    <a:lnTo>
                      <a:pt x="0" y="415152"/>
                    </a:lnTo>
                    <a:lnTo>
                      <a:pt x="203200" y="207576"/>
                    </a:lnTo>
                    <a:lnTo>
                      <a:pt x="0" y="0"/>
                    </a:lnTo>
                    <a:close/>
                  </a:path>
                </a:pathLst>
              </a:custGeom>
              <a:solidFill>
                <a:srgbClr val="375F92"/>
              </a:solidFill>
            </p:spPr>
            <p:txBody>
              <a:bodyPr/>
              <a:lstStyle/>
              <a:p>
                <a:endParaRPr lang="it-IT"/>
              </a:p>
            </p:txBody>
          </p:sp>
          <p:sp>
            <p:nvSpPr>
              <p:cNvPr id="25" name="TextBox 25"/>
              <p:cNvSpPr txBox="1"/>
              <p:nvPr/>
            </p:nvSpPr>
            <p:spPr>
              <a:xfrm>
                <a:off x="177800" y="-38100"/>
                <a:ext cx="558800" cy="453252"/>
              </a:xfrm>
              <a:prstGeom prst="rect">
                <a:avLst/>
              </a:prstGeom>
            </p:spPr>
            <p:txBody>
              <a:bodyPr lIns="50800" tIns="50800" rIns="50800" bIns="50800" rtlCol="0" anchor="ctr"/>
              <a:lstStyle/>
              <a:p>
                <a:pPr algn="ctr">
                  <a:lnSpc>
                    <a:spcPts val="2917"/>
                  </a:lnSpc>
                </a:pPr>
                <a:endParaRPr/>
              </a:p>
            </p:txBody>
          </p:sp>
        </p:grpSp>
      </p:grpSp>
      <p:grpSp>
        <p:nvGrpSpPr>
          <p:cNvPr id="46" name="Group 46"/>
          <p:cNvGrpSpPr/>
          <p:nvPr/>
        </p:nvGrpSpPr>
        <p:grpSpPr>
          <a:xfrm>
            <a:off x="14478000" y="1638300"/>
            <a:ext cx="3383603" cy="765775"/>
            <a:chOff x="0" y="0"/>
            <a:chExt cx="4511471" cy="1021034"/>
          </a:xfrm>
        </p:grpSpPr>
        <p:grpSp>
          <p:nvGrpSpPr>
            <p:cNvPr id="47" name="Group 47"/>
            <p:cNvGrpSpPr/>
            <p:nvPr/>
          </p:nvGrpSpPr>
          <p:grpSpPr>
            <a:xfrm>
              <a:off x="611724" y="0"/>
              <a:ext cx="3053598" cy="1021034"/>
              <a:chOff x="0" y="0"/>
              <a:chExt cx="594422" cy="198757"/>
            </a:xfrm>
          </p:grpSpPr>
          <p:sp>
            <p:nvSpPr>
              <p:cNvPr id="48" name="Freeform 48"/>
              <p:cNvSpPr/>
              <p:nvPr/>
            </p:nvSpPr>
            <p:spPr>
              <a:xfrm>
                <a:off x="0" y="0"/>
                <a:ext cx="594422" cy="198757"/>
              </a:xfrm>
              <a:custGeom>
                <a:avLst/>
                <a:gdLst/>
                <a:ahLst/>
                <a:cxnLst/>
                <a:rect l="l" t="t" r="r" b="b"/>
                <a:pathLst>
                  <a:path w="594422" h="198757">
                    <a:moveTo>
                      <a:pt x="0" y="0"/>
                    </a:moveTo>
                    <a:lnTo>
                      <a:pt x="594422" y="0"/>
                    </a:lnTo>
                    <a:lnTo>
                      <a:pt x="594422" y="198757"/>
                    </a:lnTo>
                    <a:lnTo>
                      <a:pt x="0" y="198757"/>
                    </a:lnTo>
                    <a:close/>
                  </a:path>
                </a:pathLst>
              </a:custGeom>
              <a:solidFill>
                <a:srgbClr val="375F92"/>
              </a:solidFill>
            </p:spPr>
            <p:txBody>
              <a:bodyPr/>
              <a:lstStyle/>
              <a:p>
                <a:endParaRPr lang="it-IT"/>
              </a:p>
            </p:txBody>
          </p:sp>
          <p:sp>
            <p:nvSpPr>
              <p:cNvPr id="49" name="TextBox 49"/>
              <p:cNvSpPr txBox="1"/>
              <p:nvPr/>
            </p:nvSpPr>
            <p:spPr>
              <a:xfrm>
                <a:off x="0" y="-38100"/>
                <a:ext cx="594422" cy="236857"/>
              </a:xfrm>
              <a:prstGeom prst="rect">
                <a:avLst/>
              </a:prstGeom>
            </p:spPr>
            <p:txBody>
              <a:bodyPr lIns="51548" tIns="51548" rIns="51548" bIns="51548" rtlCol="0" anchor="ctr"/>
              <a:lstStyle/>
              <a:p>
                <a:pPr algn="ctr">
                  <a:lnSpc>
                    <a:spcPts val="2917"/>
                  </a:lnSpc>
                </a:pPr>
                <a:endParaRPr/>
              </a:p>
            </p:txBody>
          </p:sp>
        </p:grpSp>
        <p:grpSp>
          <p:nvGrpSpPr>
            <p:cNvPr id="50" name="Group 50"/>
            <p:cNvGrpSpPr/>
            <p:nvPr/>
          </p:nvGrpSpPr>
          <p:grpSpPr>
            <a:xfrm>
              <a:off x="3093984" y="0"/>
              <a:ext cx="1417487" cy="1021034"/>
              <a:chOff x="0" y="0"/>
              <a:chExt cx="576351" cy="415152"/>
            </a:xfrm>
          </p:grpSpPr>
          <p:sp>
            <p:nvSpPr>
              <p:cNvPr id="51" name="Freeform 51"/>
              <p:cNvSpPr/>
              <p:nvPr/>
            </p:nvSpPr>
            <p:spPr>
              <a:xfrm>
                <a:off x="0" y="0"/>
                <a:ext cx="576351" cy="415152"/>
              </a:xfrm>
              <a:custGeom>
                <a:avLst/>
                <a:gdLst/>
                <a:ahLst/>
                <a:cxnLst/>
                <a:rect l="l" t="t" r="r" b="b"/>
                <a:pathLst>
                  <a:path w="576351" h="415152">
                    <a:moveTo>
                      <a:pt x="373151" y="0"/>
                    </a:moveTo>
                    <a:lnTo>
                      <a:pt x="0" y="0"/>
                    </a:lnTo>
                    <a:lnTo>
                      <a:pt x="0" y="415152"/>
                    </a:lnTo>
                    <a:lnTo>
                      <a:pt x="373151" y="415152"/>
                    </a:lnTo>
                    <a:lnTo>
                      <a:pt x="576351" y="207576"/>
                    </a:lnTo>
                    <a:lnTo>
                      <a:pt x="373151" y="0"/>
                    </a:lnTo>
                    <a:close/>
                  </a:path>
                </a:pathLst>
              </a:custGeom>
              <a:solidFill>
                <a:srgbClr val="375F92"/>
              </a:solidFill>
            </p:spPr>
            <p:txBody>
              <a:bodyPr/>
              <a:lstStyle/>
              <a:p>
                <a:endParaRPr lang="it-IT"/>
              </a:p>
            </p:txBody>
          </p:sp>
          <p:sp>
            <p:nvSpPr>
              <p:cNvPr id="52" name="TextBox 52"/>
              <p:cNvSpPr txBox="1"/>
              <p:nvPr/>
            </p:nvSpPr>
            <p:spPr>
              <a:xfrm>
                <a:off x="0" y="-38100"/>
                <a:ext cx="462051" cy="453252"/>
              </a:xfrm>
              <a:prstGeom prst="rect">
                <a:avLst/>
              </a:prstGeom>
            </p:spPr>
            <p:txBody>
              <a:bodyPr lIns="51548" tIns="51548" rIns="51548" bIns="51548" rtlCol="0" anchor="ctr"/>
              <a:lstStyle/>
              <a:p>
                <a:pPr algn="ctr">
                  <a:lnSpc>
                    <a:spcPts val="2917"/>
                  </a:lnSpc>
                </a:pPr>
                <a:endParaRPr/>
              </a:p>
            </p:txBody>
          </p:sp>
        </p:grpSp>
        <p:grpSp>
          <p:nvGrpSpPr>
            <p:cNvPr id="53" name="Group 53"/>
            <p:cNvGrpSpPr/>
            <p:nvPr/>
          </p:nvGrpSpPr>
          <p:grpSpPr>
            <a:xfrm>
              <a:off x="0" y="0"/>
              <a:ext cx="1999016" cy="1021034"/>
              <a:chOff x="0" y="0"/>
              <a:chExt cx="812800" cy="415152"/>
            </a:xfrm>
          </p:grpSpPr>
          <p:sp>
            <p:nvSpPr>
              <p:cNvPr id="54" name="Freeform 54"/>
              <p:cNvSpPr/>
              <p:nvPr/>
            </p:nvSpPr>
            <p:spPr>
              <a:xfrm>
                <a:off x="0" y="0"/>
                <a:ext cx="812800" cy="415152"/>
              </a:xfrm>
              <a:custGeom>
                <a:avLst/>
                <a:gdLst/>
                <a:ahLst/>
                <a:cxnLst/>
                <a:rect l="l" t="t" r="r" b="b"/>
                <a:pathLst>
                  <a:path w="812800" h="415152">
                    <a:moveTo>
                      <a:pt x="0" y="0"/>
                    </a:moveTo>
                    <a:lnTo>
                      <a:pt x="609600" y="0"/>
                    </a:lnTo>
                    <a:lnTo>
                      <a:pt x="812800" y="207576"/>
                    </a:lnTo>
                    <a:lnTo>
                      <a:pt x="609600" y="415152"/>
                    </a:lnTo>
                    <a:lnTo>
                      <a:pt x="0" y="415152"/>
                    </a:lnTo>
                    <a:lnTo>
                      <a:pt x="203200" y="207576"/>
                    </a:lnTo>
                    <a:lnTo>
                      <a:pt x="0" y="0"/>
                    </a:lnTo>
                    <a:close/>
                  </a:path>
                </a:pathLst>
              </a:custGeom>
              <a:solidFill>
                <a:srgbClr val="375F92"/>
              </a:solidFill>
            </p:spPr>
            <p:txBody>
              <a:bodyPr/>
              <a:lstStyle/>
              <a:p>
                <a:endParaRPr lang="it-IT"/>
              </a:p>
            </p:txBody>
          </p:sp>
          <p:sp>
            <p:nvSpPr>
              <p:cNvPr id="55" name="TextBox 55"/>
              <p:cNvSpPr txBox="1"/>
              <p:nvPr/>
            </p:nvSpPr>
            <p:spPr>
              <a:xfrm>
                <a:off x="177800" y="-38100"/>
                <a:ext cx="558800" cy="453252"/>
              </a:xfrm>
              <a:prstGeom prst="rect">
                <a:avLst/>
              </a:prstGeom>
            </p:spPr>
            <p:txBody>
              <a:bodyPr lIns="50800" tIns="50800" rIns="50800" bIns="50800" rtlCol="0" anchor="ctr"/>
              <a:lstStyle/>
              <a:p>
                <a:pPr algn="ctr">
                  <a:lnSpc>
                    <a:spcPts val="2917"/>
                  </a:lnSpc>
                </a:pPr>
                <a:endParaRPr/>
              </a:p>
            </p:txBody>
          </p:sp>
        </p:grpSp>
      </p:grpSp>
      <p:sp>
        <p:nvSpPr>
          <p:cNvPr id="56" name="AutoShape 56"/>
          <p:cNvSpPr/>
          <p:nvPr/>
        </p:nvSpPr>
        <p:spPr>
          <a:xfrm>
            <a:off x="8790641" y="2840737"/>
            <a:ext cx="0" cy="707647"/>
          </a:xfrm>
          <a:prstGeom prst="line">
            <a:avLst/>
          </a:prstGeom>
          <a:ln w="76200" cap="flat">
            <a:solidFill>
              <a:srgbClr val="53737E"/>
            </a:solidFill>
            <a:prstDash val="sysDot"/>
            <a:headEnd type="none" w="sm" len="sm"/>
            <a:tailEnd type="none" w="sm" len="sm"/>
          </a:ln>
        </p:spPr>
        <p:txBody>
          <a:bodyPr/>
          <a:lstStyle/>
          <a:p>
            <a:endParaRPr lang="it-IT"/>
          </a:p>
        </p:txBody>
      </p:sp>
      <p:sp>
        <p:nvSpPr>
          <p:cNvPr id="57" name="AutoShape 57"/>
          <p:cNvSpPr/>
          <p:nvPr/>
        </p:nvSpPr>
        <p:spPr>
          <a:xfrm>
            <a:off x="12203653" y="2840737"/>
            <a:ext cx="0" cy="707647"/>
          </a:xfrm>
          <a:prstGeom prst="line">
            <a:avLst/>
          </a:prstGeom>
          <a:ln w="76200" cap="flat">
            <a:solidFill>
              <a:srgbClr val="C00000"/>
            </a:solidFill>
            <a:prstDash val="sysDot"/>
            <a:headEnd type="none" w="sm" len="sm"/>
            <a:tailEnd type="none" w="sm" len="sm"/>
          </a:ln>
        </p:spPr>
        <p:txBody>
          <a:bodyPr/>
          <a:lstStyle/>
          <a:p>
            <a:endParaRPr lang="it-IT" dirty="0">
              <a:ln>
                <a:solidFill>
                  <a:srgbClr val="FF0000"/>
                </a:solidFill>
              </a:ln>
              <a:highlight>
                <a:srgbClr val="FF0000"/>
              </a:highlight>
            </a:endParaRPr>
          </a:p>
        </p:txBody>
      </p:sp>
      <p:sp>
        <p:nvSpPr>
          <p:cNvPr id="59" name="Freeform 59"/>
          <p:cNvSpPr/>
          <p:nvPr/>
        </p:nvSpPr>
        <p:spPr>
          <a:xfrm>
            <a:off x="684992" y="581414"/>
            <a:ext cx="753522" cy="305176"/>
          </a:xfrm>
          <a:custGeom>
            <a:avLst/>
            <a:gdLst/>
            <a:ahLst/>
            <a:cxnLst/>
            <a:rect l="l" t="t" r="r" b="b"/>
            <a:pathLst>
              <a:path w="753522" h="305176">
                <a:moveTo>
                  <a:pt x="0" y="0"/>
                </a:moveTo>
                <a:lnTo>
                  <a:pt x="753522" y="0"/>
                </a:lnTo>
                <a:lnTo>
                  <a:pt x="753522" y="305176"/>
                </a:lnTo>
                <a:lnTo>
                  <a:pt x="0" y="305176"/>
                </a:lnTo>
                <a:lnTo>
                  <a:pt x="0" y="0"/>
                </a:lnTo>
                <a:close/>
              </a:path>
            </a:pathLst>
          </a:custGeom>
          <a:blipFill>
            <a:blip r:embed="rId3" cstate="print">
              <a:alphaModFix amt="19999"/>
              <a:extLst>
                <a:ext uri="{96DAC541-7B7A-43D3-8B79-37D633B846F1}">
                  <asvg:svgBlip xmlns:asvg="http://schemas.microsoft.com/office/drawing/2016/SVG/main" xmlns="" r:embed="rId4"/>
                </a:ext>
              </a:extLst>
            </a:blip>
            <a:stretch>
              <a:fillRect/>
            </a:stretch>
          </a:blipFill>
        </p:spPr>
        <p:txBody>
          <a:bodyPr/>
          <a:lstStyle/>
          <a:p>
            <a:endParaRPr lang="it-IT"/>
          </a:p>
        </p:txBody>
      </p:sp>
      <p:sp>
        <p:nvSpPr>
          <p:cNvPr id="65" name="TextBox 65"/>
          <p:cNvSpPr txBox="1"/>
          <p:nvPr/>
        </p:nvSpPr>
        <p:spPr>
          <a:xfrm>
            <a:off x="990600" y="3848100"/>
            <a:ext cx="2229356" cy="1843453"/>
          </a:xfrm>
          <a:prstGeom prst="rect">
            <a:avLst/>
          </a:prstGeom>
        </p:spPr>
        <p:txBody>
          <a:bodyPr lIns="0" tIns="0" rIns="0" bIns="0" rtlCol="0" anchor="t">
            <a:spAutoFit/>
          </a:bodyPr>
          <a:lstStyle/>
          <a:p>
            <a:pPr algn="ctr">
              <a:lnSpc>
                <a:spcPts val="2879"/>
              </a:lnSpc>
            </a:pPr>
            <a:r>
              <a:rPr lang="en-US" sz="2400" b="1" spc="14" dirty="0">
                <a:solidFill>
                  <a:schemeClr val="bg1">
                    <a:lumMod val="50000"/>
                  </a:schemeClr>
                </a:solidFill>
                <a:latin typeface="TT Rounds Condensed Bold"/>
                <a:sym typeface="TT Rounds Condensed Bold"/>
              </a:rPr>
              <a:t>SETTIMA RATA</a:t>
            </a:r>
          </a:p>
          <a:p>
            <a:pPr algn="ctr">
              <a:lnSpc>
                <a:spcPts val="2879"/>
              </a:lnSpc>
            </a:pPr>
            <a:r>
              <a:rPr lang="en-US" sz="2400" b="1" spc="14" dirty="0">
                <a:solidFill>
                  <a:schemeClr val="bg1">
                    <a:lumMod val="50000"/>
                  </a:schemeClr>
                </a:solidFill>
                <a:latin typeface="TT Rounds Condensed Bold"/>
                <a:sym typeface="TT Rounds Condensed Bold"/>
              </a:rPr>
              <a:t>18,3 </a:t>
            </a:r>
            <a:r>
              <a:rPr lang="en-US" sz="2400" b="1" spc="14" dirty="0" err="1">
                <a:solidFill>
                  <a:schemeClr val="bg1">
                    <a:lumMod val="50000"/>
                  </a:schemeClr>
                </a:solidFill>
                <a:latin typeface="TT Rounds Condensed Bold"/>
                <a:sym typeface="TT Rounds Condensed Bold"/>
              </a:rPr>
              <a:t>miliardi</a:t>
            </a:r>
            <a:endParaRPr lang="en-US" sz="2400" b="1" spc="14" dirty="0">
              <a:solidFill>
                <a:schemeClr val="bg1">
                  <a:lumMod val="50000"/>
                </a:schemeClr>
              </a:solidFill>
              <a:latin typeface="TT Rounds Condensed Bold"/>
              <a:sym typeface="TT Rounds Condensed Bold"/>
            </a:endParaRPr>
          </a:p>
          <a:p>
            <a:pPr algn="ctr">
              <a:lnSpc>
                <a:spcPts val="2879"/>
              </a:lnSpc>
            </a:pPr>
            <a:endParaRPr lang="en-US" sz="2400" b="1" spc="14" dirty="0">
              <a:solidFill>
                <a:schemeClr val="bg1">
                  <a:lumMod val="50000"/>
                </a:schemeClr>
              </a:solidFill>
              <a:latin typeface="TT Rounds Condensed Bold"/>
              <a:sym typeface="TT Rounds Condensed Bold"/>
            </a:endParaRPr>
          </a:p>
          <a:p>
            <a:pPr algn="ctr">
              <a:lnSpc>
                <a:spcPts val="2879"/>
              </a:lnSpc>
            </a:pPr>
            <a:r>
              <a:rPr lang="en-US" sz="2400" b="1" spc="14" dirty="0">
                <a:solidFill>
                  <a:schemeClr val="bg1">
                    <a:lumMod val="50000"/>
                  </a:schemeClr>
                </a:solidFill>
                <a:latin typeface="TT Rounds Condensed Bold"/>
                <a:sym typeface="TT Rounds Condensed Bold Italics"/>
              </a:rPr>
              <a:t>64  </a:t>
            </a:r>
            <a:r>
              <a:rPr lang="en-US" sz="2400" b="1" spc="14" dirty="0" err="1">
                <a:solidFill>
                  <a:schemeClr val="bg1">
                    <a:lumMod val="50000"/>
                  </a:schemeClr>
                </a:solidFill>
                <a:latin typeface="TT Rounds Condensed Bold"/>
                <a:sym typeface="TT Rounds Condensed Bold Italics"/>
              </a:rPr>
              <a:t>traguardi</a:t>
            </a:r>
            <a:r>
              <a:rPr lang="en-US" sz="2400" b="1" spc="14" dirty="0">
                <a:solidFill>
                  <a:schemeClr val="bg1">
                    <a:lumMod val="50000"/>
                  </a:schemeClr>
                </a:solidFill>
                <a:latin typeface="TT Rounds Condensed Bold"/>
                <a:sym typeface="TT Rounds Condensed Bold Italics"/>
              </a:rPr>
              <a:t> e</a:t>
            </a:r>
          </a:p>
          <a:p>
            <a:pPr algn="ctr">
              <a:lnSpc>
                <a:spcPts val="2879"/>
              </a:lnSpc>
            </a:pPr>
            <a:r>
              <a:rPr lang="en-US" sz="2400" b="1" spc="14" dirty="0" err="1">
                <a:solidFill>
                  <a:schemeClr val="bg1">
                    <a:lumMod val="50000"/>
                  </a:schemeClr>
                </a:solidFill>
                <a:latin typeface="TT Rounds Condensed Bold"/>
                <a:sym typeface="TT Rounds Condensed Bold Italics"/>
              </a:rPr>
              <a:t>obiettivi</a:t>
            </a:r>
            <a:endParaRPr lang="en-US" sz="2400" b="1" spc="14" dirty="0">
              <a:solidFill>
                <a:schemeClr val="bg1">
                  <a:lumMod val="50000"/>
                </a:schemeClr>
              </a:solidFill>
              <a:latin typeface="TT Rounds Condensed Bold"/>
              <a:sym typeface="TT Rounds Condensed Bold Italics"/>
            </a:endParaRPr>
          </a:p>
        </p:txBody>
      </p:sp>
      <p:sp>
        <p:nvSpPr>
          <p:cNvPr id="66" name="TextBox 66"/>
          <p:cNvSpPr txBox="1"/>
          <p:nvPr/>
        </p:nvSpPr>
        <p:spPr>
          <a:xfrm>
            <a:off x="4572000" y="3924300"/>
            <a:ext cx="2019683" cy="743793"/>
          </a:xfrm>
          <a:prstGeom prst="rect">
            <a:avLst/>
          </a:prstGeom>
        </p:spPr>
        <p:txBody>
          <a:bodyPr lIns="0" tIns="0" rIns="0" bIns="0" rtlCol="0" anchor="t">
            <a:spAutoFit/>
          </a:bodyPr>
          <a:lstStyle/>
          <a:p>
            <a:pPr algn="ctr">
              <a:lnSpc>
                <a:spcPts val="2879"/>
              </a:lnSpc>
            </a:pPr>
            <a:r>
              <a:rPr lang="en-US" sz="2400" b="1" spc="14" dirty="0">
                <a:solidFill>
                  <a:schemeClr val="bg1">
                    <a:lumMod val="50000"/>
                  </a:schemeClr>
                </a:solidFill>
                <a:latin typeface="TT Rounds Condensed Bold"/>
                <a:sym typeface="TT Rounds Condensed Bold"/>
              </a:rPr>
              <a:t>OTTAVA RATA</a:t>
            </a:r>
          </a:p>
          <a:p>
            <a:pPr algn="ctr">
              <a:lnSpc>
                <a:spcPts val="2879"/>
              </a:lnSpc>
            </a:pPr>
            <a:r>
              <a:rPr lang="en-US" sz="2400" b="1" spc="14" dirty="0">
                <a:solidFill>
                  <a:schemeClr val="bg1">
                    <a:lumMod val="50000"/>
                  </a:schemeClr>
                </a:solidFill>
                <a:latin typeface="TT Rounds Condensed Bold"/>
                <a:sym typeface="TT Rounds Condensed Bold"/>
              </a:rPr>
              <a:t>12,8 </a:t>
            </a:r>
            <a:r>
              <a:rPr lang="en-US" sz="2400" b="1" spc="14" dirty="0" err="1">
                <a:solidFill>
                  <a:schemeClr val="bg1">
                    <a:lumMod val="50000"/>
                  </a:schemeClr>
                </a:solidFill>
                <a:latin typeface="TT Rounds Condensed Bold"/>
                <a:sym typeface="TT Rounds Condensed Bold"/>
              </a:rPr>
              <a:t>miliardi</a:t>
            </a:r>
            <a:endParaRPr lang="en-US" sz="2400" b="1" spc="14" dirty="0">
              <a:solidFill>
                <a:schemeClr val="bg1">
                  <a:lumMod val="50000"/>
                </a:schemeClr>
              </a:solidFill>
              <a:latin typeface="TT Rounds Condensed Bold"/>
              <a:sym typeface="TT Rounds Condensed Bold"/>
            </a:endParaRPr>
          </a:p>
        </p:txBody>
      </p:sp>
      <p:sp>
        <p:nvSpPr>
          <p:cNvPr id="67" name="TextBox 67"/>
          <p:cNvSpPr txBox="1"/>
          <p:nvPr/>
        </p:nvSpPr>
        <p:spPr>
          <a:xfrm>
            <a:off x="8153400" y="3924300"/>
            <a:ext cx="1585912" cy="727763"/>
          </a:xfrm>
          <a:prstGeom prst="rect">
            <a:avLst/>
          </a:prstGeom>
        </p:spPr>
        <p:txBody>
          <a:bodyPr lIns="0" tIns="0" rIns="0" bIns="0" rtlCol="0" anchor="t">
            <a:spAutoFit/>
          </a:bodyPr>
          <a:lstStyle/>
          <a:p>
            <a:pPr algn="ctr">
              <a:lnSpc>
                <a:spcPts val="2879"/>
              </a:lnSpc>
            </a:pPr>
            <a:r>
              <a:rPr lang="en-US" sz="2400" b="1" spc="14" dirty="0">
                <a:solidFill>
                  <a:srgbClr val="C00000"/>
                </a:solidFill>
                <a:latin typeface="TT Rounds Condensed Bold"/>
                <a:ea typeface="TT Rounds Condensed Bold"/>
                <a:cs typeface="TT Rounds Condensed Bold"/>
                <a:sym typeface="TT Rounds Condensed Bold"/>
              </a:rPr>
              <a:t>NONA RATA</a:t>
            </a:r>
          </a:p>
          <a:p>
            <a:pPr algn="ctr">
              <a:lnSpc>
                <a:spcPts val="2879"/>
              </a:lnSpc>
            </a:pPr>
            <a:r>
              <a:rPr lang="en-US" sz="2400" b="1" spc="14" dirty="0">
                <a:solidFill>
                  <a:srgbClr val="C00000"/>
                </a:solidFill>
                <a:latin typeface="TT Rounds Condensed Bold"/>
                <a:ea typeface="TT Rounds Condensed Bold"/>
                <a:cs typeface="TT Rounds Condensed Bold"/>
                <a:sym typeface="TT Rounds Condensed Bold"/>
              </a:rPr>
              <a:t>12,8 </a:t>
            </a:r>
            <a:r>
              <a:rPr lang="en-US" sz="2400" b="1" spc="14" dirty="0" err="1">
                <a:solidFill>
                  <a:srgbClr val="C00000"/>
                </a:solidFill>
                <a:latin typeface="TT Rounds Condensed Bold"/>
                <a:ea typeface="TT Rounds Condensed Bold"/>
                <a:cs typeface="TT Rounds Condensed Bold"/>
                <a:sym typeface="TT Rounds Condensed Bold"/>
              </a:rPr>
              <a:t>miliardi</a:t>
            </a:r>
            <a:endParaRPr lang="en-US" sz="2400" b="1" spc="14" dirty="0">
              <a:solidFill>
                <a:srgbClr val="C00000"/>
              </a:solidFill>
              <a:latin typeface="TT Rounds Condensed Bold"/>
              <a:ea typeface="TT Rounds Condensed Bold"/>
              <a:cs typeface="TT Rounds Condensed Bold"/>
              <a:sym typeface="TT Rounds Condensed Bold"/>
            </a:endParaRPr>
          </a:p>
        </p:txBody>
      </p:sp>
      <p:sp>
        <p:nvSpPr>
          <p:cNvPr id="69" name="TextBox 69"/>
          <p:cNvSpPr txBox="1"/>
          <p:nvPr/>
        </p:nvSpPr>
        <p:spPr>
          <a:xfrm>
            <a:off x="11430000" y="3924300"/>
            <a:ext cx="1990424" cy="743793"/>
          </a:xfrm>
          <a:prstGeom prst="rect">
            <a:avLst/>
          </a:prstGeom>
        </p:spPr>
        <p:txBody>
          <a:bodyPr lIns="0" tIns="0" rIns="0" bIns="0" rtlCol="0" anchor="t">
            <a:spAutoFit/>
          </a:bodyPr>
          <a:lstStyle/>
          <a:p>
            <a:pPr algn="ctr">
              <a:lnSpc>
                <a:spcPts val="2879"/>
              </a:lnSpc>
            </a:pPr>
            <a:r>
              <a:rPr lang="en-US" sz="2400" b="1" spc="14" dirty="0">
                <a:solidFill>
                  <a:srgbClr val="C00000"/>
                </a:solidFill>
                <a:latin typeface="TT Rounds Condensed Bold"/>
                <a:ea typeface="TT Rounds Condensed Bold"/>
                <a:cs typeface="TT Rounds Condensed Bold"/>
                <a:sym typeface="TT Rounds Condensed Bold"/>
              </a:rPr>
              <a:t>DECIMA RATA</a:t>
            </a:r>
          </a:p>
          <a:p>
            <a:pPr algn="ctr">
              <a:lnSpc>
                <a:spcPts val="2879"/>
              </a:lnSpc>
            </a:pPr>
            <a:r>
              <a:rPr lang="en-US" sz="2400" b="1" spc="-7" dirty="0">
                <a:solidFill>
                  <a:srgbClr val="C00000"/>
                </a:solidFill>
                <a:latin typeface="TT Rounds Condensed Bold"/>
                <a:ea typeface="TT Rounds Condensed Bold"/>
                <a:cs typeface="TT Rounds Condensed Bold"/>
                <a:sym typeface="TT Rounds Condensed Bold"/>
              </a:rPr>
              <a:t>28,4 </a:t>
            </a:r>
            <a:r>
              <a:rPr lang="en-US" sz="2400" b="1" spc="-7" dirty="0" err="1">
                <a:solidFill>
                  <a:srgbClr val="C00000"/>
                </a:solidFill>
                <a:latin typeface="TT Rounds Condensed Bold"/>
                <a:ea typeface="TT Rounds Condensed Bold"/>
                <a:cs typeface="TT Rounds Condensed Bold"/>
                <a:sym typeface="TT Rounds Condensed Bold"/>
              </a:rPr>
              <a:t>miliardi</a:t>
            </a:r>
            <a:endParaRPr lang="en-US" sz="2400" b="1" spc="-7" dirty="0">
              <a:solidFill>
                <a:srgbClr val="C00000"/>
              </a:solidFill>
              <a:latin typeface="TT Rounds Condensed Bold"/>
              <a:ea typeface="TT Rounds Condensed Bold"/>
              <a:cs typeface="TT Rounds Condensed Bold"/>
              <a:sym typeface="TT Rounds Condensed Bold"/>
            </a:endParaRPr>
          </a:p>
        </p:txBody>
      </p:sp>
      <p:sp>
        <p:nvSpPr>
          <p:cNvPr id="70" name="TextBox 70"/>
          <p:cNvSpPr txBox="1"/>
          <p:nvPr/>
        </p:nvSpPr>
        <p:spPr>
          <a:xfrm>
            <a:off x="11353800" y="5067300"/>
            <a:ext cx="2106503" cy="727763"/>
          </a:xfrm>
          <a:prstGeom prst="rect">
            <a:avLst/>
          </a:prstGeom>
        </p:spPr>
        <p:txBody>
          <a:bodyPr wrap="square" lIns="0" tIns="0" rIns="0" bIns="0" rtlCol="0" anchor="t">
            <a:spAutoFit/>
          </a:bodyPr>
          <a:lstStyle/>
          <a:p>
            <a:pPr algn="ctr">
              <a:lnSpc>
                <a:spcPts val="2879"/>
              </a:lnSpc>
            </a:pPr>
            <a:r>
              <a:rPr lang="en-US" sz="2400" b="1" i="1" spc="-15" dirty="0">
                <a:solidFill>
                  <a:srgbClr val="C00000"/>
                </a:solidFill>
                <a:latin typeface="TT Rounds Condensed Bold Italics"/>
                <a:ea typeface="TT Rounds Condensed Bold Italics"/>
                <a:cs typeface="TT Rounds Condensed Bold Italics"/>
                <a:sym typeface="TT Rounds Condensed Bold Italics"/>
              </a:rPr>
              <a:t>159  </a:t>
            </a:r>
            <a:r>
              <a:rPr lang="en-US" sz="2400" b="1" i="1" spc="-15" dirty="0" err="1">
                <a:solidFill>
                  <a:srgbClr val="C00000"/>
                </a:solidFill>
                <a:latin typeface="TT Rounds Condensed Bold Italics"/>
                <a:ea typeface="TT Rounds Condensed Bold Italics"/>
                <a:cs typeface="TT Rounds Condensed Bold Italics"/>
                <a:sym typeface="TT Rounds Condensed Bold Italics"/>
              </a:rPr>
              <a:t>traguardi</a:t>
            </a:r>
            <a:r>
              <a:rPr lang="en-US" sz="2400" b="1" i="1" spc="-15" dirty="0">
                <a:solidFill>
                  <a:srgbClr val="C00000"/>
                </a:solidFill>
                <a:latin typeface="TT Rounds Condensed Bold Italics"/>
                <a:ea typeface="TT Rounds Condensed Bold Italics"/>
                <a:cs typeface="TT Rounds Condensed Bold Italics"/>
                <a:sym typeface="TT Rounds Condensed Bold Italics"/>
              </a:rPr>
              <a:t>  e </a:t>
            </a:r>
            <a:r>
              <a:rPr lang="en-US" sz="2400" b="1" i="1" spc="-15" dirty="0" err="1">
                <a:solidFill>
                  <a:srgbClr val="C00000"/>
                </a:solidFill>
                <a:latin typeface="TT Rounds Condensed Bold Italics"/>
                <a:ea typeface="TT Rounds Condensed Bold Italics"/>
                <a:cs typeface="TT Rounds Condensed Bold Italics"/>
                <a:sym typeface="TT Rounds Condensed Bold Italics"/>
              </a:rPr>
              <a:t>obiettivi</a:t>
            </a:r>
            <a:endParaRPr lang="en-US" sz="2400" b="1" i="1" spc="-15" dirty="0">
              <a:solidFill>
                <a:srgbClr val="C00000"/>
              </a:solidFill>
              <a:latin typeface="TT Rounds Condensed Bold Italics"/>
              <a:ea typeface="TT Rounds Condensed Bold Italics"/>
              <a:cs typeface="TT Rounds Condensed Bold Italics"/>
              <a:sym typeface="TT Rounds Condensed Bold Italics"/>
            </a:endParaRPr>
          </a:p>
        </p:txBody>
      </p:sp>
      <p:sp>
        <p:nvSpPr>
          <p:cNvPr id="71" name="TextBox 71"/>
          <p:cNvSpPr txBox="1"/>
          <p:nvPr/>
        </p:nvSpPr>
        <p:spPr>
          <a:xfrm>
            <a:off x="8001000" y="5067300"/>
            <a:ext cx="1932346" cy="772287"/>
          </a:xfrm>
          <a:prstGeom prst="rect">
            <a:avLst/>
          </a:prstGeom>
        </p:spPr>
        <p:txBody>
          <a:bodyPr lIns="0" tIns="0" rIns="0" bIns="0" rtlCol="0" anchor="t">
            <a:spAutoFit/>
          </a:bodyPr>
          <a:lstStyle/>
          <a:p>
            <a:pPr algn="ctr">
              <a:lnSpc>
                <a:spcPts val="3024"/>
              </a:lnSpc>
            </a:pPr>
            <a:r>
              <a:rPr lang="en-US" sz="2400" b="1" i="1" spc="0" dirty="0">
                <a:solidFill>
                  <a:srgbClr val="C00000"/>
                </a:solidFill>
                <a:latin typeface="TT Rounds Condensed Bold Italics"/>
                <a:ea typeface="TT Rounds Condensed Bold Italics"/>
                <a:cs typeface="TT Rounds Condensed Bold Italics"/>
                <a:sym typeface="TT Rounds Condensed Bold Italics"/>
              </a:rPr>
              <a:t>50   </a:t>
            </a:r>
            <a:r>
              <a:rPr lang="en-US" sz="2400" b="1" i="1" spc="0" dirty="0" err="1">
                <a:solidFill>
                  <a:srgbClr val="C00000"/>
                </a:solidFill>
                <a:latin typeface="TT Rounds Condensed Bold Italics"/>
                <a:ea typeface="TT Rounds Condensed Bold Italics"/>
                <a:cs typeface="TT Rounds Condensed Bold Italics"/>
                <a:sym typeface="TT Rounds Condensed Bold Italics"/>
              </a:rPr>
              <a:t>traguardi</a:t>
            </a:r>
            <a:r>
              <a:rPr lang="en-US" sz="2400" b="1" i="1" spc="0" dirty="0">
                <a:solidFill>
                  <a:srgbClr val="C00000"/>
                </a:solidFill>
                <a:latin typeface="TT Rounds Condensed Bold Italics"/>
                <a:ea typeface="TT Rounds Condensed Bold Italics"/>
                <a:cs typeface="TT Rounds Condensed Bold Italics"/>
                <a:sym typeface="TT Rounds Condensed Bold Italics"/>
              </a:rPr>
              <a:t> e  </a:t>
            </a:r>
            <a:r>
              <a:rPr lang="en-US" sz="2400" b="1" i="1" spc="0" dirty="0" err="1">
                <a:solidFill>
                  <a:srgbClr val="C00000"/>
                </a:solidFill>
                <a:latin typeface="TT Rounds Condensed Bold Italics"/>
                <a:ea typeface="TT Rounds Condensed Bold Italics"/>
                <a:cs typeface="TT Rounds Condensed Bold Italics"/>
                <a:sym typeface="TT Rounds Condensed Bold Italics"/>
              </a:rPr>
              <a:t>obiettivi</a:t>
            </a:r>
            <a:endParaRPr lang="en-US" sz="2400" b="1" i="1" spc="0" dirty="0">
              <a:solidFill>
                <a:srgbClr val="C00000"/>
              </a:solidFill>
              <a:latin typeface="TT Rounds Condensed Bold Italics"/>
              <a:ea typeface="TT Rounds Condensed Bold Italics"/>
              <a:cs typeface="TT Rounds Condensed Bold Italics"/>
              <a:sym typeface="TT Rounds Condensed Bold Italics"/>
            </a:endParaRPr>
          </a:p>
        </p:txBody>
      </p:sp>
      <p:sp>
        <p:nvSpPr>
          <p:cNvPr id="72" name="TextBox 72"/>
          <p:cNvSpPr txBox="1"/>
          <p:nvPr/>
        </p:nvSpPr>
        <p:spPr>
          <a:xfrm>
            <a:off x="4495800" y="5067300"/>
            <a:ext cx="1842135" cy="743793"/>
          </a:xfrm>
          <a:prstGeom prst="rect">
            <a:avLst/>
          </a:prstGeom>
        </p:spPr>
        <p:txBody>
          <a:bodyPr lIns="0" tIns="0" rIns="0" bIns="0" rtlCol="0" anchor="t">
            <a:spAutoFit/>
          </a:bodyPr>
          <a:lstStyle/>
          <a:p>
            <a:pPr algn="ctr">
              <a:lnSpc>
                <a:spcPts val="2879"/>
              </a:lnSpc>
            </a:pPr>
            <a:r>
              <a:rPr lang="en-US" sz="2400" b="1" spc="14" dirty="0">
                <a:solidFill>
                  <a:schemeClr val="bg1">
                    <a:lumMod val="50000"/>
                  </a:schemeClr>
                </a:solidFill>
                <a:latin typeface="TT Rounds Condensed Bold"/>
                <a:sym typeface="TT Rounds Condensed Bold Italics"/>
              </a:rPr>
              <a:t>32  </a:t>
            </a:r>
            <a:r>
              <a:rPr lang="en-US" sz="2400" b="1" spc="14" dirty="0" err="1">
                <a:solidFill>
                  <a:schemeClr val="bg1">
                    <a:lumMod val="50000"/>
                  </a:schemeClr>
                </a:solidFill>
                <a:latin typeface="TT Rounds Condensed Bold"/>
                <a:sym typeface="TT Rounds Condensed Bold Italics"/>
              </a:rPr>
              <a:t>traguardi</a:t>
            </a:r>
            <a:r>
              <a:rPr lang="en-US" sz="2400" b="1" spc="14" dirty="0">
                <a:solidFill>
                  <a:schemeClr val="bg1">
                    <a:lumMod val="50000"/>
                  </a:schemeClr>
                </a:solidFill>
                <a:latin typeface="TT Rounds Condensed Bold"/>
                <a:sym typeface="TT Rounds Condensed Bold Italics"/>
              </a:rPr>
              <a:t> e  </a:t>
            </a:r>
            <a:r>
              <a:rPr lang="en-US" sz="2400" b="1" spc="14" dirty="0" err="1">
                <a:solidFill>
                  <a:schemeClr val="bg1">
                    <a:lumMod val="50000"/>
                  </a:schemeClr>
                </a:solidFill>
                <a:latin typeface="TT Rounds Condensed Bold"/>
                <a:sym typeface="TT Rounds Condensed Bold Italics"/>
              </a:rPr>
              <a:t>obiettivi</a:t>
            </a:r>
            <a:endParaRPr lang="en-US" sz="2400" b="1" spc="14" dirty="0">
              <a:solidFill>
                <a:schemeClr val="bg1">
                  <a:lumMod val="50000"/>
                </a:schemeClr>
              </a:solidFill>
              <a:latin typeface="TT Rounds Condensed Bold"/>
              <a:sym typeface="TT Rounds Condensed Bold Italics"/>
            </a:endParaRPr>
          </a:p>
        </p:txBody>
      </p:sp>
      <p:sp>
        <p:nvSpPr>
          <p:cNvPr id="73" name="TextBox 73"/>
          <p:cNvSpPr txBox="1"/>
          <p:nvPr/>
        </p:nvSpPr>
        <p:spPr>
          <a:xfrm>
            <a:off x="2743200" y="571500"/>
            <a:ext cx="13487400" cy="692497"/>
          </a:xfrm>
          <a:prstGeom prst="rect">
            <a:avLst/>
          </a:prstGeom>
        </p:spPr>
        <p:txBody>
          <a:bodyPr wrap="square" lIns="0" tIns="0" rIns="0" bIns="0" rtlCol="0" anchor="t">
            <a:spAutoFit/>
          </a:bodyPr>
          <a:lstStyle/>
          <a:p>
            <a:pPr algn="ctr">
              <a:lnSpc>
                <a:spcPts val="5400"/>
              </a:lnSpc>
            </a:pPr>
            <a:r>
              <a:rPr lang="en-US" sz="4500" b="1" spc="-47" dirty="0">
                <a:solidFill>
                  <a:srgbClr val="528235"/>
                </a:solidFill>
                <a:latin typeface="TT Rounds Condensed Bold"/>
                <a:ea typeface="TT Rounds Condensed Bold"/>
                <a:cs typeface="TT Rounds Condensed Bold"/>
                <a:sym typeface="TT Rounds Condensed Bold"/>
              </a:rPr>
              <a:t>PNRR :	DOVE SIAMO</a:t>
            </a:r>
          </a:p>
        </p:txBody>
      </p:sp>
      <p:sp>
        <p:nvSpPr>
          <p:cNvPr id="76" name="CasellaDiTesto 75"/>
          <p:cNvSpPr txBox="1"/>
          <p:nvPr/>
        </p:nvSpPr>
        <p:spPr>
          <a:xfrm>
            <a:off x="15787880" y="8083102"/>
            <a:ext cx="2438400" cy="1477328"/>
          </a:xfrm>
          <a:prstGeom prst="rect">
            <a:avLst/>
          </a:prstGeom>
          <a:noFill/>
        </p:spPr>
        <p:txBody>
          <a:bodyPr wrap="square" lIns="137160" tIns="68580" rIns="137160" bIns="68580" rtlCol="0">
            <a:spAutoFit/>
          </a:bodyPr>
          <a:lstStyle/>
          <a:p>
            <a:pPr algn="ctr"/>
            <a:r>
              <a:rPr lang="it-IT" sz="3600" b="1" dirty="0"/>
              <a:t>85,8 mld. </a:t>
            </a:r>
            <a:r>
              <a:rPr lang="it-IT" sz="3600" b="1" dirty="0">
                <a:ea typeface="Calibri"/>
                <a:cs typeface="Calibri"/>
              </a:rPr>
              <a:t>€ </a:t>
            </a:r>
            <a:r>
              <a:rPr lang="it-IT" sz="1500" b="1" dirty="0">
                <a:ea typeface="Calibri"/>
                <a:cs typeface="Calibri"/>
              </a:rPr>
              <a:t>(agg. sett. 25) </a:t>
            </a:r>
            <a:endParaRPr lang="it-IT" sz="1500" b="1" dirty="0"/>
          </a:p>
          <a:p>
            <a:r>
              <a:rPr lang="it-IT" sz="3600" b="1" dirty="0"/>
              <a:t> </a:t>
            </a:r>
          </a:p>
        </p:txBody>
      </p:sp>
      <p:sp>
        <p:nvSpPr>
          <p:cNvPr id="77" name="Ovale 76"/>
          <p:cNvSpPr/>
          <p:nvPr/>
        </p:nvSpPr>
        <p:spPr>
          <a:xfrm>
            <a:off x="3503678" y="7803937"/>
            <a:ext cx="2639616" cy="141118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it-IT"/>
          </a:p>
        </p:txBody>
      </p:sp>
      <p:pic>
        <p:nvPicPr>
          <p:cNvPr id="78" name="Picture 3"/>
          <p:cNvPicPr>
            <a:picLocks noChangeAspect="1" noChangeArrowheads="1"/>
          </p:cNvPicPr>
          <p:nvPr/>
        </p:nvPicPr>
        <p:blipFill>
          <a:blip r:embed="rId5" cstate="print"/>
          <a:srcRect/>
          <a:stretch>
            <a:fillRect/>
          </a:stretch>
        </p:blipFill>
        <p:spPr bwMode="auto">
          <a:xfrm>
            <a:off x="49954" y="7959307"/>
            <a:ext cx="3132348" cy="1512168"/>
          </a:xfrm>
          <a:prstGeom prst="rect">
            <a:avLst/>
          </a:prstGeom>
          <a:noFill/>
          <a:ln w="9525">
            <a:noFill/>
            <a:miter lim="800000"/>
            <a:headEnd/>
            <a:tailEnd/>
          </a:ln>
        </p:spPr>
      </p:pic>
      <p:sp>
        <p:nvSpPr>
          <p:cNvPr id="79" name="CasellaDiTesto 78"/>
          <p:cNvSpPr txBox="1"/>
          <p:nvPr/>
        </p:nvSpPr>
        <p:spPr>
          <a:xfrm>
            <a:off x="3503678" y="8141628"/>
            <a:ext cx="2743200" cy="692497"/>
          </a:xfrm>
          <a:prstGeom prst="rect">
            <a:avLst/>
          </a:prstGeom>
          <a:noFill/>
        </p:spPr>
        <p:txBody>
          <a:bodyPr wrap="square" lIns="137160" tIns="68580" rIns="137160" bIns="68580" rtlCol="0">
            <a:spAutoFit/>
          </a:bodyPr>
          <a:lstStyle/>
          <a:p>
            <a:r>
              <a:rPr lang="it-IT" sz="3600" b="1" dirty="0"/>
              <a:t>194,4 </a:t>
            </a:r>
            <a:r>
              <a:rPr lang="it-IT" sz="3600" b="1" dirty="0" err="1"/>
              <a:t>mld.</a:t>
            </a:r>
            <a:r>
              <a:rPr lang="it-IT" sz="3600" b="1" dirty="0" err="1">
                <a:latin typeface="Calibri"/>
                <a:ea typeface="Calibri"/>
                <a:cs typeface="Calibri"/>
              </a:rPr>
              <a:t>€</a:t>
            </a:r>
            <a:endParaRPr lang="it-IT" sz="3600" b="1" dirty="0"/>
          </a:p>
        </p:txBody>
      </p:sp>
      <p:sp>
        <p:nvSpPr>
          <p:cNvPr id="83" name="Ovale 82"/>
          <p:cNvSpPr/>
          <p:nvPr/>
        </p:nvSpPr>
        <p:spPr>
          <a:xfrm>
            <a:off x="15619478" y="7880137"/>
            <a:ext cx="2639616" cy="129688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it-IT"/>
          </a:p>
        </p:txBody>
      </p:sp>
      <p:sp>
        <p:nvSpPr>
          <p:cNvPr id="84" name="TextBox 66"/>
          <p:cNvSpPr txBox="1"/>
          <p:nvPr/>
        </p:nvSpPr>
        <p:spPr>
          <a:xfrm>
            <a:off x="12446462" y="8261137"/>
            <a:ext cx="3200400" cy="371897"/>
          </a:xfrm>
          <a:prstGeom prst="rect">
            <a:avLst/>
          </a:prstGeom>
        </p:spPr>
        <p:txBody>
          <a:bodyPr wrap="square" lIns="0" tIns="0" rIns="0" bIns="0" rtlCol="0" anchor="t">
            <a:spAutoFit/>
          </a:bodyPr>
          <a:lstStyle/>
          <a:p>
            <a:pPr algn="ctr">
              <a:lnSpc>
                <a:spcPts val="2879"/>
              </a:lnSpc>
            </a:pPr>
            <a:r>
              <a:rPr lang="en-US" sz="2400" b="1" i="1" spc="14" dirty="0">
                <a:solidFill>
                  <a:sysClr val="windowText" lastClr="000000"/>
                </a:solidFill>
                <a:latin typeface="TT Rounds Condensed Bold" charset="0"/>
                <a:ea typeface="TT Rounds Condensed Bold"/>
                <a:cs typeface="TT Rounds Condensed Bold"/>
                <a:sym typeface="TT Rounds Condensed Bold"/>
              </a:rPr>
              <a:t>di cui </a:t>
            </a:r>
            <a:r>
              <a:rPr lang="en-US" sz="2400" b="1" i="1" spc="14" dirty="0" err="1">
                <a:solidFill>
                  <a:sysClr val="windowText" lastClr="000000"/>
                </a:solidFill>
                <a:latin typeface="TT Rounds Condensed Bold" charset="0"/>
                <a:ea typeface="TT Rounds Condensed Bold"/>
                <a:cs typeface="TT Rounds Condensed Bold"/>
                <a:sym typeface="TT Rounds Condensed Bold"/>
              </a:rPr>
              <a:t>spesa</a:t>
            </a:r>
            <a:r>
              <a:rPr lang="en-US" sz="2400" b="1" i="1" spc="14" dirty="0">
                <a:solidFill>
                  <a:sysClr val="windowText" lastClr="000000"/>
                </a:solidFill>
                <a:latin typeface="TT Rounds Condensed Bold" charset="0"/>
                <a:ea typeface="TT Rounds Condensed Bold"/>
                <a:cs typeface="TT Rounds Condensed Bold"/>
                <a:sym typeface="TT Rounds Condensed Bold"/>
              </a:rPr>
              <a:t> </a:t>
            </a:r>
            <a:r>
              <a:rPr lang="en-US" sz="2400" b="1" i="1" spc="14" dirty="0" err="1">
                <a:solidFill>
                  <a:sysClr val="windowText" lastClr="000000"/>
                </a:solidFill>
                <a:latin typeface="TT Rounds Condensed Bold" charset="0"/>
                <a:ea typeface="TT Rounds Condensed Bold"/>
                <a:cs typeface="TT Rounds Condensed Bold"/>
                <a:sym typeface="TT Rounds Condensed Bold"/>
              </a:rPr>
              <a:t>certificata</a:t>
            </a:r>
            <a:r>
              <a:rPr lang="en-US" sz="2400" b="1" i="1" spc="14" dirty="0">
                <a:solidFill>
                  <a:sysClr val="windowText" lastClr="000000"/>
                </a:solidFill>
                <a:latin typeface="TT Rounds Condensed Bold" charset="0"/>
                <a:ea typeface="TT Rounds Condensed Bold"/>
                <a:cs typeface="TT Rounds Condensed Bold"/>
                <a:sym typeface="TT Rounds Condensed Bold"/>
              </a:rPr>
              <a:t> </a:t>
            </a:r>
            <a:endParaRPr lang="en-US" sz="2400" b="1" i="1" spc="-7" dirty="0">
              <a:solidFill>
                <a:sysClr val="windowText" lastClr="000000"/>
              </a:solidFill>
              <a:latin typeface="TT Rounds Condensed Bold" charset="0"/>
              <a:ea typeface="TT Rounds Condensed Bold"/>
              <a:cs typeface="TT Rounds Condensed Bold"/>
              <a:sym typeface="TT Rounds Condensed Bold"/>
            </a:endParaRPr>
          </a:p>
        </p:txBody>
      </p:sp>
      <p:sp>
        <p:nvSpPr>
          <p:cNvPr id="85" name="CasellaDiTesto 84"/>
          <p:cNvSpPr txBox="1"/>
          <p:nvPr/>
        </p:nvSpPr>
        <p:spPr>
          <a:xfrm>
            <a:off x="9670448" y="8132007"/>
            <a:ext cx="2764632" cy="1523494"/>
          </a:xfrm>
          <a:prstGeom prst="rect">
            <a:avLst/>
          </a:prstGeom>
          <a:noFill/>
        </p:spPr>
        <p:txBody>
          <a:bodyPr wrap="square" lIns="137160" tIns="68580" rIns="137160" bIns="68580" rtlCol="0">
            <a:spAutoFit/>
          </a:bodyPr>
          <a:lstStyle/>
          <a:p>
            <a:pPr algn="ctr"/>
            <a:r>
              <a:rPr lang="it-IT" sz="3600" b="1" dirty="0"/>
              <a:t>153,2 mld. </a:t>
            </a:r>
            <a:r>
              <a:rPr lang="it-IT" sz="3600" b="1" dirty="0">
                <a:ea typeface="Calibri"/>
                <a:cs typeface="Calibri"/>
              </a:rPr>
              <a:t>€ </a:t>
            </a:r>
            <a:r>
              <a:rPr lang="it-IT" b="1" dirty="0">
                <a:ea typeface="Calibri"/>
                <a:cs typeface="Calibri"/>
              </a:rPr>
              <a:t>(con 8° rata)</a:t>
            </a:r>
            <a:endParaRPr lang="it-IT" b="1" dirty="0"/>
          </a:p>
          <a:p>
            <a:r>
              <a:rPr lang="it-IT" sz="3600" b="1" dirty="0"/>
              <a:t> </a:t>
            </a:r>
          </a:p>
        </p:txBody>
      </p:sp>
      <p:sp>
        <p:nvSpPr>
          <p:cNvPr id="87" name="Ovale 86"/>
          <p:cNvSpPr/>
          <p:nvPr/>
        </p:nvSpPr>
        <p:spPr>
          <a:xfrm>
            <a:off x="9675878" y="7880137"/>
            <a:ext cx="2639616" cy="129688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it-IT"/>
          </a:p>
        </p:txBody>
      </p:sp>
      <p:sp>
        <p:nvSpPr>
          <p:cNvPr id="88" name="TextBox 66"/>
          <p:cNvSpPr txBox="1"/>
          <p:nvPr/>
        </p:nvSpPr>
        <p:spPr>
          <a:xfrm>
            <a:off x="6246878" y="8261137"/>
            <a:ext cx="3200400" cy="371897"/>
          </a:xfrm>
          <a:prstGeom prst="rect">
            <a:avLst/>
          </a:prstGeom>
        </p:spPr>
        <p:txBody>
          <a:bodyPr wrap="square" lIns="0" tIns="0" rIns="0" bIns="0" rtlCol="0" anchor="t">
            <a:spAutoFit/>
          </a:bodyPr>
          <a:lstStyle/>
          <a:p>
            <a:pPr algn="ctr">
              <a:lnSpc>
                <a:spcPts val="2879"/>
              </a:lnSpc>
            </a:pPr>
            <a:r>
              <a:rPr lang="en-US" sz="2400" b="1" i="1" spc="14" dirty="0">
                <a:solidFill>
                  <a:sysClr val="windowText" lastClr="000000"/>
                </a:solidFill>
                <a:latin typeface="TT Rounds Condensed Bold" charset="0"/>
                <a:ea typeface="TT Rounds Condensed Bold"/>
                <a:cs typeface="TT Rounds Condensed Bold"/>
                <a:sym typeface="TT Rounds Condensed Bold"/>
              </a:rPr>
              <a:t>di cui </a:t>
            </a:r>
            <a:r>
              <a:rPr lang="en-US" sz="2400" b="1" i="1" spc="14" dirty="0" err="1">
                <a:solidFill>
                  <a:sysClr val="windowText" lastClr="000000"/>
                </a:solidFill>
                <a:latin typeface="TT Rounds Condensed Bold" charset="0"/>
                <a:ea typeface="TT Rounds Condensed Bold"/>
                <a:cs typeface="TT Rounds Condensed Bold"/>
                <a:sym typeface="TT Rounds Condensed Bold"/>
              </a:rPr>
              <a:t>incassato</a:t>
            </a:r>
            <a:r>
              <a:rPr lang="en-US" sz="2400" b="1" i="1" spc="14" dirty="0">
                <a:solidFill>
                  <a:sysClr val="windowText" lastClr="000000"/>
                </a:solidFill>
                <a:latin typeface="TT Rounds Condensed Bold" charset="0"/>
                <a:ea typeface="TT Rounds Condensed Bold"/>
                <a:cs typeface="TT Rounds Condensed Bold"/>
                <a:sym typeface="TT Rounds Condensed Bold"/>
              </a:rPr>
              <a:t> </a:t>
            </a:r>
            <a:r>
              <a:rPr lang="en-US" sz="2400" b="1" i="1" spc="14" dirty="0" err="1">
                <a:solidFill>
                  <a:sysClr val="windowText" lastClr="000000"/>
                </a:solidFill>
                <a:latin typeface="TT Rounds Condensed Bold" charset="0"/>
                <a:ea typeface="TT Rounds Condensed Bold"/>
                <a:cs typeface="TT Rounds Condensed Bold"/>
                <a:sym typeface="TT Rounds Condensed Bold"/>
              </a:rPr>
              <a:t>dall’UE</a:t>
            </a:r>
            <a:r>
              <a:rPr lang="en-US" sz="2400" b="1" i="1" spc="14" dirty="0">
                <a:solidFill>
                  <a:sysClr val="windowText" lastClr="000000"/>
                </a:solidFill>
                <a:latin typeface="TT Rounds Condensed Bold" charset="0"/>
                <a:ea typeface="TT Rounds Condensed Bold"/>
                <a:cs typeface="TT Rounds Condensed Bold"/>
                <a:sym typeface="TT Rounds Condensed Bold"/>
              </a:rPr>
              <a:t>  </a:t>
            </a:r>
            <a:endParaRPr lang="en-US" sz="2400" b="1" i="1" spc="-7" dirty="0">
              <a:solidFill>
                <a:sysClr val="windowText" lastClr="000000"/>
              </a:solidFill>
              <a:latin typeface="TT Rounds Condensed Bold" charset="0"/>
              <a:ea typeface="TT Rounds Condensed Bold"/>
              <a:cs typeface="TT Rounds Condensed Bold"/>
              <a:sym typeface="TT Rounds Condensed Bold"/>
            </a:endParaRPr>
          </a:p>
        </p:txBody>
      </p:sp>
      <p:cxnSp>
        <p:nvCxnSpPr>
          <p:cNvPr id="90" name="Connettore 1 89"/>
          <p:cNvCxnSpPr/>
          <p:nvPr/>
        </p:nvCxnSpPr>
        <p:spPr>
          <a:xfrm>
            <a:off x="533400" y="7581900"/>
            <a:ext cx="17526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91" name="CasellaDiTesto 90"/>
          <p:cNvSpPr txBox="1"/>
          <p:nvPr/>
        </p:nvSpPr>
        <p:spPr>
          <a:xfrm>
            <a:off x="6781800" y="9258300"/>
            <a:ext cx="11353800" cy="446276"/>
          </a:xfrm>
          <a:prstGeom prst="rect">
            <a:avLst/>
          </a:prstGeom>
          <a:noFill/>
        </p:spPr>
        <p:txBody>
          <a:bodyPr wrap="square" lIns="137160" tIns="68580" rIns="137160" bIns="68580" rtlCol="0">
            <a:spAutoFit/>
          </a:bodyPr>
          <a:lstStyle/>
          <a:p>
            <a:pPr algn="r"/>
            <a:r>
              <a:rPr lang="it-IT" sz="2000" b="1" i="1" dirty="0"/>
              <a:t>Fonte: Italia Domani e Sole24 Ore</a:t>
            </a:r>
          </a:p>
        </p:txBody>
      </p:sp>
      <p:sp>
        <p:nvSpPr>
          <p:cNvPr id="27" name="TextBox 75">
            <a:extLst>
              <a:ext uri="{FF2B5EF4-FFF2-40B4-BE49-F238E27FC236}">
                <a16:creationId xmlns:a16="http://schemas.microsoft.com/office/drawing/2014/main" id="{3747447C-3092-B610-C121-407FF80FCAD9}"/>
              </a:ext>
            </a:extLst>
          </p:cNvPr>
          <p:cNvSpPr txBox="1"/>
          <p:nvPr/>
        </p:nvSpPr>
        <p:spPr>
          <a:xfrm>
            <a:off x="4419600" y="6057900"/>
            <a:ext cx="2191702" cy="1231106"/>
          </a:xfrm>
          <a:prstGeom prst="rect">
            <a:avLst/>
          </a:prstGeom>
        </p:spPr>
        <p:txBody>
          <a:bodyPr lIns="0" tIns="0" rIns="0" bIns="0" rtlCol="0" anchor="t">
            <a:spAutoFit/>
          </a:bodyPr>
          <a:lstStyle/>
          <a:p>
            <a:pPr algn="ctr">
              <a:lnSpc>
                <a:spcPts val="3240"/>
              </a:lnSpc>
            </a:pPr>
            <a:r>
              <a:rPr lang="en-US" sz="2400" b="1" i="1" spc="14" dirty="0">
                <a:solidFill>
                  <a:schemeClr val="tx2">
                    <a:lumMod val="60000"/>
                    <a:lumOff val="40000"/>
                  </a:schemeClr>
                </a:solidFill>
                <a:latin typeface="TT Rounds Condensed Bold Italics"/>
                <a:ea typeface="TT Rounds Condensed Bold Italics"/>
                <a:cs typeface="TT Rounds Condensed Bold Italics"/>
                <a:sym typeface="TT Rounds Condensed Bold Italics"/>
              </a:rPr>
              <a:t>PAGAMENTO AUTORIZZATO ED IN CORSO</a:t>
            </a:r>
          </a:p>
        </p:txBody>
      </p:sp>
      <p:sp>
        <p:nvSpPr>
          <p:cNvPr id="28" name="TextBox 74">
            <a:extLst>
              <a:ext uri="{FF2B5EF4-FFF2-40B4-BE49-F238E27FC236}">
                <a16:creationId xmlns:a16="http://schemas.microsoft.com/office/drawing/2014/main" id="{0169D96F-1FED-4E2D-4E64-05B2B1254FDE}"/>
              </a:ext>
            </a:extLst>
          </p:cNvPr>
          <p:cNvSpPr txBox="1"/>
          <p:nvPr/>
        </p:nvSpPr>
        <p:spPr>
          <a:xfrm>
            <a:off x="914400" y="6210300"/>
            <a:ext cx="2191702" cy="820738"/>
          </a:xfrm>
          <a:prstGeom prst="rect">
            <a:avLst/>
          </a:prstGeom>
        </p:spPr>
        <p:txBody>
          <a:bodyPr lIns="0" tIns="0" rIns="0" bIns="0" rtlCol="0" anchor="t">
            <a:spAutoFit/>
          </a:bodyPr>
          <a:lstStyle/>
          <a:p>
            <a:pPr algn="ctr">
              <a:lnSpc>
                <a:spcPts val="3240"/>
              </a:lnSpc>
            </a:pPr>
            <a:r>
              <a:rPr lang="en-US" sz="2700" b="1" i="1" spc="8" dirty="0" err="1">
                <a:solidFill>
                  <a:schemeClr val="bg1">
                    <a:lumMod val="50000"/>
                    <a:alpha val="93725"/>
                  </a:schemeClr>
                </a:solidFill>
                <a:latin typeface="TT Rounds Condensed Bold Italics"/>
                <a:ea typeface="TT Rounds Condensed Bold Italics"/>
                <a:cs typeface="TT Rounds Condensed Bold Italics"/>
                <a:sym typeface="TT Rounds Condensed Bold Italics"/>
              </a:rPr>
              <a:t>Erogata</a:t>
            </a:r>
            <a:r>
              <a:rPr lang="en-US" sz="2700" b="1" i="1" spc="8" dirty="0">
                <a:solidFill>
                  <a:schemeClr val="bg1">
                    <a:lumMod val="50000"/>
                    <a:alpha val="93725"/>
                  </a:schemeClr>
                </a:solidFill>
                <a:latin typeface="TT Rounds Condensed Bold Italics"/>
                <a:ea typeface="TT Rounds Condensed Bold Italics"/>
                <a:cs typeface="TT Rounds Condensed Bold Italics"/>
                <a:sym typeface="TT Rounds Condensed Bold Italics"/>
              </a:rPr>
              <a:t> l’8 Agosto 2025</a:t>
            </a:r>
          </a:p>
        </p:txBody>
      </p:sp>
      <p:sp>
        <p:nvSpPr>
          <p:cNvPr id="30" name="TextBox 75">
            <a:extLst>
              <a:ext uri="{FF2B5EF4-FFF2-40B4-BE49-F238E27FC236}">
                <a16:creationId xmlns:a16="http://schemas.microsoft.com/office/drawing/2014/main" id="{AA5E4343-2BAB-59B4-22A9-570D1FC24F7D}"/>
              </a:ext>
            </a:extLst>
          </p:cNvPr>
          <p:cNvSpPr txBox="1"/>
          <p:nvPr/>
        </p:nvSpPr>
        <p:spPr>
          <a:xfrm>
            <a:off x="7848600" y="6210300"/>
            <a:ext cx="2470974" cy="795089"/>
          </a:xfrm>
          <a:prstGeom prst="rect">
            <a:avLst/>
          </a:prstGeom>
        </p:spPr>
        <p:txBody>
          <a:bodyPr wrap="square" lIns="0" tIns="0" rIns="0" bIns="0" rtlCol="0" anchor="t">
            <a:spAutoFit/>
          </a:bodyPr>
          <a:lstStyle/>
          <a:p>
            <a:pPr algn="ctr">
              <a:lnSpc>
                <a:spcPts val="3240"/>
              </a:lnSpc>
            </a:pPr>
            <a:r>
              <a:rPr lang="en-US" sz="2400" b="1" i="1" spc="14" dirty="0">
                <a:solidFill>
                  <a:schemeClr val="tx2">
                    <a:lumMod val="60000"/>
                    <a:lumOff val="40000"/>
                  </a:schemeClr>
                </a:solidFill>
                <a:latin typeface="TT Rounds Condensed Bold Italics"/>
                <a:ea typeface="TT Rounds Condensed Bold Italics"/>
                <a:cs typeface="TT Rounds Condensed Bold Italics"/>
                <a:sym typeface="TT Rounds Condensed Bold Italics"/>
              </a:rPr>
              <a:t>DA PRESENTARE ENTRO DICEMBRE </a:t>
            </a:r>
          </a:p>
        </p:txBody>
      </p:sp>
      <p:sp>
        <p:nvSpPr>
          <p:cNvPr id="31" name="TextBox 75">
            <a:extLst>
              <a:ext uri="{FF2B5EF4-FFF2-40B4-BE49-F238E27FC236}">
                <a16:creationId xmlns:a16="http://schemas.microsoft.com/office/drawing/2014/main" id="{C1891F46-ED0D-6CE0-94AB-28B733816E8C}"/>
              </a:ext>
            </a:extLst>
          </p:cNvPr>
          <p:cNvSpPr txBox="1"/>
          <p:nvPr/>
        </p:nvSpPr>
        <p:spPr>
          <a:xfrm>
            <a:off x="11277600" y="6210300"/>
            <a:ext cx="3055639" cy="795089"/>
          </a:xfrm>
          <a:prstGeom prst="rect">
            <a:avLst/>
          </a:prstGeom>
        </p:spPr>
        <p:txBody>
          <a:bodyPr wrap="square" lIns="0" tIns="0" rIns="0" bIns="0" rtlCol="0" anchor="t">
            <a:spAutoFit/>
          </a:bodyPr>
          <a:lstStyle/>
          <a:p>
            <a:pPr algn="ctr">
              <a:lnSpc>
                <a:spcPts val="3240"/>
              </a:lnSpc>
            </a:pPr>
            <a:r>
              <a:rPr lang="en-US" sz="2400" b="1" i="1" spc="14" dirty="0">
                <a:solidFill>
                  <a:schemeClr val="tx2">
                    <a:lumMod val="60000"/>
                    <a:lumOff val="40000"/>
                  </a:schemeClr>
                </a:solidFill>
                <a:latin typeface="TT Rounds Condensed Bold Italics"/>
                <a:ea typeface="TT Rounds Condensed Bold Italics"/>
                <a:cs typeface="TT Rounds Condensed Bold Italics"/>
                <a:sym typeface="TT Rounds Condensed Bold Italics"/>
              </a:rPr>
              <a:t>DA PRESENTARE ENTRO SETTEMBRE  26 </a:t>
            </a:r>
          </a:p>
        </p:txBody>
      </p:sp>
      <p:grpSp>
        <p:nvGrpSpPr>
          <p:cNvPr id="32" name="Group 16">
            <a:extLst>
              <a:ext uri="{FF2B5EF4-FFF2-40B4-BE49-F238E27FC236}">
                <a16:creationId xmlns:a16="http://schemas.microsoft.com/office/drawing/2014/main" id="{CA622133-8024-8059-E40C-0BCEB34D0ED2}"/>
              </a:ext>
            </a:extLst>
          </p:cNvPr>
          <p:cNvGrpSpPr/>
          <p:nvPr/>
        </p:nvGrpSpPr>
        <p:grpSpPr>
          <a:xfrm>
            <a:off x="7468006" y="1727570"/>
            <a:ext cx="3383603" cy="765775"/>
            <a:chOff x="0" y="0"/>
            <a:chExt cx="4511471" cy="1021034"/>
          </a:xfrm>
        </p:grpSpPr>
        <p:grpSp>
          <p:nvGrpSpPr>
            <p:cNvPr id="33" name="Group 17">
              <a:extLst>
                <a:ext uri="{FF2B5EF4-FFF2-40B4-BE49-F238E27FC236}">
                  <a16:creationId xmlns:a16="http://schemas.microsoft.com/office/drawing/2014/main" id="{65E1C8F9-9A9B-71FB-49ED-5B0C57A895B7}"/>
                </a:ext>
              </a:extLst>
            </p:cNvPr>
            <p:cNvGrpSpPr/>
            <p:nvPr/>
          </p:nvGrpSpPr>
          <p:grpSpPr>
            <a:xfrm>
              <a:off x="611724" y="0"/>
              <a:ext cx="3053598" cy="1021034"/>
              <a:chOff x="0" y="0"/>
              <a:chExt cx="594422" cy="198757"/>
            </a:xfrm>
          </p:grpSpPr>
          <p:sp>
            <p:nvSpPr>
              <p:cNvPr id="95" name="Freeform 18">
                <a:extLst>
                  <a:ext uri="{FF2B5EF4-FFF2-40B4-BE49-F238E27FC236}">
                    <a16:creationId xmlns:a16="http://schemas.microsoft.com/office/drawing/2014/main" id="{D2B0BBD8-94CE-137A-69EC-E14BEA610633}"/>
                  </a:ext>
                </a:extLst>
              </p:cNvPr>
              <p:cNvSpPr/>
              <p:nvPr/>
            </p:nvSpPr>
            <p:spPr>
              <a:xfrm>
                <a:off x="0" y="0"/>
                <a:ext cx="594422" cy="198757"/>
              </a:xfrm>
              <a:custGeom>
                <a:avLst/>
                <a:gdLst/>
                <a:ahLst/>
                <a:cxnLst/>
                <a:rect l="l" t="t" r="r" b="b"/>
                <a:pathLst>
                  <a:path w="594422" h="198757">
                    <a:moveTo>
                      <a:pt x="0" y="0"/>
                    </a:moveTo>
                    <a:lnTo>
                      <a:pt x="594422" y="0"/>
                    </a:lnTo>
                    <a:lnTo>
                      <a:pt x="594422" y="198757"/>
                    </a:lnTo>
                    <a:lnTo>
                      <a:pt x="0" y="198757"/>
                    </a:lnTo>
                    <a:close/>
                  </a:path>
                </a:pathLst>
              </a:custGeom>
              <a:solidFill>
                <a:srgbClr val="375F92"/>
              </a:solidFill>
            </p:spPr>
            <p:txBody>
              <a:bodyPr/>
              <a:lstStyle/>
              <a:p>
                <a:endParaRPr lang="it-IT"/>
              </a:p>
            </p:txBody>
          </p:sp>
          <p:sp>
            <p:nvSpPr>
              <p:cNvPr id="96" name="TextBox 19">
                <a:extLst>
                  <a:ext uri="{FF2B5EF4-FFF2-40B4-BE49-F238E27FC236}">
                    <a16:creationId xmlns:a16="http://schemas.microsoft.com/office/drawing/2014/main" id="{34DBD9DA-70BE-5CA0-D390-D320E6809CDB}"/>
                  </a:ext>
                </a:extLst>
              </p:cNvPr>
              <p:cNvSpPr txBox="1"/>
              <p:nvPr/>
            </p:nvSpPr>
            <p:spPr>
              <a:xfrm>
                <a:off x="0" y="-38100"/>
                <a:ext cx="594422" cy="236857"/>
              </a:xfrm>
              <a:prstGeom prst="rect">
                <a:avLst/>
              </a:prstGeom>
            </p:spPr>
            <p:txBody>
              <a:bodyPr lIns="51548" tIns="51548" rIns="51548" bIns="51548" rtlCol="0" anchor="ctr"/>
              <a:lstStyle/>
              <a:p>
                <a:pPr algn="ctr">
                  <a:lnSpc>
                    <a:spcPts val="2917"/>
                  </a:lnSpc>
                </a:pPr>
                <a:endParaRPr/>
              </a:p>
            </p:txBody>
          </p:sp>
        </p:grpSp>
        <p:grpSp>
          <p:nvGrpSpPr>
            <p:cNvPr id="34" name="Group 20">
              <a:extLst>
                <a:ext uri="{FF2B5EF4-FFF2-40B4-BE49-F238E27FC236}">
                  <a16:creationId xmlns:a16="http://schemas.microsoft.com/office/drawing/2014/main" id="{C7142EF1-48B7-B9EC-6CD8-C11B8F5A7B36}"/>
                </a:ext>
              </a:extLst>
            </p:cNvPr>
            <p:cNvGrpSpPr/>
            <p:nvPr/>
          </p:nvGrpSpPr>
          <p:grpSpPr>
            <a:xfrm>
              <a:off x="3093984" y="0"/>
              <a:ext cx="1417487" cy="1021034"/>
              <a:chOff x="0" y="0"/>
              <a:chExt cx="576351" cy="415152"/>
            </a:xfrm>
          </p:grpSpPr>
          <p:sp>
            <p:nvSpPr>
              <p:cNvPr id="93" name="Freeform 21">
                <a:extLst>
                  <a:ext uri="{FF2B5EF4-FFF2-40B4-BE49-F238E27FC236}">
                    <a16:creationId xmlns:a16="http://schemas.microsoft.com/office/drawing/2014/main" id="{34F84F51-CAA4-71EB-8E91-A38311CD8AD4}"/>
                  </a:ext>
                </a:extLst>
              </p:cNvPr>
              <p:cNvSpPr/>
              <p:nvPr/>
            </p:nvSpPr>
            <p:spPr>
              <a:xfrm>
                <a:off x="0" y="0"/>
                <a:ext cx="576351" cy="415152"/>
              </a:xfrm>
              <a:custGeom>
                <a:avLst/>
                <a:gdLst/>
                <a:ahLst/>
                <a:cxnLst/>
                <a:rect l="l" t="t" r="r" b="b"/>
                <a:pathLst>
                  <a:path w="576351" h="415152">
                    <a:moveTo>
                      <a:pt x="373151" y="0"/>
                    </a:moveTo>
                    <a:lnTo>
                      <a:pt x="0" y="0"/>
                    </a:lnTo>
                    <a:lnTo>
                      <a:pt x="0" y="415152"/>
                    </a:lnTo>
                    <a:lnTo>
                      <a:pt x="373151" y="415152"/>
                    </a:lnTo>
                    <a:lnTo>
                      <a:pt x="576351" y="207576"/>
                    </a:lnTo>
                    <a:lnTo>
                      <a:pt x="373151" y="0"/>
                    </a:lnTo>
                    <a:close/>
                  </a:path>
                </a:pathLst>
              </a:custGeom>
              <a:solidFill>
                <a:srgbClr val="375F92"/>
              </a:solidFill>
            </p:spPr>
            <p:txBody>
              <a:bodyPr/>
              <a:lstStyle/>
              <a:p>
                <a:endParaRPr lang="it-IT"/>
              </a:p>
            </p:txBody>
          </p:sp>
          <p:sp>
            <p:nvSpPr>
              <p:cNvPr id="94" name="TextBox 22">
                <a:extLst>
                  <a:ext uri="{FF2B5EF4-FFF2-40B4-BE49-F238E27FC236}">
                    <a16:creationId xmlns:a16="http://schemas.microsoft.com/office/drawing/2014/main" id="{590F7549-A13A-9E01-CB77-8041DB124E9E}"/>
                  </a:ext>
                </a:extLst>
              </p:cNvPr>
              <p:cNvSpPr txBox="1"/>
              <p:nvPr/>
            </p:nvSpPr>
            <p:spPr>
              <a:xfrm>
                <a:off x="0" y="-38100"/>
                <a:ext cx="462051" cy="453252"/>
              </a:xfrm>
              <a:prstGeom prst="rect">
                <a:avLst/>
              </a:prstGeom>
            </p:spPr>
            <p:txBody>
              <a:bodyPr lIns="51548" tIns="51548" rIns="51548" bIns="51548" rtlCol="0" anchor="ctr"/>
              <a:lstStyle/>
              <a:p>
                <a:pPr algn="ctr">
                  <a:lnSpc>
                    <a:spcPts val="2917"/>
                  </a:lnSpc>
                </a:pPr>
                <a:endParaRPr/>
              </a:p>
            </p:txBody>
          </p:sp>
        </p:grpSp>
        <p:grpSp>
          <p:nvGrpSpPr>
            <p:cNvPr id="35" name="Group 23">
              <a:extLst>
                <a:ext uri="{FF2B5EF4-FFF2-40B4-BE49-F238E27FC236}">
                  <a16:creationId xmlns:a16="http://schemas.microsoft.com/office/drawing/2014/main" id="{A8ED9018-2B7C-7AC7-BA04-072C84EDE19D}"/>
                </a:ext>
              </a:extLst>
            </p:cNvPr>
            <p:cNvGrpSpPr/>
            <p:nvPr/>
          </p:nvGrpSpPr>
          <p:grpSpPr>
            <a:xfrm>
              <a:off x="0" y="0"/>
              <a:ext cx="1999016" cy="1021034"/>
              <a:chOff x="0" y="0"/>
              <a:chExt cx="812800" cy="415152"/>
            </a:xfrm>
          </p:grpSpPr>
          <p:sp>
            <p:nvSpPr>
              <p:cNvPr id="89" name="Freeform 24">
                <a:extLst>
                  <a:ext uri="{FF2B5EF4-FFF2-40B4-BE49-F238E27FC236}">
                    <a16:creationId xmlns:a16="http://schemas.microsoft.com/office/drawing/2014/main" id="{603C2712-DA49-EFF9-967F-063FE256167C}"/>
                  </a:ext>
                </a:extLst>
              </p:cNvPr>
              <p:cNvSpPr/>
              <p:nvPr/>
            </p:nvSpPr>
            <p:spPr>
              <a:xfrm>
                <a:off x="0" y="0"/>
                <a:ext cx="812800" cy="415152"/>
              </a:xfrm>
              <a:custGeom>
                <a:avLst/>
                <a:gdLst/>
                <a:ahLst/>
                <a:cxnLst/>
                <a:rect l="l" t="t" r="r" b="b"/>
                <a:pathLst>
                  <a:path w="812800" h="415152">
                    <a:moveTo>
                      <a:pt x="0" y="0"/>
                    </a:moveTo>
                    <a:lnTo>
                      <a:pt x="609600" y="0"/>
                    </a:lnTo>
                    <a:lnTo>
                      <a:pt x="812800" y="207576"/>
                    </a:lnTo>
                    <a:lnTo>
                      <a:pt x="609600" y="415152"/>
                    </a:lnTo>
                    <a:lnTo>
                      <a:pt x="0" y="415152"/>
                    </a:lnTo>
                    <a:lnTo>
                      <a:pt x="203200" y="207576"/>
                    </a:lnTo>
                    <a:lnTo>
                      <a:pt x="0" y="0"/>
                    </a:lnTo>
                    <a:close/>
                  </a:path>
                </a:pathLst>
              </a:custGeom>
              <a:solidFill>
                <a:srgbClr val="375F92"/>
              </a:solidFill>
            </p:spPr>
            <p:txBody>
              <a:bodyPr/>
              <a:lstStyle/>
              <a:p>
                <a:endParaRPr lang="it-IT"/>
              </a:p>
            </p:txBody>
          </p:sp>
          <p:sp>
            <p:nvSpPr>
              <p:cNvPr id="92" name="TextBox 25">
                <a:extLst>
                  <a:ext uri="{FF2B5EF4-FFF2-40B4-BE49-F238E27FC236}">
                    <a16:creationId xmlns:a16="http://schemas.microsoft.com/office/drawing/2014/main" id="{01BADB24-4342-3FD7-413D-A2C1CC471AA8}"/>
                  </a:ext>
                </a:extLst>
              </p:cNvPr>
              <p:cNvSpPr txBox="1"/>
              <p:nvPr/>
            </p:nvSpPr>
            <p:spPr>
              <a:xfrm>
                <a:off x="177800" y="-38100"/>
                <a:ext cx="558800" cy="453252"/>
              </a:xfrm>
              <a:prstGeom prst="rect">
                <a:avLst/>
              </a:prstGeom>
            </p:spPr>
            <p:txBody>
              <a:bodyPr lIns="50800" tIns="50800" rIns="50800" bIns="50800" rtlCol="0" anchor="ctr"/>
              <a:lstStyle/>
              <a:p>
                <a:pPr algn="ctr">
                  <a:lnSpc>
                    <a:spcPts val="2917"/>
                  </a:lnSpc>
                </a:pPr>
                <a:endParaRPr/>
              </a:p>
            </p:txBody>
          </p:sp>
        </p:grpSp>
      </p:grpSp>
      <p:sp>
        <p:nvSpPr>
          <p:cNvPr id="97" name="TextBox 60">
            <a:extLst>
              <a:ext uri="{FF2B5EF4-FFF2-40B4-BE49-F238E27FC236}">
                <a16:creationId xmlns:a16="http://schemas.microsoft.com/office/drawing/2014/main" id="{03232065-2CBE-A705-EFC0-5BBDFB3A18BA}"/>
              </a:ext>
            </a:extLst>
          </p:cNvPr>
          <p:cNvSpPr txBox="1"/>
          <p:nvPr/>
        </p:nvSpPr>
        <p:spPr>
          <a:xfrm>
            <a:off x="5029200" y="1866900"/>
            <a:ext cx="2513458" cy="423193"/>
          </a:xfrm>
          <a:prstGeom prst="rect">
            <a:avLst/>
          </a:prstGeom>
        </p:spPr>
        <p:txBody>
          <a:bodyPr lIns="0" tIns="0" rIns="0" bIns="0" rtlCol="0" anchor="t">
            <a:spAutoFit/>
          </a:bodyPr>
          <a:lstStyle/>
          <a:p>
            <a:pPr algn="l">
              <a:lnSpc>
                <a:spcPts val="3634"/>
              </a:lnSpc>
            </a:pPr>
            <a:r>
              <a:rPr lang="en-US" sz="2400" b="1" spc="14" dirty="0">
                <a:solidFill>
                  <a:srgbClr val="F2F2F3"/>
                </a:solidFill>
                <a:latin typeface="TT Rounds Condensed Bold"/>
                <a:ea typeface="TT Rounds Condensed Bold"/>
                <a:cs typeface="TT Rounds Condensed Bold"/>
                <a:sym typeface="TT Rounds Condensed Bold"/>
              </a:rPr>
              <a:t>GIUGNO  2025</a:t>
            </a:r>
          </a:p>
        </p:txBody>
      </p:sp>
      <p:grpSp>
        <p:nvGrpSpPr>
          <p:cNvPr id="110" name="Group 16">
            <a:extLst>
              <a:ext uri="{FF2B5EF4-FFF2-40B4-BE49-F238E27FC236}">
                <a16:creationId xmlns:a16="http://schemas.microsoft.com/office/drawing/2014/main" id="{5C28052C-540C-E7FB-D0B6-C7326E610CF3}"/>
              </a:ext>
            </a:extLst>
          </p:cNvPr>
          <p:cNvGrpSpPr/>
          <p:nvPr/>
        </p:nvGrpSpPr>
        <p:grpSpPr>
          <a:xfrm>
            <a:off x="10814138" y="1714638"/>
            <a:ext cx="3383603" cy="765775"/>
            <a:chOff x="0" y="0"/>
            <a:chExt cx="4511471" cy="1021034"/>
          </a:xfrm>
        </p:grpSpPr>
        <p:grpSp>
          <p:nvGrpSpPr>
            <p:cNvPr id="111" name="Group 17">
              <a:extLst>
                <a:ext uri="{FF2B5EF4-FFF2-40B4-BE49-F238E27FC236}">
                  <a16:creationId xmlns:a16="http://schemas.microsoft.com/office/drawing/2014/main" id="{99A5D6B6-9E59-0DA9-6150-B9BCEABF0172}"/>
                </a:ext>
              </a:extLst>
            </p:cNvPr>
            <p:cNvGrpSpPr/>
            <p:nvPr/>
          </p:nvGrpSpPr>
          <p:grpSpPr>
            <a:xfrm>
              <a:off x="611724" y="0"/>
              <a:ext cx="3053598" cy="1021034"/>
              <a:chOff x="0" y="0"/>
              <a:chExt cx="594422" cy="198757"/>
            </a:xfrm>
          </p:grpSpPr>
          <p:sp>
            <p:nvSpPr>
              <p:cNvPr id="118" name="Freeform 18">
                <a:extLst>
                  <a:ext uri="{FF2B5EF4-FFF2-40B4-BE49-F238E27FC236}">
                    <a16:creationId xmlns:a16="http://schemas.microsoft.com/office/drawing/2014/main" id="{3FD2AE80-157A-C522-0890-B6C116586E70}"/>
                  </a:ext>
                </a:extLst>
              </p:cNvPr>
              <p:cNvSpPr/>
              <p:nvPr/>
            </p:nvSpPr>
            <p:spPr>
              <a:xfrm>
                <a:off x="0" y="0"/>
                <a:ext cx="594422" cy="198757"/>
              </a:xfrm>
              <a:custGeom>
                <a:avLst/>
                <a:gdLst/>
                <a:ahLst/>
                <a:cxnLst/>
                <a:rect l="l" t="t" r="r" b="b"/>
                <a:pathLst>
                  <a:path w="594422" h="198757">
                    <a:moveTo>
                      <a:pt x="0" y="0"/>
                    </a:moveTo>
                    <a:lnTo>
                      <a:pt x="594422" y="0"/>
                    </a:lnTo>
                    <a:lnTo>
                      <a:pt x="594422" y="198757"/>
                    </a:lnTo>
                    <a:lnTo>
                      <a:pt x="0" y="198757"/>
                    </a:lnTo>
                    <a:close/>
                  </a:path>
                </a:pathLst>
              </a:custGeom>
              <a:solidFill>
                <a:srgbClr val="375F92"/>
              </a:solidFill>
            </p:spPr>
            <p:txBody>
              <a:bodyPr/>
              <a:lstStyle/>
              <a:p>
                <a:endParaRPr lang="it-IT"/>
              </a:p>
            </p:txBody>
          </p:sp>
          <p:sp>
            <p:nvSpPr>
              <p:cNvPr id="119" name="TextBox 19">
                <a:extLst>
                  <a:ext uri="{FF2B5EF4-FFF2-40B4-BE49-F238E27FC236}">
                    <a16:creationId xmlns:a16="http://schemas.microsoft.com/office/drawing/2014/main" id="{9C5EF183-C5BC-AFC6-92D8-BB5C0D4DBE47}"/>
                  </a:ext>
                </a:extLst>
              </p:cNvPr>
              <p:cNvSpPr txBox="1"/>
              <p:nvPr/>
            </p:nvSpPr>
            <p:spPr>
              <a:xfrm>
                <a:off x="0" y="-38100"/>
                <a:ext cx="594422" cy="236857"/>
              </a:xfrm>
              <a:prstGeom prst="rect">
                <a:avLst/>
              </a:prstGeom>
            </p:spPr>
            <p:txBody>
              <a:bodyPr lIns="51548" tIns="51548" rIns="51548" bIns="51548" rtlCol="0" anchor="ctr"/>
              <a:lstStyle/>
              <a:p>
                <a:pPr algn="ctr">
                  <a:lnSpc>
                    <a:spcPts val="2917"/>
                  </a:lnSpc>
                </a:pPr>
                <a:endParaRPr/>
              </a:p>
            </p:txBody>
          </p:sp>
        </p:grpSp>
        <p:grpSp>
          <p:nvGrpSpPr>
            <p:cNvPr id="112" name="Group 20">
              <a:extLst>
                <a:ext uri="{FF2B5EF4-FFF2-40B4-BE49-F238E27FC236}">
                  <a16:creationId xmlns:a16="http://schemas.microsoft.com/office/drawing/2014/main" id="{9E63997C-D3A6-8FB6-A402-6AF22EE8FB74}"/>
                </a:ext>
              </a:extLst>
            </p:cNvPr>
            <p:cNvGrpSpPr/>
            <p:nvPr/>
          </p:nvGrpSpPr>
          <p:grpSpPr>
            <a:xfrm>
              <a:off x="3093984" y="0"/>
              <a:ext cx="1417487" cy="1021034"/>
              <a:chOff x="0" y="0"/>
              <a:chExt cx="576351" cy="415152"/>
            </a:xfrm>
          </p:grpSpPr>
          <p:sp>
            <p:nvSpPr>
              <p:cNvPr id="116" name="Freeform 21">
                <a:extLst>
                  <a:ext uri="{FF2B5EF4-FFF2-40B4-BE49-F238E27FC236}">
                    <a16:creationId xmlns:a16="http://schemas.microsoft.com/office/drawing/2014/main" id="{D1330EA7-3731-F9BB-6A47-88CDC894E5F7}"/>
                  </a:ext>
                </a:extLst>
              </p:cNvPr>
              <p:cNvSpPr/>
              <p:nvPr/>
            </p:nvSpPr>
            <p:spPr>
              <a:xfrm>
                <a:off x="0" y="0"/>
                <a:ext cx="576351" cy="415152"/>
              </a:xfrm>
              <a:custGeom>
                <a:avLst/>
                <a:gdLst/>
                <a:ahLst/>
                <a:cxnLst/>
                <a:rect l="l" t="t" r="r" b="b"/>
                <a:pathLst>
                  <a:path w="576351" h="415152">
                    <a:moveTo>
                      <a:pt x="373151" y="0"/>
                    </a:moveTo>
                    <a:lnTo>
                      <a:pt x="0" y="0"/>
                    </a:lnTo>
                    <a:lnTo>
                      <a:pt x="0" y="415152"/>
                    </a:lnTo>
                    <a:lnTo>
                      <a:pt x="373151" y="415152"/>
                    </a:lnTo>
                    <a:lnTo>
                      <a:pt x="576351" y="207576"/>
                    </a:lnTo>
                    <a:lnTo>
                      <a:pt x="373151" y="0"/>
                    </a:lnTo>
                    <a:close/>
                  </a:path>
                </a:pathLst>
              </a:custGeom>
              <a:solidFill>
                <a:srgbClr val="375F92"/>
              </a:solidFill>
            </p:spPr>
            <p:txBody>
              <a:bodyPr/>
              <a:lstStyle/>
              <a:p>
                <a:endParaRPr lang="it-IT"/>
              </a:p>
            </p:txBody>
          </p:sp>
          <p:sp>
            <p:nvSpPr>
              <p:cNvPr id="117" name="TextBox 22">
                <a:extLst>
                  <a:ext uri="{FF2B5EF4-FFF2-40B4-BE49-F238E27FC236}">
                    <a16:creationId xmlns:a16="http://schemas.microsoft.com/office/drawing/2014/main" id="{32119B18-89DE-B531-8BD3-074005598E7A}"/>
                  </a:ext>
                </a:extLst>
              </p:cNvPr>
              <p:cNvSpPr txBox="1"/>
              <p:nvPr/>
            </p:nvSpPr>
            <p:spPr>
              <a:xfrm>
                <a:off x="0" y="-38100"/>
                <a:ext cx="462051" cy="453252"/>
              </a:xfrm>
              <a:prstGeom prst="rect">
                <a:avLst/>
              </a:prstGeom>
            </p:spPr>
            <p:txBody>
              <a:bodyPr lIns="51548" tIns="51548" rIns="51548" bIns="51548" rtlCol="0" anchor="ctr"/>
              <a:lstStyle/>
              <a:p>
                <a:pPr algn="ctr">
                  <a:lnSpc>
                    <a:spcPts val="2917"/>
                  </a:lnSpc>
                </a:pPr>
                <a:endParaRPr/>
              </a:p>
            </p:txBody>
          </p:sp>
        </p:grpSp>
        <p:grpSp>
          <p:nvGrpSpPr>
            <p:cNvPr id="113" name="Group 23">
              <a:extLst>
                <a:ext uri="{FF2B5EF4-FFF2-40B4-BE49-F238E27FC236}">
                  <a16:creationId xmlns:a16="http://schemas.microsoft.com/office/drawing/2014/main" id="{26C8C607-4F53-9E7E-05A7-63C9E428EEC3}"/>
                </a:ext>
              </a:extLst>
            </p:cNvPr>
            <p:cNvGrpSpPr/>
            <p:nvPr/>
          </p:nvGrpSpPr>
          <p:grpSpPr>
            <a:xfrm>
              <a:off x="0" y="0"/>
              <a:ext cx="1999016" cy="1021034"/>
              <a:chOff x="0" y="0"/>
              <a:chExt cx="812800" cy="415152"/>
            </a:xfrm>
          </p:grpSpPr>
          <p:sp>
            <p:nvSpPr>
              <p:cNvPr id="114" name="Freeform 24">
                <a:extLst>
                  <a:ext uri="{FF2B5EF4-FFF2-40B4-BE49-F238E27FC236}">
                    <a16:creationId xmlns:a16="http://schemas.microsoft.com/office/drawing/2014/main" id="{63E796BB-F8F5-D9C3-B3A7-B1659880FDBA}"/>
                  </a:ext>
                </a:extLst>
              </p:cNvPr>
              <p:cNvSpPr/>
              <p:nvPr/>
            </p:nvSpPr>
            <p:spPr>
              <a:xfrm>
                <a:off x="0" y="0"/>
                <a:ext cx="812800" cy="415152"/>
              </a:xfrm>
              <a:custGeom>
                <a:avLst/>
                <a:gdLst/>
                <a:ahLst/>
                <a:cxnLst/>
                <a:rect l="l" t="t" r="r" b="b"/>
                <a:pathLst>
                  <a:path w="812800" h="415152">
                    <a:moveTo>
                      <a:pt x="0" y="0"/>
                    </a:moveTo>
                    <a:lnTo>
                      <a:pt x="609600" y="0"/>
                    </a:lnTo>
                    <a:lnTo>
                      <a:pt x="812800" y="207576"/>
                    </a:lnTo>
                    <a:lnTo>
                      <a:pt x="609600" y="415152"/>
                    </a:lnTo>
                    <a:lnTo>
                      <a:pt x="0" y="415152"/>
                    </a:lnTo>
                    <a:lnTo>
                      <a:pt x="203200" y="207576"/>
                    </a:lnTo>
                    <a:lnTo>
                      <a:pt x="0" y="0"/>
                    </a:lnTo>
                    <a:close/>
                  </a:path>
                </a:pathLst>
              </a:custGeom>
              <a:solidFill>
                <a:srgbClr val="375F92"/>
              </a:solidFill>
            </p:spPr>
            <p:txBody>
              <a:bodyPr/>
              <a:lstStyle/>
              <a:p>
                <a:endParaRPr lang="it-IT"/>
              </a:p>
            </p:txBody>
          </p:sp>
          <p:sp>
            <p:nvSpPr>
              <p:cNvPr id="115" name="TextBox 25">
                <a:extLst>
                  <a:ext uri="{FF2B5EF4-FFF2-40B4-BE49-F238E27FC236}">
                    <a16:creationId xmlns:a16="http://schemas.microsoft.com/office/drawing/2014/main" id="{45CE5B34-CA82-B223-2533-EEBA4D309E60}"/>
                  </a:ext>
                </a:extLst>
              </p:cNvPr>
              <p:cNvSpPr txBox="1"/>
              <p:nvPr/>
            </p:nvSpPr>
            <p:spPr>
              <a:xfrm>
                <a:off x="177800" y="-38100"/>
                <a:ext cx="558800" cy="453252"/>
              </a:xfrm>
              <a:prstGeom prst="rect">
                <a:avLst/>
              </a:prstGeom>
            </p:spPr>
            <p:txBody>
              <a:bodyPr lIns="50800" tIns="50800" rIns="50800" bIns="50800" rtlCol="0" anchor="ctr"/>
              <a:lstStyle/>
              <a:p>
                <a:pPr algn="ctr">
                  <a:lnSpc>
                    <a:spcPts val="2917"/>
                  </a:lnSpc>
                </a:pPr>
                <a:endParaRPr/>
              </a:p>
            </p:txBody>
          </p:sp>
        </p:grpSp>
      </p:grpSp>
      <p:sp>
        <p:nvSpPr>
          <p:cNvPr id="120" name="TextBox 60">
            <a:extLst>
              <a:ext uri="{FF2B5EF4-FFF2-40B4-BE49-F238E27FC236}">
                <a16:creationId xmlns:a16="http://schemas.microsoft.com/office/drawing/2014/main" id="{50A78B6A-A9F0-24FB-1FCE-9A6A515BB9EA}"/>
              </a:ext>
            </a:extLst>
          </p:cNvPr>
          <p:cNvSpPr txBox="1"/>
          <p:nvPr/>
        </p:nvSpPr>
        <p:spPr>
          <a:xfrm>
            <a:off x="8077200" y="1866900"/>
            <a:ext cx="2513458" cy="423193"/>
          </a:xfrm>
          <a:prstGeom prst="rect">
            <a:avLst/>
          </a:prstGeom>
        </p:spPr>
        <p:txBody>
          <a:bodyPr lIns="0" tIns="0" rIns="0" bIns="0" rtlCol="0" anchor="t">
            <a:spAutoFit/>
          </a:bodyPr>
          <a:lstStyle/>
          <a:p>
            <a:pPr algn="l">
              <a:lnSpc>
                <a:spcPts val="3634"/>
              </a:lnSpc>
            </a:pPr>
            <a:r>
              <a:rPr lang="en-US" sz="2400" b="1" spc="14" dirty="0">
                <a:solidFill>
                  <a:srgbClr val="F2F2F3"/>
                </a:solidFill>
                <a:latin typeface="TT Rounds Condensed Bold"/>
                <a:ea typeface="TT Rounds Condensed Bold"/>
                <a:cs typeface="TT Rounds Condensed Bold"/>
                <a:sym typeface="TT Rounds Condensed Bold"/>
              </a:rPr>
              <a:t>DICEMBRE  2025</a:t>
            </a:r>
          </a:p>
        </p:txBody>
      </p:sp>
      <p:sp>
        <p:nvSpPr>
          <p:cNvPr id="3" name="Rettangolo 2"/>
          <p:cNvSpPr/>
          <p:nvPr/>
        </p:nvSpPr>
        <p:spPr>
          <a:xfrm>
            <a:off x="14630400" y="2628900"/>
            <a:ext cx="3276600" cy="4801314"/>
          </a:xfrm>
          <a:prstGeom prst="rect">
            <a:avLst/>
          </a:prstGeom>
        </p:spPr>
        <p:txBody>
          <a:bodyPr wrap="square">
            <a:spAutoFit/>
          </a:bodyPr>
          <a:lstStyle/>
          <a:p>
            <a:pPr algn="just"/>
            <a:r>
              <a:rPr lang="it-IT" dirty="0">
                <a:latin typeface="TT Rounds Condensed Bold" panose="020B0604020202020204" charset="0"/>
              </a:rPr>
              <a:t>Entro il 31 agosto 2026 dovranno essere raggiunti tutti gli obiettivi e traguardi; ogni azione effettuata dopo tale data non </a:t>
            </a:r>
            <a:r>
              <a:rPr lang="it-IT" dirty="0" smtClean="0">
                <a:latin typeface="TT Rounds Condensed Bold" panose="020B0604020202020204" charset="0"/>
              </a:rPr>
              <a:t>potrà </a:t>
            </a:r>
            <a:r>
              <a:rPr lang="it-IT" dirty="0">
                <a:latin typeface="TT Rounds Condensed Bold" panose="020B0604020202020204" charset="0"/>
              </a:rPr>
              <a:t>essere presa in considerazione nella valutazione del conseguimento dei risultati da parte della Commissione europea. Entro il 30 settembre 2026 dovrà essere trasmessa l’ultima richiesta di pagamento, accompagnata dai necessari elementi rendicontativi. Non oltre il 31 dicembre 2026 la Commissione </a:t>
            </a:r>
            <a:r>
              <a:rPr lang="it-IT" dirty="0" smtClean="0">
                <a:latin typeface="TT Rounds Condensed Bold" panose="020B0604020202020204" charset="0"/>
              </a:rPr>
              <a:t>dovrà </a:t>
            </a:r>
            <a:r>
              <a:rPr lang="it-IT" dirty="0">
                <a:latin typeface="TT Rounds Condensed Bold" panose="020B0604020202020204" charset="0"/>
              </a:rPr>
              <a:t>effettuare i pagamenti ai singoli Stati membri.</a:t>
            </a:r>
          </a:p>
        </p:txBody>
      </p:sp>
      <p:sp>
        <p:nvSpPr>
          <p:cNvPr id="98" name="TextBox 60"/>
          <p:cNvSpPr txBox="1"/>
          <p:nvPr/>
        </p:nvSpPr>
        <p:spPr>
          <a:xfrm>
            <a:off x="1295400" y="1866900"/>
            <a:ext cx="2513458" cy="447096"/>
          </a:xfrm>
          <a:prstGeom prst="rect">
            <a:avLst/>
          </a:prstGeom>
        </p:spPr>
        <p:txBody>
          <a:bodyPr lIns="0" tIns="0" rIns="0" bIns="0" rtlCol="0" anchor="t">
            <a:spAutoFit/>
          </a:bodyPr>
          <a:lstStyle/>
          <a:p>
            <a:pPr algn="l">
              <a:lnSpc>
                <a:spcPts val="3634"/>
              </a:lnSpc>
            </a:pPr>
            <a:r>
              <a:rPr lang="en-US" sz="2400" b="1" spc="14" dirty="0">
                <a:solidFill>
                  <a:srgbClr val="F2F2F3"/>
                </a:solidFill>
                <a:latin typeface="TT Rounds Condensed Bold"/>
                <a:ea typeface="TT Rounds Condensed Bold"/>
                <a:cs typeface="TT Rounds Condensed Bold"/>
                <a:sym typeface="TT Rounds Condensed Bold"/>
              </a:rPr>
              <a:t>DICEMBRE  2024</a:t>
            </a:r>
          </a:p>
        </p:txBody>
      </p:sp>
      <p:sp>
        <p:nvSpPr>
          <p:cNvPr id="99" name="TextBox 64"/>
          <p:cNvSpPr txBox="1"/>
          <p:nvPr/>
        </p:nvSpPr>
        <p:spPr>
          <a:xfrm>
            <a:off x="11811000" y="1943100"/>
            <a:ext cx="1363978" cy="355867"/>
          </a:xfrm>
          <a:prstGeom prst="rect">
            <a:avLst/>
          </a:prstGeom>
        </p:spPr>
        <p:txBody>
          <a:bodyPr lIns="0" tIns="0" rIns="0" bIns="0" rtlCol="0" anchor="t">
            <a:spAutoFit/>
          </a:bodyPr>
          <a:lstStyle/>
          <a:p>
            <a:pPr algn="ctr">
              <a:lnSpc>
                <a:spcPts val="2879"/>
              </a:lnSpc>
            </a:pPr>
            <a:r>
              <a:rPr lang="en-US" sz="2400" b="1" spc="7" dirty="0">
                <a:solidFill>
                  <a:srgbClr val="F2F2F3"/>
                </a:solidFill>
                <a:latin typeface="TT Rounds Condensed Bold"/>
                <a:ea typeface="TT Rounds Condensed Bold"/>
                <a:cs typeface="TT Rounds Condensed Bold"/>
                <a:sym typeface="TT Rounds Condensed Bold"/>
              </a:rPr>
              <a:t>2026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p:cNvSpPr/>
          <p:nvPr/>
        </p:nvSpPr>
        <p:spPr>
          <a:xfrm>
            <a:off x="0" y="138535"/>
            <a:ext cx="18288000" cy="10286994"/>
          </a:xfrm>
          <a:custGeom>
            <a:avLst/>
            <a:gdLst/>
            <a:ahLst/>
            <a:cxnLst/>
            <a:rect l="l" t="t" r="r" b="b"/>
            <a:pathLst>
              <a:path w="18288000" h="10286994">
                <a:moveTo>
                  <a:pt x="0" y="0"/>
                </a:moveTo>
                <a:lnTo>
                  <a:pt x="18288000" y="0"/>
                </a:lnTo>
                <a:lnTo>
                  <a:pt x="18288000" y="10286994"/>
                </a:lnTo>
                <a:lnTo>
                  <a:pt x="0" y="10286994"/>
                </a:lnTo>
                <a:lnTo>
                  <a:pt x="0" y="0"/>
                </a:lnTo>
                <a:close/>
              </a:path>
            </a:pathLst>
          </a:custGeom>
          <a:blipFill>
            <a:blip r:embed="rId2" cstate="print"/>
            <a:stretch>
              <a:fillRect/>
            </a:stretch>
          </a:blipFill>
        </p:spPr>
        <p:txBody>
          <a:bodyPr/>
          <a:lstStyle/>
          <a:p>
            <a:endParaRPr lang="it-IT" dirty="0"/>
          </a:p>
        </p:txBody>
      </p:sp>
      <p:sp>
        <p:nvSpPr>
          <p:cNvPr id="11" name="object 20">
            <a:extLst>
              <a:ext uri="{FF2B5EF4-FFF2-40B4-BE49-F238E27FC236}">
                <a16:creationId xmlns:a16="http://schemas.microsoft.com/office/drawing/2014/main" id="{90FDAFBF-C65B-6083-60DE-8BEB4B9132C3}"/>
              </a:ext>
            </a:extLst>
          </p:cNvPr>
          <p:cNvSpPr txBox="1">
            <a:spLocks/>
          </p:cNvSpPr>
          <p:nvPr/>
        </p:nvSpPr>
        <p:spPr>
          <a:xfrm>
            <a:off x="1276100" y="666502"/>
            <a:ext cx="15735800" cy="711733"/>
          </a:xfrm>
          <a:prstGeom prst="rect">
            <a:avLst/>
          </a:prstGeom>
        </p:spPr>
        <p:txBody>
          <a:bodyPr vert="horz" wrap="square" lIns="0" tIns="1905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9050" algn="ctr">
              <a:lnSpc>
                <a:spcPct val="100000"/>
              </a:lnSpc>
              <a:spcBef>
                <a:spcPts val="150"/>
              </a:spcBef>
            </a:pPr>
            <a:r>
              <a:rPr lang="it-IT" sz="4500" b="1" spc="-47" dirty="0">
                <a:solidFill>
                  <a:srgbClr val="528235"/>
                </a:solidFill>
                <a:latin typeface="TT Rounds Condensed Bold"/>
                <a:ea typeface="TT Rounds Condensed Bold"/>
                <a:cs typeface="TT Rounds Condensed Bold"/>
                <a:sym typeface="Poppins"/>
              </a:rPr>
              <a:t>L’ULTIMO MIGLIO</a:t>
            </a:r>
          </a:p>
        </p:txBody>
      </p:sp>
      <p:sp>
        <p:nvSpPr>
          <p:cNvPr id="15" name="CasellaDiTesto 14"/>
          <p:cNvSpPr txBox="1"/>
          <p:nvPr/>
        </p:nvSpPr>
        <p:spPr>
          <a:xfrm>
            <a:off x="10363199" y="13449300"/>
            <a:ext cx="3343934" cy="600164"/>
          </a:xfrm>
          <a:prstGeom prst="rect">
            <a:avLst/>
          </a:prstGeom>
          <a:noFill/>
        </p:spPr>
        <p:txBody>
          <a:bodyPr wrap="square" lIns="137160" tIns="68580" rIns="137160" bIns="68580" rtlCol="0">
            <a:spAutoFit/>
          </a:bodyPr>
          <a:lstStyle/>
          <a:p>
            <a:pPr algn="ctr"/>
            <a:r>
              <a:rPr lang="it-IT" sz="1500" i="1" dirty="0"/>
              <a:t>Fonte: </a:t>
            </a:r>
            <a:r>
              <a:rPr lang="it-IT" sz="1500" i="1" dirty="0" err="1"/>
              <a:t>Dip</a:t>
            </a:r>
            <a:r>
              <a:rPr lang="it-IT" sz="1500" i="1" dirty="0"/>
              <a:t>. Politiche di coesione, agg. febbraio 24</a:t>
            </a:r>
          </a:p>
        </p:txBody>
      </p:sp>
      <p:sp>
        <p:nvSpPr>
          <p:cNvPr id="12" name="CasellaDiTesto 11"/>
          <p:cNvSpPr txBox="1"/>
          <p:nvPr/>
        </p:nvSpPr>
        <p:spPr>
          <a:xfrm>
            <a:off x="5924775" y="9702189"/>
            <a:ext cx="11353800" cy="446276"/>
          </a:xfrm>
          <a:prstGeom prst="rect">
            <a:avLst/>
          </a:prstGeom>
          <a:noFill/>
        </p:spPr>
        <p:txBody>
          <a:bodyPr wrap="square" lIns="137160" tIns="68580" rIns="137160" bIns="68580" rtlCol="0">
            <a:spAutoFit/>
          </a:bodyPr>
          <a:lstStyle/>
          <a:p>
            <a:pPr algn="r"/>
            <a:r>
              <a:rPr lang="it-IT" sz="2000" b="1" i="1" dirty="0"/>
              <a:t>Fonte: elaborazione </a:t>
            </a:r>
            <a:r>
              <a:rPr lang="it-IT" sz="2000" b="1" i="1" dirty="0" err="1"/>
              <a:t>OReP</a:t>
            </a:r>
            <a:endParaRPr lang="it-IT" sz="2000" b="1" i="1" dirty="0"/>
          </a:p>
        </p:txBody>
      </p:sp>
      <p:sp>
        <p:nvSpPr>
          <p:cNvPr id="2" name="Rettangolo 1">
            <a:extLst>
              <a:ext uri="{FF2B5EF4-FFF2-40B4-BE49-F238E27FC236}">
                <a16:creationId xmlns:a16="http://schemas.microsoft.com/office/drawing/2014/main" id="{2504FBFF-5D53-7FCC-4A3F-3C966507263D}"/>
              </a:ext>
            </a:extLst>
          </p:cNvPr>
          <p:cNvSpPr/>
          <p:nvPr/>
        </p:nvSpPr>
        <p:spPr>
          <a:xfrm>
            <a:off x="2971800" y="3867653"/>
            <a:ext cx="1600200" cy="4379056"/>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000" dirty="0"/>
              <a:t>85,8</a:t>
            </a:r>
          </a:p>
        </p:txBody>
      </p:sp>
      <p:sp>
        <p:nvSpPr>
          <p:cNvPr id="4" name="CasellaDiTesto 3">
            <a:extLst>
              <a:ext uri="{FF2B5EF4-FFF2-40B4-BE49-F238E27FC236}">
                <a16:creationId xmlns:a16="http://schemas.microsoft.com/office/drawing/2014/main" id="{0437264D-2F46-02C7-7604-7617B43A4E5E}"/>
              </a:ext>
            </a:extLst>
          </p:cNvPr>
          <p:cNvSpPr txBox="1"/>
          <p:nvPr/>
        </p:nvSpPr>
        <p:spPr>
          <a:xfrm>
            <a:off x="2161464" y="8393223"/>
            <a:ext cx="3220871" cy="1384995"/>
          </a:xfrm>
          <a:prstGeom prst="rect">
            <a:avLst/>
          </a:prstGeom>
          <a:noFill/>
        </p:spPr>
        <p:txBody>
          <a:bodyPr wrap="square">
            <a:spAutoFit/>
          </a:bodyPr>
          <a:lstStyle/>
          <a:p>
            <a:pPr algn="ctr" fontAlgn="base">
              <a:spcBef>
                <a:spcPct val="0"/>
              </a:spcBef>
              <a:spcAft>
                <a:spcPct val="0"/>
              </a:spcAft>
            </a:pPr>
            <a:r>
              <a:rPr lang="it-IT" sz="2800" b="1" dirty="0">
                <a:solidFill>
                  <a:srgbClr val="C00000"/>
                </a:solidFill>
                <a:latin typeface="Arial" pitchFamily="34" charset="0"/>
                <a:ea typeface="Calibri" pitchFamily="34" charset="0"/>
                <a:cs typeface="Times New Roman" pitchFamily="18" charset="0"/>
              </a:rPr>
              <a:t>Spesa complessiva a settembre 2025</a:t>
            </a:r>
          </a:p>
        </p:txBody>
      </p:sp>
      <p:sp>
        <p:nvSpPr>
          <p:cNvPr id="5" name="Rettangolo 4">
            <a:extLst>
              <a:ext uri="{FF2B5EF4-FFF2-40B4-BE49-F238E27FC236}">
                <a16:creationId xmlns:a16="http://schemas.microsoft.com/office/drawing/2014/main" id="{3E856138-BD78-53DE-8426-D56D10FF4D06}"/>
              </a:ext>
            </a:extLst>
          </p:cNvPr>
          <p:cNvSpPr/>
          <p:nvPr/>
        </p:nvSpPr>
        <p:spPr>
          <a:xfrm>
            <a:off x="6214879" y="2840089"/>
            <a:ext cx="1600200" cy="102756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000" dirty="0"/>
              <a:t>145,8</a:t>
            </a:r>
          </a:p>
        </p:txBody>
      </p:sp>
      <p:sp>
        <p:nvSpPr>
          <p:cNvPr id="6" name="Rettangolo 5">
            <a:extLst>
              <a:ext uri="{FF2B5EF4-FFF2-40B4-BE49-F238E27FC236}">
                <a16:creationId xmlns:a16="http://schemas.microsoft.com/office/drawing/2014/main" id="{A5480D03-8554-42C7-3A76-3516041233E8}"/>
              </a:ext>
            </a:extLst>
          </p:cNvPr>
          <p:cNvSpPr/>
          <p:nvPr/>
        </p:nvSpPr>
        <p:spPr>
          <a:xfrm>
            <a:off x="9282179" y="1879611"/>
            <a:ext cx="1600200" cy="102756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000" dirty="0"/>
              <a:t>48,2</a:t>
            </a:r>
            <a:r>
              <a:rPr lang="it-IT" dirty="0"/>
              <a:t> </a:t>
            </a:r>
          </a:p>
        </p:txBody>
      </p:sp>
      <p:sp>
        <p:nvSpPr>
          <p:cNvPr id="7" name="Rettangolo 6">
            <a:extLst>
              <a:ext uri="{FF2B5EF4-FFF2-40B4-BE49-F238E27FC236}">
                <a16:creationId xmlns:a16="http://schemas.microsoft.com/office/drawing/2014/main" id="{96F1AB21-DFC0-D687-CFAF-EEF04F1FB062}"/>
              </a:ext>
            </a:extLst>
          </p:cNvPr>
          <p:cNvSpPr/>
          <p:nvPr/>
        </p:nvSpPr>
        <p:spPr>
          <a:xfrm>
            <a:off x="11717738" y="1879610"/>
            <a:ext cx="1600200" cy="6367097"/>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000" dirty="0"/>
              <a:t>194</a:t>
            </a:r>
          </a:p>
        </p:txBody>
      </p:sp>
      <p:sp>
        <p:nvSpPr>
          <p:cNvPr id="9" name="CasellaDiTesto 8">
            <a:extLst>
              <a:ext uri="{FF2B5EF4-FFF2-40B4-BE49-F238E27FC236}">
                <a16:creationId xmlns:a16="http://schemas.microsoft.com/office/drawing/2014/main" id="{A79BEA5E-5866-6D49-9A1F-FE759DE24712}"/>
              </a:ext>
            </a:extLst>
          </p:cNvPr>
          <p:cNvSpPr txBox="1"/>
          <p:nvPr/>
        </p:nvSpPr>
        <p:spPr>
          <a:xfrm>
            <a:off x="5687705" y="8280797"/>
            <a:ext cx="3089524" cy="1815882"/>
          </a:xfrm>
          <a:prstGeom prst="rect">
            <a:avLst/>
          </a:prstGeom>
          <a:noFill/>
        </p:spPr>
        <p:txBody>
          <a:bodyPr wrap="square">
            <a:spAutoFit/>
          </a:bodyPr>
          <a:lstStyle/>
          <a:p>
            <a:pPr algn="ctr" fontAlgn="base">
              <a:spcBef>
                <a:spcPct val="0"/>
              </a:spcBef>
              <a:spcAft>
                <a:spcPct val="0"/>
              </a:spcAft>
            </a:pPr>
            <a:r>
              <a:rPr lang="it-IT" sz="2800" b="1" dirty="0">
                <a:solidFill>
                  <a:srgbClr val="C00000"/>
                </a:solidFill>
                <a:latin typeface="Arial" pitchFamily="34" charset="0"/>
                <a:ea typeface="Calibri" pitchFamily="34" charset="0"/>
                <a:cs typeface="Times New Roman" pitchFamily="18" charset="0"/>
              </a:rPr>
              <a:t>Incremento spesa trend</a:t>
            </a:r>
          </a:p>
          <a:p>
            <a:pPr algn="ctr" fontAlgn="base">
              <a:spcBef>
                <a:spcPct val="0"/>
              </a:spcBef>
              <a:spcAft>
                <a:spcPct val="0"/>
              </a:spcAft>
            </a:pPr>
            <a:r>
              <a:rPr lang="it-IT" sz="2800" b="1" dirty="0">
                <a:solidFill>
                  <a:srgbClr val="C00000"/>
                </a:solidFill>
                <a:latin typeface="Arial" pitchFamily="34" charset="0"/>
                <a:ea typeface="Calibri" pitchFamily="34" charset="0"/>
                <a:cs typeface="Times New Roman" pitchFamily="18" charset="0"/>
              </a:rPr>
              <a:t>attuale (4 mld/mese)</a:t>
            </a:r>
          </a:p>
        </p:txBody>
      </p:sp>
      <p:sp>
        <p:nvSpPr>
          <p:cNvPr id="10" name="CasellaDiTesto 9">
            <a:extLst>
              <a:ext uri="{FF2B5EF4-FFF2-40B4-BE49-F238E27FC236}">
                <a16:creationId xmlns:a16="http://schemas.microsoft.com/office/drawing/2014/main" id="{A520A4F0-B818-6FA9-BEA1-64C39C1F8E5C}"/>
              </a:ext>
            </a:extLst>
          </p:cNvPr>
          <p:cNvSpPr txBox="1"/>
          <p:nvPr/>
        </p:nvSpPr>
        <p:spPr>
          <a:xfrm>
            <a:off x="8552561" y="8264238"/>
            <a:ext cx="2700522" cy="954107"/>
          </a:xfrm>
          <a:prstGeom prst="rect">
            <a:avLst/>
          </a:prstGeom>
          <a:noFill/>
        </p:spPr>
        <p:txBody>
          <a:bodyPr wrap="square">
            <a:spAutoFit/>
          </a:bodyPr>
          <a:lstStyle/>
          <a:p>
            <a:pPr algn="ctr" fontAlgn="base">
              <a:spcBef>
                <a:spcPct val="0"/>
              </a:spcBef>
              <a:spcAft>
                <a:spcPct val="0"/>
              </a:spcAft>
            </a:pPr>
            <a:r>
              <a:rPr lang="it-IT" sz="2800" b="1" dirty="0">
                <a:solidFill>
                  <a:srgbClr val="C00000"/>
                </a:solidFill>
                <a:latin typeface="Arial" pitchFamily="34" charset="0"/>
                <a:ea typeface="Calibri" pitchFamily="34" charset="0"/>
                <a:cs typeface="Times New Roman" pitchFamily="18" charset="0"/>
              </a:rPr>
              <a:t>Gap da colmare</a:t>
            </a:r>
          </a:p>
        </p:txBody>
      </p:sp>
      <p:sp>
        <p:nvSpPr>
          <p:cNvPr id="13" name="CasellaDiTesto 12">
            <a:extLst>
              <a:ext uri="{FF2B5EF4-FFF2-40B4-BE49-F238E27FC236}">
                <a16:creationId xmlns:a16="http://schemas.microsoft.com/office/drawing/2014/main" id="{EADA35A9-641B-1156-8335-186274D25E33}"/>
              </a:ext>
            </a:extLst>
          </p:cNvPr>
          <p:cNvSpPr txBox="1"/>
          <p:nvPr/>
        </p:nvSpPr>
        <p:spPr>
          <a:xfrm>
            <a:off x="11337039" y="8288183"/>
            <a:ext cx="2700522" cy="523220"/>
          </a:xfrm>
          <a:prstGeom prst="rect">
            <a:avLst/>
          </a:prstGeom>
          <a:noFill/>
        </p:spPr>
        <p:txBody>
          <a:bodyPr wrap="square">
            <a:spAutoFit/>
          </a:bodyPr>
          <a:lstStyle/>
          <a:p>
            <a:pPr algn="ctr" fontAlgn="base">
              <a:spcBef>
                <a:spcPct val="0"/>
              </a:spcBef>
              <a:spcAft>
                <a:spcPct val="0"/>
              </a:spcAft>
            </a:pPr>
            <a:r>
              <a:rPr lang="it-IT" sz="2800" b="1" dirty="0">
                <a:solidFill>
                  <a:srgbClr val="C00000"/>
                </a:solidFill>
                <a:latin typeface="Arial" pitchFamily="34" charset="0"/>
                <a:ea typeface="Calibri" pitchFamily="34" charset="0"/>
                <a:cs typeface="Times New Roman" pitchFamily="18" charset="0"/>
              </a:rPr>
              <a:t>Target 2026</a:t>
            </a:r>
          </a:p>
        </p:txBody>
      </p:sp>
      <p:sp>
        <p:nvSpPr>
          <p:cNvPr id="14" name="Rettangolo 13">
            <a:extLst>
              <a:ext uri="{FF2B5EF4-FFF2-40B4-BE49-F238E27FC236}">
                <a16:creationId xmlns:a16="http://schemas.microsoft.com/office/drawing/2014/main" id="{DF63EBF2-1935-3585-A53B-F5B87AA2C5C2}"/>
              </a:ext>
            </a:extLst>
          </p:cNvPr>
          <p:cNvSpPr/>
          <p:nvPr/>
        </p:nvSpPr>
        <p:spPr>
          <a:xfrm>
            <a:off x="6214879" y="3867652"/>
            <a:ext cx="1600200" cy="4340319"/>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0" dirty="0"/>
          </a:p>
        </p:txBody>
      </p:sp>
      <p:cxnSp>
        <p:nvCxnSpPr>
          <p:cNvPr id="18" name="Connettore diritto 17">
            <a:extLst>
              <a:ext uri="{FF2B5EF4-FFF2-40B4-BE49-F238E27FC236}">
                <a16:creationId xmlns:a16="http://schemas.microsoft.com/office/drawing/2014/main" id="{499AD3F4-42EB-C144-33C8-5028BB0F1C73}"/>
              </a:ext>
            </a:extLst>
          </p:cNvPr>
          <p:cNvCxnSpPr>
            <a:cxnSpLocks/>
          </p:cNvCxnSpPr>
          <p:nvPr/>
        </p:nvCxnSpPr>
        <p:spPr>
          <a:xfrm>
            <a:off x="4614679" y="3867652"/>
            <a:ext cx="160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31EDB1E-A6BB-F686-449E-031C1473FB1C}"/>
              </a:ext>
            </a:extLst>
          </p:cNvPr>
          <p:cNvCxnSpPr>
            <a:cxnSpLocks/>
          </p:cNvCxnSpPr>
          <p:nvPr/>
        </p:nvCxnSpPr>
        <p:spPr>
          <a:xfrm>
            <a:off x="7798256" y="2840089"/>
            <a:ext cx="160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D3225252-BD53-F318-7714-914F08EE7E44}"/>
              </a:ext>
            </a:extLst>
          </p:cNvPr>
          <p:cNvCxnSpPr>
            <a:cxnSpLocks/>
          </p:cNvCxnSpPr>
          <p:nvPr/>
        </p:nvCxnSpPr>
        <p:spPr>
          <a:xfrm>
            <a:off x="10863079" y="1916574"/>
            <a:ext cx="11999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Elemento grafico 24" descr="Frecce a zig zag con riempimento a tinta unita">
            <a:extLst>
              <a:ext uri="{FF2B5EF4-FFF2-40B4-BE49-F238E27FC236}">
                <a16:creationId xmlns:a16="http://schemas.microsoft.com/office/drawing/2014/main" id="{B9213372-C121-F502-1222-B18A569B356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868400" y="4798105"/>
            <a:ext cx="914400" cy="914400"/>
          </a:xfrm>
          <a:prstGeom prst="rect">
            <a:avLst/>
          </a:prstGeom>
        </p:spPr>
      </p:pic>
      <p:sp>
        <p:nvSpPr>
          <p:cNvPr id="26" name="TextBox 24">
            <a:extLst>
              <a:ext uri="{FF2B5EF4-FFF2-40B4-BE49-F238E27FC236}">
                <a16:creationId xmlns:a16="http://schemas.microsoft.com/office/drawing/2014/main" id="{8E14F206-5EE2-1ACC-344E-9DA63445F09C}"/>
              </a:ext>
            </a:extLst>
          </p:cNvPr>
          <p:cNvSpPr txBox="1"/>
          <p:nvPr/>
        </p:nvSpPr>
        <p:spPr>
          <a:xfrm>
            <a:off x="14478486" y="4826680"/>
            <a:ext cx="3714014" cy="1538883"/>
          </a:xfrm>
          <a:prstGeom prst="rect">
            <a:avLst/>
          </a:prstGeom>
        </p:spPr>
        <p:txBody>
          <a:bodyPr wrap="square" lIns="0" tIns="0" rIns="0" bIns="0" rtlCol="0" anchor="t">
            <a:spAutoFit/>
          </a:bodyPr>
          <a:lstStyle/>
          <a:p>
            <a:pPr marL="0" lvl="0" indent="0" algn="ctr"/>
            <a:r>
              <a:rPr lang="en-US" sz="5000" b="1" spc="-70" dirty="0">
                <a:solidFill>
                  <a:srgbClr val="528235"/>
                </a:solidFill>
                <a:latin typeface="TT Rounds Condensed Bold"/>
                <a:ea typeface="TT Rounds Condensed Bold"/>
                <a:cs typeface="TT Rounds Condensed Bold"/>
                <a:sym typeface="TT Rounds Condensed Bold"/>
              </a:rPr>
              <a:t>Nuova </a:t>
            </a:r>
            <a:r>
              <a:rPr lang="en-US" sz="5000" b="1" spc="-70" dirty="0" err="1">
                <a:solidFill>
                  <a:srgbClr val="528235"/>
                </a:solidFill>
                <a:latin typeface="TT Rounds Condensed Bold"/>
                <a:ea typeface="TT Rounds Condensed Bold"/>
                <a:cs typeface="TT Rounds Condensed Bold"/>
                <a:sym typeface="TT Rounds Condensed Bold"/>
              </a:rPr>
              <a:t>revisione</a:t>
            </a:r>
            <a:endParaRPr lang="en-US" sz="5000" b="1" spc="-70" dirty="0">
              <a:solidFill>
                <a:srgbClr val="528235"/>
              </a:solidFill>
              <a:latin typeface="TT Rounds Condensed Bold"/>
              <a:ea typeface="TT Rounds Condensed Bold"/>
              <a:cs typeface="TT Rounds Condensed Bold"/>
              <a:sym typeface="TT Rounds Condensed Bold"/>
            </a:endParaRPr>
          </a:p>
        </p:txBody>
      </p:sp>
      <p:cxnSp>
        <p:nvCxnSpPr>
          <p:cNvPr id="27" name="Connettore diritto 26">
            <a:extLst>
              <a:ext uri="{FF2B5EF4-FFF2-40B4-BE49-F238E27FC236}">
                <a16:creationId xmlns:a16="http://schemas.microsoft.com/office/drawing/2014/main" id="{DD8511E3-087A-C59F-4E7A-A1D0F2EAF376}"/>
              </a:ext>
            </a:extLst>
          </p:cNvPr>
          <p:cNvCxnSpPr>
            <a:cxnSpLocks/>
          </p:cNvCxnSpPr>
          <p:nvPr/>
        </p:nvCxnSpPr>
        <p:spPr>
          <a:xfrm flipV="1">
            <a:off x="2590800" y="8207971"/>
            <a:ext cx="11116333" cy="3873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4">
            <a:extLst>
              <a:ext uri="{FF2B5EF4-FFF2-40B4-BE49-F238E27FC236}">
                <a16:creationId xmlns:a16="http://schemas.microsoft.com/office/drawing/2014/main" id="{AA85D529-2914-39C4-5E80-21714D5F56E6}"/>
              </a:ext>
            </a:extLst>
          </p:cNvPr>
          <p:cNvSpPr txBox="1"/>
          <p:nvPr/>
        </p:nvSpPr>
        <p:spPr>
          <a:xfrm>
            <a:off x="257662" y="1879610"/>
            <a:ext cx="5467574" cy="1231106"/>
          </a:xfrm>
          <a:prstGeom prst="rect">
            <a:avLst/>
          </a:prstGeom>
        </p:spPr>
        <p:txBody>
          <a:bodyPr wrap="square" lIns="0" tIns="0" rIns="0" bIns="0" rtlCol="0" anchor="t">
            <a:spAutoFit/>
          </a:bodyPr>
          <a:lstStyle/>
          <a:p>
            <a:pPr marL="0" lvl="0" indent="0" algn="ctr"/>
            <a:r>
              <a:rPr lang="en-US" sz="4000" b="1" i="1" spc="-70" dirty="0">
                <a:solidFill>
                  <a:schemeClr val="tx2"/>
                </a:solidFill>
                <a:latin typeface="TT Rounds Condensed Bold"/>
                <a:ea typeface="TT Rounds Condensed Bold"/>
                <a:cs typeface="TT Rounds Condensed Bold"/>
                <a:sym typeface="TT Rounds Condensed Bold"/>
              </a:rPr>
              <a:t>Scenario di </a:t>
            </a:r>
            <a:r>
              <a:rPr lang="en-US" sz="4000" b="1" i="1" spc="-70" dirty="0" err="1">
                <a:solidFill>
                  <a:schemeClr val="tx2"/>
                </a:solidFill>
                <a:latin typeface="TT Rounds Condensed Bold"/>
                <a:ea typeface="TT Rounds Condensed Bold"/>
                <a:cs typeface="TT Rounds Condensed Bold"/>
                <a:sym typeface="TT Rounds Condensed Bold"/>
              </a:rPr>
              <a:t>evoluzione</a:t>
            </a:r>
            <a:r>
              <a:rPr lang="en-US" sz="4000" b="1" i="1" spc="-70" dirty="0">
                <a:solidFill>
                  <a:schemeClr val="tx2"/>
                </a:solidFill>
                <a:latin typeface="TT Rounds Condensed Bold"/>
                <a:ea typeface="TT Rounds Condensed Bold"/>
                <a:cs typeface="TT Rounds Condensed Bold"/>
                <a:sym typeface="TT Rounds Condensed Bold"/>
              </a:rPr>
              <a:t> della </a:t>
            </a:r>
            <a:r>
              <a:rPr lang="en-US" sz="4000" b="1" i="1" spc="-70" dirty="0" err="1">
                <a:solidFill>
                  <a:schemeClr val="tx2"/>
                </a:solidFill>
                <a:latin typeface="TT Rounds Condensed Bold"/>
                <a:ea typeface="TT Rounds Condensed Bold"/>
                <a:cs typeface="TT Rounds Condensed Bold"/>
                <a:sym typeface="TT Rounds Condensed Bold"/>
              </a:rPr>
              <a:t>spesa</a:t>
            </a:r>
            <a:r>
              <a:rPr lang="en-US" sz="4000" b="1" i="1" spc="-70" dirty="0">
                <a:solidFill>
                  <a:schemeClr val="tx2"/>
                </a:solidFill>
                <a:latin typeface="TT Rounds Condensed Bold"/>
                <a:ea typeface="TT Rounds Condensed Bold"/>
                <a:cs typeface="TT Rounds Condensed Bold"/>
                <a:sym typeface="TT Rounds Condensed Bold"/>
              </a:rPr>
              <a:t> al 2026 (</a:t>
            </a:r>
            <a:r>
              <a:rPr lang="en-US" sz="4000" b="1" i="1" spc="-70" dirty="0" err="1">
                <a:solidFill>
                  <a:schemeClr val="tx2"/>
                </a:solidFill>
                <a:latin typeface="TT Rounds Condensed Bold"/>
                <a:ea typeface="TT Rounds Condensed Bold"/>
                <a:cs typeface="TT Rounds Condensed Bold"/>
                <a:sym typeface="TT Rounds Condensed Bold"/>
              </a:rPr>
              <a:t>mld</a:t>
            </a:r>
            <a:r>
              <a:rPr lang="en-US" sz="4000" b="1" i="1" spc="-70" dirty="0">
                <a:solidFill>
                  <a:schemeClr val="tx2"/>
                </a:solidFill>
                <a:latin typeface="TT Rounds Condensed Bold"/>
                <a:ea typeface="TT Rounds Condensed Bold"/>
                <a:cs typeface="TT Rounds Condensed Bold"/>
                <a:sym typeface="TT Rounds Condensed Bold"/>
              </a:rPr>
              <a:t> €)</a:t>
            </a:r>
          </a:p>
        </p:txBody>
      </p:sp>
    </p:spTree>
    <p:extLst>
      <p:ext uri="{BB962C8B-B14F-4D97-AF65-F5344CB8AC3E}">
        <p14:creationId xmlns:p14="http://schemas.microsoft.com/office/powerpoint/2010/main" val="1718443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632"/>
            <a:ext cx="18288000" cy="10286994"/>
          </a:xfrm>
          <a:custGeom>
            <a:avLst/>
            <a:gdLst/>
            <a:ahLst/>
            <a:cxnLst/>
            <a:rect l="l" t="t" r="r" b="b"/>
            <a:pathLst>
              <a:path w="18288000" h="10286994">
                <a:moveTo>
                  <a:pt x="0" y="0"/>
                </a:moveTo>
                <a:lnTo>
                  <a:pt x="18288000" y="0"/>
                </a:lnTo>
                <a:lnTo>
                  <a:pt x="18288000" y="10286994"/>
                </a:lnTo>
                <a:lnTo>
                  <a:pt x="0" y="10286994"/>
                </a:lnTo>
                <a:lnTo>
                  <a:pt x="0" y="0"/>
                </a:lnTo>
                <a:close/>
              </a:path>
            </a:pathLst>
          </a:custGeom>
          <a:blipFill>
            <a:blip r:embed="rId3" cstate="print"/>
            <a:stretch>
              <a:fillRect/>
            </a:stretch>
          </a:blipFill>
        </p:spPr>
        <p:txBody>
          <a:bodyPr/>
          <a:lstStyle/>
          <a:p>
            <a:endParaRPr lang="it-IT" dirty="0"/>
          </a:p>
        </p:txBody>
      </p:sp>
      <p:sp>
        <p:nvSpPr>
          <p:cNvPr id="6" name="TextBox 24"/>
          <p:cNvSpPr txBox="1"/>
          <p:nvPr/>
        </p:nvSpPr>
        <p:spPr>
          <a:xfrm>
            <a:off x="1219200" y="437727"/>
            <a:ext cx="16002000" cy="769441"/>
          </a:xfrm>
          <a:prstGeom prst="rect">
            <a:avLst/>
          </a:prstGeom>
        </p:spPr>
        <p:txBody>
          <a:bodyPr wrap="square" lIns="0" tIns="0" rIns="0" bIns="0" rtlCol="0" anchor="t">
            <a:spAutoFit/>
          </a:bodyPr>
          <a:lstStyle/>
          <a:p>
            <a:pPr marL="0" lvl="0" indent="0" algn="ctr"/>
            <a:r>
              <a:rPr lang="en-US" sz="5000" b="1" spc="-70" dirty="0">
                <a:solidFill>
                  <a:srgbClr val="528235"/>
                </a:solidFill>
                <a:latin typeface="TT Rounds Condensed Bold"/>
                <a:ea typeface="TT Rounds Condensed Bold"/>
                <a:cs typeface="TT Rounds Condensed Bold"/>
                <a:sym typeface="TT Rounds Condensed Bold"/>
              </a:rPr>
              <a:t>LA REVISIONE DEL PNRR</a:t>
            </a:r>
          </a:p>
        </p:txBody>
      </p:sp>
      <p:sp>
        <p:nvSpPr>
          <p:cNvPr id="25" name="Rectangle 3"/>
          <p:cNvSpPr>
            <a:spLocks noChangeArrowheads="1"/>
          </p:cNvSpPr>
          <p:nvPr/>
        </p:nvSpPr>
        <p:spPr bwMode="auto">
          <a:xfrm>
            <a:off x="11328207" y="1757156"/>
            <a:ext cx="644042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ctr" fontAlgn="base">
              <a:spcBef>
                <a:spcPct val="0"/>
              </a:spcBef>
              <a:spcAft>
                <a:spcPct val="0"/>
              </a:spcAft>
            </a:pPr>
            <a:r>
              <a:rPr lang="it-IT" sz="3200" b="1" dirty="0">
                <a:solidFill>
                  <a:srgbClr val="114E69"/>
                </a:solidFill>
                <a:latin typeface="Arial" pitchFamily="34" charset="0"/>
                <a:ea typeface="Calibri" pitchFamily="34" charset="0"/>
                <a:cs typeface="Times New Roman" pitchFamily="18" charset="0"/>
              </a:rPr>
              <a:t>DECISIONE DI ESECUZIONE DEL CONSIGLIO UE  - 27 NOVEMBRE 2025</a:t>
            </a:r>
          </a:p>
        </p:txBody>
      </p:sp>
      <p:pic>
        <p:nvPicPr>
          <p:cNvPr id="7" name="Immagine 6">
            <a:extLst>
              <a:ext uri="{FF2B5EF4-FFF2-40B4-BE49-F238E27FC236}">
                <a16:creationId xmlns:a16="http://schemas.microsoft.com/office/drawing/2014/main" id="{DF11F51E-D835-0766-FA9B-3683647D557F}"/>
              </a:ext>
            </a:extLst>
          </p:cNvPr>
          <p:cNvPicPr>
            <a:picLocks noChangeAspect="1"/>
          </p:cNvPicPr>
          <p:nvPr/>
        </p:nvPicPr>
        <p:blipFill>
          <a:blip r:embed="rId4"/>
          <a:stretch>
            <a:fillRect/>
          </a:stretch>
        </p:blipFill>
        <p:spPr>
          <a:xfrm>
            <a:off x="11963400" y="3364916"/>
            <a:ext cx="5474838" cy="6099636"/>
          </a:xfrm>
          <a:prstGeom prst="rect">
            <a:avLst/>
          </a:prstGeom>
          <a:ln>
            <a:solidFill>
              <a:schemeClr val="tx1"/>
            </a:solidFill>
          </a:ln>
        </p:spPr>
      </p:pic>
      <p:sp>
        <p:nvSpPr>
          <p:cNvPr id="8" name="Rectangle 3">
            <a:extLst>
              <a:ext uri="{FF2B5EF4-FFF2-40B4-BE49-F238E27FC236}">
                <a16:creationId xmlns:a16="http://schemas.microsoft.com/office/drawing/2014/main" id="{C27946AE-0268-745D-F5BD-7746F8BC20FE}"/>
              </a:ext>
            </a:extLst>
          </p:cNvPr>
          <p:cNvSpPr>
            <a:spLocks noChangeArrowheads="1"/>
          </p:cNvSpPr>
          <p:nvPr/>
        </p:nvSpPr>
        <p:spPr bwMode="auto">
          <a:xfrm>
            <a:off x="2209800" y="1934500"/>
            <a:ext cx="75438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t-IT" sz="3200" b="1" dirty="0">
                <a:solidFill>
                  <a:srgbClr val="C00000"/>
                </a:solidFill>
                <a:latin typeface="Arial" pitchFamily="34" charset="0"/>
                <a:ea typeface="Calibri" pitchFamily="34" charset="0"/>
                <a:cs typeface="Times New Roman" pitchFamily="18" charset="0"/>
              </a:rPr>
              <a:t>Importo complessivo invariato</a:t>
            </a:r>
          </a:p>
          <a:p>
            <a:pPr fontAlgn="base">
              <a:spcBef>
                <a:spcPct val="0"/>
              </a:spcBef>
              <a:spcAft>
                <a:spcPct val="0"/>
              </a:spcAft>
            </a:pPr>
            <a:endParaRPr lang="it-IT" sz="3200" b="1" dirty="0">
              <a:solidFill>
                <a:srgbClr val="C00000"/>
              </a:solidFill>
              <a:latin typeface="Arial" pitchFamily="34" charset="0"/>
              <a:ea typeface="Calibri" pitchFamily="34" charset="0"/>
              <a:cs typeface="Times New Roman" pitchFamily="18" charset="0"/>
            </a:endParaRPr>
          </a:p>
          <a:p>
            <a:pPr fontAlgn="base">
              <a:spcBef>
                <a:spcPct val="0"/>
              </a:spcBef>
              <a:spcAft>
                <a:spcPct val="0"/>
              </a:spcAft>
            </a:pPr>
            <a:r>
              <a:rPr lang="it-IT" sz="3200" b="1" dirty="0">
                <a:solidFill>
                  <a:srgbClr val="C00000"/>
                </a:solidFill>
                <a:latin typeface="Arial" pitchFamily="34" charset="0"/>
                <a:ea typeface="Calibri" pitchFamily="34" charset="0"/>
                <a:cs typeface="Times New Roman" pitchFamily="18" charset="0"/>
              </a:rPr>
              <a:t>Modifiche su 174 misure per un importo di 13,5 miliardi</a:t>
            </a:r>
          </a:p>
          <a:p>
            <a:pPr fontAlgn="base">
              <a:spcBef>
                <a:spcPct val="0"/>
              </a:spcBef>
              <a:spcAft>
                <a:spcPct val="0"/>
              </a:spcAft>
            </a:pPr>
            <a:endParaRPr lang="it-IT" sz="3200" b="1" dirty="0">
              <a:solidFill>
                <a:srgbClr val="C00000"/>
              </a:solidFill>
              <a:latin typeface="Arial" pitchFamily="34" charset="0"/>
              <a:ea typeface="Calibri" pitchFamily="34" charset="0"/>
              <a:cs typeface="Times New Roman" pitchFamily="18" charset="0"/>
            </a:endParaRPr>
          </a:p>
          <a:p>
            <a:pPr fontAlgn="base">
              <a:spcBef>
                <a:spcPct val="0"/>
              </a:spcBef>
              <a:spcAft>
                <a:spcPct val="0"/>
              </a:spcAft>
            </a:pPr>
            <a:r>
              <a:rPr lang="it-IT" sz="3200" b="1" dirty="0">
                <a:solidFill>
                  <a:srgbClr val="C00000"/>
                </a:solidFill>
                <a:latin typeface="Arial" pitchFamily="34" charset="0"/>
                <a:ea typeface="Calibri" pitchFamily="34" charset="0"/>
                <a:cs typeface="Times New Roman" pitchFamily="18" charset="0"/>
              </a:rPr>
              <a:t>Potenziamento di molte misure per le imprese </a:t>
            </a:r>
          </a:p>
          <a:p>
            <a:pPr fontAlgn="base">
              <a:spcBef>
                <a:spcPct val="0"/>
              </a:spcBef>
              <a:spcAft>
                <a:spcPct val="0"/>
              </a:spcAft>
            </a:pPr>
            <a:endParaRPr lang="it-IT" sz="3200" b="1" dirty="0">
              <a:solidFill>
                <a:srgbClr val="C00000"/>
              </a:solidFill>
              <a:latin typeface="Arial" pitchFamily="34" charset="0"/>
              <a:ea typeface="Calibri" pitchFamily="34" charset="0"/>
              <a:cs typeface="Times New Roman" pitchFamily="18" charset="0"/>
            </a:endParaRPr>
          </a:p>
          <a:p>
            <a:pPr fontAlgn="base">
              <a:spcBef>
                <a:spcPct val="0"/>
              </a:spcBef>
              <a:spcAft>
                <a:spcPct val="0"/>
              </a:spcAft>
            </a:pPr>
            <a:r>
              <a:rPr lang="it-IT" sz="3200" b="1" dirty="0">
                <a:solidFill>
                  <a:srgbClr val="C00000"/>
                </a:solidFill>
                <a:latin typeface="Arial" pitchFamily="34" charset="0"/>
                <a:ea typeface="Calibri" pitchFamily="34" charset="0"/>
                <a:cs typeface="Times New Roman" pitchFamily="18" charset="0"/>
              </a:rPr>
              <a:t>Introduzione di nuovi strumenti </a:t>
            </a:r>
            <a:r>
              <a:rPr lang="it-IT" sz="3200" b="1" dirty="0" smtClean="0">
                <a:solidFill>
                  <a:srgbClr val="C00000"/>
                </a:solidFill>
                <a:latin typeface="Arial" pitchFamily="34" charset="0"/>
                <a:ea typeface="Calibri" pitchFamily="34" charset="0"/>
                <a:cs typeface="Times New Roman" pitchFamily="18" charset="0"/>
              </a:rPr>
              <a:t>finanziari</a:t>
            </a:r>
          </a:p>
          <a:p>
            <a:pPr fontAlgn="base">
              <a:spcBef>
                <a:spcPct val="0"/>
              </a:spcBef>
              <a:spcAft>
                <a:spcPct val="0"/>
              </a:spcAft>
            </a:pPr>
            <a:endParaRPr lang="it-IT" sz="3200" b="1" dirty="0">
              <a:solidFill>
                <a:srgbClr val="C00000"/>
              </a:solidFill>
              <a:latin typeface="Arial" pitchFamily="34" charset="0"/>
              <a:ea typeface="Calibri" pitchFamily="34" charset="0"/>
              <a:cs typeface="Times New Roman" pitchFamily="18" charset="0"/>
            </a:endParaRPr>
          </a:p>
          <a:p>
            <a:pPr fontAlgn="base">
              <a:spcBef>
                <a:spcPct val="0"/>
              </a:spcBef>
              <a:spcAft>
                <a:spcPct val="0"/>
              </a:spcAft>
            </a:pPr>
            <a:r>
              <a:rPr lang="it-IT" sz="3200" b="1" dirty="0">
                <a:solidFill>
                  <a:srgbClr val="C00000"/>
                </a:solidFill>
                <a:latin typeface="Arial" pitchFamily="34" charset="0"/>
                <a:ea typeface="Calibri" pitchFamily="34" charset="0"/>
                <a:cs typeface="Times New Roman" pitchFamily="18" charset="0"/>
              </a:rPr>
              <a:t>una parte </a:t>
            </a:r>
            <a:r>
              <a:rPr lang="it-IT" sz="3200" b="1" dirty="0" smtClean="0">
                <a:solidFill>
                  <a:srgbClr val="C00000"/>
                </a:solidFill>
                <a:latin typeface="Arial" pitchFamily="34" charset="0"/>
                <a:ea typeface="Calibri" pitchFamily="34" charset="0"/>
                <a:cs typeface="Times New Roman" pitchFamily="18" charset="0"/>
              </a:rPr>
              <a:t>(quanta?) </a:t>
            </a:r>
            <a:r>
              <a:rPr lang="it-IT" sz="3200" b="1" dirty="0">
                <a:solidFill>
                  <a:srgbClr val="C00000"/>
                </a:solidFill>
                <a:latin typeface="Arial" pitchFamily="34" charset="0"/>
                <a:ea typeface="Calibri" pitchFamily="34" charset="0"/>
                <a:cs typeface="Times New Roman" pitchFamily="18" charset="0"/>
              </a:rPr>
              <a:t>sarà spostata sui fondi di coesione (solo la quota a debito)</a:t>
            </a:r>
            <a:endParaRPr lang="it-IT" sz="3200" b="1" dirty="0">
              <a:solidFill>
                <a:srgbClr val="C00000"/>
              </a:solidFill>
              <a:latin typeface="Arial" pitchFamily="34" charset="0"/>
              <a:ea typeface="Calibri" pitchFamily="34" charset="0"/>
              <a:cs typeface="Times New Roman" pitchFamily="18" charset="0"/>
            </a:endParaRPr>
          </a:p>
        </p:txBody>
      </p:sp>
      <p:pic>
        <p:nvPicPr>
          <p:cNvPr id="12" name="Elemento grafico 11" descr="Cerchio con freccia sinistra contorno">
            <a:extLst>
              <a:ext uri="{FF2B5EF4-FFF2-40B4-BE49-F238E27FC236}">
                <a16:creationId xmlns:a16="http://schemas.microsoft.com/office/drawing/2014/main" id="{D1B35DEE-8A72-23C2-C79E-2A306225D40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38200" y="4305300"/>
            <a:ext cx="914400" cy="914400"/>
          </a:xfrm>
          <a:prstGeom prst="rect">
            <a:avLst/>
          </a:prstGeom>
        </p:spPr>
      </p:pic>
      <p:pic>
        <p:nvPicPr>
          <p:cNvPr id="13" name="Elemento grafico 12" descr="Cerchio con freccia sinistra contorno">
            <a:extLst>
              <a:ext uri="{FF2B5EF4-FFF2-40B4-BE49-F238E27FC236}">
                <a16:creationId xmlns:a16="http://schemas.microsoft.com/office/drawing/2014/main" id="{7CF89FF2-02C2-40BC-8E1E-DDE8EAF5807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38200" y="1866900"/>
            <a:ext cx="914400" cy="914400"/>
          </a:xfrm>
          <a:prstGeom prst="rect">
            <a:avLst/>
          </a:prstGeom>
        </p:spPr>
      </p:pic>
      <p:pic>
        <p:nvPicPr>
          <p:cNvPr id="14" name="Elemento grafico 13" descr="Cerchio con freccia sinistra contorno">
            <a:extLst>
              <a:ext uri="{FF2B5EF4-FFF2-40B4-BE49-F238E27FC236}">
                <a16:creationId xmlns:a16="http://schemas.microsoft.com/office/drawing/2014/main" id="{B7DA4BEF-4E71-245B-9E70-EBB0913B514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38200" y="3009900"/>
            <a:ext cx="914400" cy="914400"/>
          </a:xfrm>
          <a:prstGeom prst="rect">
            <a:avLst/>
          </a:prstGeom>
        </p:spPr>
      </p:pic>
      <p:pic>
        <p:nvPicPr>
          <p:cNvPr id="15" name="Elemento grafico 14" descr="Cerchio con freccia sinistra contorno">
            <a:extLst>
              <a:ext uri="{FF2B5EF4-FFF2-40B4-BE49-F238E27FC236}">
                <a16:creationId xmlns:a16="http://schemas.microsoft.com/office/drawing/2014/main" id="{DA5CE13E-88BE-8F6A-8EC0-14408B0DDB8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14400" y="5905500"/>
            <a:ext cx="914400" cy="914400"/>
          </a:xfrm>
          <a:prstGeom prst="rect">
            <a:avLst/>
          </a:prstGeom>
        </p:spPr>
      </p:pic>
      <p:pic>
        <p:nvPicPr>
          <p:cNvPr id="11" name="Elemento grafico 14" descr="Cerchio con freccia sinistra contorno">
            <a:extLst>
              <a:ext uri="{FF2B5EF4-FFF2-40B4-BE49-F238E27FC236}">
                <a16:creationId xmlns:a16="http://schemas.microsoft.com/office/drawing/2014/main" id="{DA5CE13E-88BE-8F6A-8EC0-14408B0DDB8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39993" y="7505700"/>
            <a:ext cx="914400" cy="914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879C6-F767-1641-0155-03FC0F71AB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3FAC29-08DA-426D-1EFD-7353C1E4EB71}"/>
              </a:ext>
            </a:extLst>
          </p:cNvPr>
          <p:cNvSpPr/>
          <p:nvPr/>
        </p:nvSpPr>
        <p:spPr>
          <a:xfrm>
            <a:off x="0" y="-322280"/>
            <a:ext cx="18288000" cy="10286994"/>
          </a:xfrm>
          <a:custGeom>
            <a:avLst/>
            <a:gdLst/>
            <a:ahLst/>
            <a:cxnLst/>
            <a:rect l="l" t="t" r="r" b="b"/>
            <a:pathLst>
              <a:path w="18288000" h="10286994">
                <a:moveTo>
                  <a:pt x="0" y="0"/>
                </a:moveTo>
                <a:lnTo>
                  <a:pt x="18288000" y="0"/>
                </a:lnTo>
                <a:lnTo>
                  <a:pt x="18288000" y="10286994"/>
                </a:lnTo>
                <a:lnTo>
                  <a:pt x="0" y="10286994"/>
                </a:lnTo>
                <a:lnTo>
                  <a:pt x="0" y="0"/>
                </a:lnTo>
                <a:close/>
              </a:path>
            </a:pathLst>
          </a:custGeom>
          <a:blipFill>
            <a:blip r:embed="rId3" cstate="print"/>
            <a:stretch>
              <a:fillRect/>
            </a:stretch>
          </a:blipFill>
        </p:spPr>
        <p:txBody>
          <a:bodyPr/>
          <a:lstStyle/>
          <a:p>
            <a:pPr indent="450850" algn="ctr" fontAlgn="base">
              <a:spcBef>
                <a:spcPct val="0"/>
              </a:spcBef>
              <a:spcAft>
                <a:spcPct val="0"/>
              </a:spcAft>
            </a:pPr>
            <a:endParaRPr lang="it-IT" b="1" dirty="0">
              <a:solidFill>
                <a:srgbClr val="114E69"/>
              </a:solidFill>
              <a:latin typeface="Arial" pitchFamily="34" charset="0"/>
              <a:ea typeface="Calibri" pitchFamily="34" charset="0"/>
              <a:cs typeface="Times New Roman" pitchFamily="18" charset="0"/>
            </a:endParaRPr>
          </a:p>
        </p:txBody>
      </p:sp>
      <p:sp>
        <p:nvSpPr>
          <p:cNvPr id="6" name="TextBox 24">
            <a:extLst>
              <a:ext uri="{FF2B5EF4-FFF2-40B4-BE49-F238E27FC236}">
                <a16:creationId xmlns:a16="http://schemas.microsoft.com/office/drawing/2014/main" id="{C467B927-3EFE-2A72-649D-FBF128FB7A26}"/>
              </a:ext>
            </a:extLst>
          </p:cNvPr>
          <p:cNvSpPr txBox="1"/>
          <p:nvPr/>
        </p:nvSpPr>
        <p:spPr>
          <a:xfrm>
            <a:off x="1676400" y="301140"/>
            <a:ext cx="16002000" cy="769441"/>
          </a:xfrm>
          <a:prstGeom prst="rect">
            <a:avLst/>
          </a:prstGeom>
        </p:spPr>
        <p:txBody>
          <a:bodyPr wrap="square" lIns="0" tIns="0" rIns="0" bIns="0" rtlCol="0" anchor="t">
            <a:spAutoFit/>
          </a:bodyPr>
          <a:lstStyle/>
          <a:p>
            <a:pPr marL="0" lvl="0" indent="0" algn="ctr"/>
            <a:r>
              <a:rPr lang="en-US" sz="5000" b="1" spc="-70" dirty="0">
                <a:solidFill>
                  <a:srgbClr val="528235"/>
                </a:solidFill>
                <a:latin typeface="TT Rounds Condensed Bold"/>
                <a:ea typeface="TT Rounds Condensed Bold"/>
                <a:cs typeface="TT Rounds Condensed Bold"/>
                <a:sym typeface="TT Rounds Condensed Bold"/>
              </a:rPr>
              <a:t>I NUOVI STRUMENTI FINANZIARI</a:t>
            </a:r>
          </a:p>
        </p:txBody>
      </p:sp>
      <p:sp>
        <p:nvSpPr>
          <p:cNvPr id="25" name="Rectangle 3">
            <a:extLst>
              <a:ext uri="{FF2B5EF4-FFF2-40B4-BE49-F238E27FC236}">
                <a16:creationId xmlns:a16="http://schemas.microsoft.com/office/drawing/2014/main" id="{D6E3E385-FC3A-E47D-A69E-F1995ECFEC4D}"/>
              </a:ext>
            </a:extLst>
          </p:cNvPr>
          <p:cNvSpPr>
            <a:spLocks noChangeArrowheads="1"/>
          </p:cNvSpPr>
          <p:nvPr/>
        </p:nvSpPr>
        <p:spPr bwMode="auto">
          <a:xfrm>
            <a:off x="1447800" y="3009900"/>
            <a:ext cx="57912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ctr" fontAlgn="base">
              <a:spcBef>
                <a:spcPct val="0"/>
              </a:spcBef>
              <a:spcAft>
                <a:spcPct val="0"/>
              </a:spcAft>
            </a:pPr>
            <a:endParaRPr lang="it-IT" sz="3200" b="1" dirty="0">
              <a:solidFill>
                <a:srgbClr val="114E69"/>
              </a:solidFill>
              <a:latin typeface="Arial" pitchFamily="34" charset="0"/>
              <a:ea typeface="Calibri" pitchFamily="34" charset="0"/>
              <a:cs typeface="Times New Roman" pitchFamily="18" charset="0"/>
            </a:endParaRPr>
          </a:p>
          <a:p>
            <a:pPr indent="450850" algn="ctr" fontAlgn="base">
              <a:spcBef>
                <a:spcPct val="0"/>
              </a:spcBef>
              <a:spcAft>
                <a:spcPct val="0"/>
              </a:spcAft>
            </a:pPr>
            <a:r>
              <a:rPr lang="it-IT" sz="3200" b="1" dirty="0">
                <a:solidFill>
                  <a:srgbClr val="114E69"/>
                </a:solidFill>
                <a:latin typeface="Arial" pitchFamily="34" charset="0"/>
                <a:ea typeface="Calibri" pitchFamily="34" charset="0"/>
                <a:cs typeface="Times New Roman" pitchFamily="18" charset="0"/>
              </a:rPr>
              <a:t>Trasferimento delle risorse a </a:t>
            </a:r>
            <a:r>
              <a:rPr lang="it-IT" sz="3200" b="1" dirty="0" smtClean="0">
                <a:solidFill>
                  <a:srgbClr val="114E69"/>
                </a:solidFill>
                <a:latin typeface="Arial" pitchFamily="34" charset="0"/>
                <a:ea typeface="Calibri" pitchFamily="34" charset="0"/>
                <a:cs typeface="Times New Roman" pitchFamily="18" charset="0"/>
              </a:rPr>
              <a:t>vari </a:t>
            </a:r>
            <a:r>
              <a:rPr lang="it-IT" sz="3200" b="1" dirty="0" smtClean="0">
                <a:solidFill>
                  <a:srgbClr val="C00000"/>
                </a:solidFill>
                <a:latin typeface="Arial" pitchFamily="34" charset="0"/>
                <a:ea typeface="Calibri" pitchFamily="34" charset="0"/>
                <a:cs typeface="Times New Roman" pitchFamily="18" charset="0"/>
              </a:rPr>
              <a:t>gestori finanziari indipendenti </a:t>
            </a:r>
            <a:endParaRPr lang="it-IT" sz="3200" b="1" dirty="0">
              <a:solidFill>
                <a:srgbClr val="C00000"/>
              </a:solidFill>
              <a:latin typeface="Arial" pitchFamily="34" charset="0"/>
              <a:ea typeface="Calibri" pitchFamily="34" charset="0"/>
              <a:cs typeface="Times New Roman" pitchFamily="18" charset="0"/>
            </a:endParaRPr>
          </a:p>
          <a:p>
            <a:pPr indent="450850" algn="ctr" fontAlgn="base">
              <a:spcBef>
                <a:spcPct val="0"/>
              </a:spcBef>
              <a:spcAft>
                <a:spcPct val="0"/>
              </a:spcAft>
            </a:pPr>
            <a:endParaRPr lang="it-IT" sz="3200" b="1" dirty="0">
              <a:solidFill>
                <a:srgbClr val="114E69"/>
              </a:solidFill>
              <a:latin typeface="Arial" pitchFamily="34" charset="0"/>
              <a:ea typeface="Calibri" pitchFamily="34" charset="0"/>
              <a:cs typeface="Times New Roman" pitchFamily="18" charset="0"/>
            </a:endParaRPr>
          </a:p>
          <a:p>
            <a:pPr indent="450850" algn="ctr" fontAlgn="base">
              <a:spcBef>
                <a:spcPct val="0"/>
              </a:spcBef>
              <a:spcAft>
                <a:spcPct val="0"/>
              </a:spcAft>
            </a:pPr>
            <a:r>
              <a:rPr lang="it-IT" sz="3200" b="1" dirty="0">
                <a:solidFill>
                  <a:srgbClr val="114E69"/>
                </a:solidFill>
                <a:latin typeface="Arial" pitchFamily="34" charset="0"/>
                <a:ea typeface="Calibri" pitchFamily="34" charset="0"/>
                <a:cs typeface="Times New Roman" pitchFamily="18" charset="0"/>
              </a:rPr>
              <a:t>Definizione della </a:t>
            </a:r>
            <a:r>
              <a:rPr lang="it-IT" sz="3200" b="1" dirty="0">
                <a:solidFill>
                  <a:srgbClr val="C00000"/>
                </a:solidFill>
                <a:latin typeface="Arial" pitchFamily="34" charset="0"/>
                <a:ea typeface="Calibri" pitchFamily="34" charset="0"/>
                <a:cs typeface="Times New Roman" pitchFamily="18" charset="0"/>
              </a:rPr>
              <a:t>policy di investimento </a:t>
            </a:r>
          </a:p>
          <a:p>
            <a:pPr indent="450850" algn="ctr" fontAlgn="base">
              <a:spcBef>
                <a:spcPct val="0"/>
              </a:spcBef>
              <a:spcAft>
                <a:spcPct val="0"/>
              </a:spcAft>
            </a:pPr>
            <a:endParaRPr lang="it-IT" sz="3200" b="1" dirty="0">
              <a:solidFill>
                <a:srgbClr val="114E69"/>
              </a:solidFill>
              <a:latin typeface="Arial" pitchFamily="34" charset="0"/>
              <a:ea typeface="Calibri" pitchFamily="34" charset="0"/>
              <a:cs typeface="Times New Roman" pitchFamily="18" charset="0"/>
            </a:endParaRPr>
          </a:p>
          <a:p>
            <a:pPr indent="450850" algn="ctr" fontAlgn="base">
              <a:spcBef>
                <a:spcPct val="0"/>
              </a:spcBef>
              <a:spcAft>
                <a:spcPct val="0"/>
              </a:spcAft>
            </a:pPr>
            <a:r>
              <a:rPr lang="it-IT" sz="3200" b="1" dirty="0">
                <a:solidFill>
                  <a:srgbClr val="114E69"/>
                </a:solidFill>
                <a:latin typeface="Arial" pitchFamily="34" charset="0"/>
                <a:ea typeface="Calibri" pitchFamily="34" charset="0"/>
                <a:cs typeface="Times New Roman" pitchFamily="18" charset="0"/>
              </a:rPr>
              <a:t>Conclusione degli </a:t>
            </a:r>
            <a:r>
              <a:rPr lang="it-IT" sz="3200" b="1" dirty="0">
                <a:solidFill>
                  <a:srgbClr val="C00000"/>
                </a:solidFill>
                <a:latin typeface="Arial" pitchFamily="34" charset="0"/>
                <a:ea typeface="Calibri" pitchFamily="34" charset="0"/>
                <a:cs typeface="Times New Roman" pitchFamily="18" charset="0"/>
              </a:rPr>
              <a:t>atti d’obbligo</a:t>
            </a:r>
            <a:r>
              <a:rPr lang="it-IT" sz="3200" b="1" dirty="0">
                <a:solidFill>
                  <a:srgbClr val="114E69"/>
                </a:solidFill>
                <a:latin typeface="Arial" pitchFamily="34" charset="0"/>
                <a:ea typeface="Calibri" pitchFamily="34" charset="0"/>
                <a:cs typeface="Times New Roman" pitchFamily="18" charset="0"/>
              </a:rPr>
              <a:t> con i beneficiari</a:t>
            </a:r>
          </a:p>
          <a:p>
            <a:pPr indent="450850" algn="ctr" fontAlgn="base">
              <a:spcBef>
                <a:spcPct val="0"/>
              </a:spcBef>
              <a:spcAft>
                <a:spcPct val="0"/>
              </a:spcAft>
            </a:pPr>
            <a:endParaRPr lang="it-IT" sz="3200" b="1" dirty="0">
              <a:solidFill>
                <a:srgbClr val="114E69"/>
              </a:solidFill>
              <a:latin typeface="Arial" pitchFamily="34" charset="0"/>
              <a:ea typeface="Calibri" pitchFamily="34" charset="0"/>
              <a:cs typeface="Times New Roman" pitchFamily="18" charset="0"/>
            </a:endParaRPr>
          </a:p>
          <a:p>
            <a:pPr indent="450850" algn="ctr" fontAlgn="base">
              <a:spcBef>
                <a:spcPct val="0"/>
              </a:spcBef>
              <a:spcAft>
                <a:spcPct val="0"/>
              </a:spcAft>
            </a:pPr>
            <a:r>
              <a:rPr lang="it-IT" sz="3200" b="1" dirty="0">
                <a:solidFill>
                  <a:srgbClr val="C00000"/>
                </a:solidFill>
                <a:latin typeface="Arial" pitchFamily="34" charset="0"/>
                <a:ea typeface="Calibri" pitchFamily="34" charset="0"/>
                <a:cs typeface="Times New Roman" pitchFamily="18" charset="0"/>
              </a:rPr>
              <a:t>Attuazione degli interventi post </a:t>
            </a:r>
            <a:r>
              <a:rPr lang="it-IT" sz="3200" b="1" dirty="0" smtClean="0">
                <a:solidFill>
                  <a:srgbClr val="C00000"/>
                </a:solidFill>
                <a:latin typeface="Arial" pitchFamily="34" charset="0"/>
                <a:ea typeface="Calibri" pitchFamily="34" charset="0"/>
                <a:cs typeface="Times New Roman" pitchFamily="18" charset="0"/>
              </a:rPr>
              <a:t>2026</a:t>
            </a:r>
            <a:r>
              <a:rPr lang="it-IT" sz="3200" b="1" dirty="0">
                <a:solidFill>
                  <a:srgbClr val="C00000"/>
                </a:solidFill>
                <a:latin typeface="Arial" pitchFamily="34" charset="0"/>
                <a:ea typeface="Calibri" pitchFamily="34" charset="0"/>
                <a:cs typeface="Times New Roman" pitchFamily="18" charset="0"/>
              </a:rPr>
              <a:t>!</a:t>
            </a:r>
          </a:p>
        </p:txBody>
      </p:sp>
      <p:graphicFrame>
        <p:nvGraphicFramePr>
          <p:cNvPr id="26" name="Diagramma 25">
            <a:extLst>
              <a:ext uri="{FF2B5EF4-FFF2-40B4-BE49-F238E27FC236}">
                <a16:creationId xmlns:a16="http://schemas.microsoft.com/office/drawing/2014/main" id="{B370A5B9-9947-02B8-15D0-51922C76FBE3}"/>
              </a:ext>
            </a:extLst>
          </p:cNvPr>
          <p:cNvGraphicFramePr/>
          <p:nvPr>
            <p:extLst>
              <p:ext uri="{D42A27DB-BD31-4B8C-83A1-F6EECF244321}">
                <p14:modId xmlns:p14="http://schemas.microsoft.com/office/powerpoint/2010/main" val="127173007"/>
              </p:ext>
            </p:extLst>
          </p:nvPr>
        </p:nvGraphicFramePr>
        <p:xfrm>
          <a:off x="6019800" y="1634357"/>
          <a:ext cx="12954000" cy="830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CasellaDiTesto 27">
            <a:extLst>
              <a:ext uri="{FF2B5EF4-FFF2-40B4-BE49-F238E27FC236}">
                <a16:creationId xmlns:a16="http://schemas.microsoft.com/office/drawing/2014/main" id="{59125191-4D44-2DA5-236C-983D2F53BF2A}"/>
              </a:ext>
            </a:extLst>
          </p:cNvPr>
          <p:cNvSpPr txBox="1"/>
          <p:nvPr/>
        </p:nvSpPr>
        <p:spPr>
          <a:xfrm>
            <a:off x="13182600" y="5268172"/>
            <a:ext cx="4191000" cy="1077218"/>
          </a:xfrm>
          <a:prstGeom prst="rect">
            <a:avLst/>
          </a:prstGeom>
          <a:noFill/>
        </p:spPr>
        <p:txBody>
          <a:bodyPr wrap="square" rtlCol="0">
            <a:spAutoFit/>
          </a:bodyPr>
          <a:lstStyle/>
          <a:p>
            <a:pPr lvl="0" algn="ctr"/>
            <a:r>
              <a:rPr lang="it-IT" sz="3200" b="1" dirty="0"/>
              <a:t>2) Fondo Nazionale Connettività</a:t>
            </a:r>
            <a:endParaRPr lang="it-IT" sz="3200" dirty="0"/>
          </a:p>
        </p:txBody>
      </p:sp>
      <p:sp>
        <p:nvSpPr>
          <p:cNvPr id="29" name="CasellaDiTesto 28">
            <a:extLst>
              <a:ext uri="{FF2B5EF4-FFF2-40B4-BE49-F238E27FC236}">
                <a16:creationId xmlns:a16="http://schemas.microsoft.com/office/drawing/2014/main" id="{0828553A-8F1E-C57D-29FD-5A67B524437A}"/>
              </a:ext>
            </a:extLst>
          </p:cNvPr>
          <p:cNvSpPr txBox="1"/>
          <p:nvPr/>
        </p:nvSpPr>
        <p:spPr>
          <a:xfrm>
            <a:off x="7546181" y="5004097"/>
            <a:ext cx="3733800" cy="1015663"/>
          </a:xfrm>
          <a:prstGeom prst="rect">
            <a:avLst/>
          </a:prstGeom>
          <a:noFill/>
        </p:spPr>
        <p:txBody>
          <a:bodyPr wrap="square" rtlCol="0">
            <a:spAutoFit/>
          </a:bodyPr>
          <a:lstStyle/>
          <a:p>
            <a:pPr lvl="0" algn="ctr"/>
            <a:r>
              <a:rPr lang="it-IT" sz="3200" b="1" dirty="0"/>
              <a:t>4) Fondo Agrisolare</a:t>
            </a:r>
          </a:p>
          <a:p>
            <a:pPr algn="ctr"/>
            <a:endParaRPr lang="it-IT" sz="2800" dirty="0"/>
          </a:p>
        </p:txBody>
      </p:sp>
      <p:sp>
        <p:nvSpPr>
          <p:cNvPr id="11" name="CasellaDiTesto 10">
            <a:extLst>
              <a:ext uri="{FF2B5EF4-FFF2-40B4-BE49-F238E27FC236}">
                <a16:creationId xmlns:a16="http://schemas.microsoft.com/office/drawing/2014/main" id="{5481F3B8-35E8-5183-6890-1BBA275C2D4C}"/>
              </a:ext>
            </a:extLst>
          </p:cNvPr>
          <p:cNvSpPr txBox="1"/>
          <p:nvPr/>
        </p:nvSpPr>
        <p:spPr>
          <a:xfrm>
            <a:off x="10150792" y="7193089"/>
            <a:ext cx="3810000" cy="2492990"/>
          </a:xfrm>
          <a:prstGeom prst="rect">
            <a:avLst/>
          </a:prstGeom>
          <a:noFill/>
        </p:spPr>
        <p:txBody>
          <a:bodyPr wrap="square" rtlCol="0">
            <a:spAutoFit/>
          </a:bodyPr>
          <a:lstStyle/>
          <a:p>
            <a:pPr lvl="0" algn="ctr"/>
            <a:r>
              <a:rPr lang="it-IT" sz="3200" b="1" dirty="0"/>
              <a:t>3) Strumento finanziario per l’housing universitario</a:t>
            </a:r>
          </a:p>
          <a:p>
            <a:pPr algn="ctr"/>
            <a:endParaRPr lang="it-IT" sz="2800" dirty="0"/>
          </a:p>
        </p:txBody>
      </p:sp>
      <p:pic>
        <p:nvPicPr>
          <p:cNvPr id="1026" name="Picture 2" descr="439.400+ Target Foto stock, immagini e fotografie royalty ...">
            <a:extLst>
              <a:ext uri="{FF2B5EF4-FFF2-40B4-BE49-F238E27FC236}">
                <a16:creationId xmlns:a16="http://schemas.microsoft.com/office/drawing/2014/main" id="{0D50FBE9-CD2E-ED2A-77C3-5741F31178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1866900"/>
            <a:ext cx="2124075" cy="1409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8662114E-8542-74DF-4F05-A9DD31897B9C}"/>
              </a:ext>
            </a:extLst>
          </p:cNvPr>
          <p:cNvSpPr>
            <a:spLocks noChangeArrowheads="1"/>
          </p:cNvSpPr>
          <p:nvPr/>
        </p:nvSpPr>
        <p:spPr bwMode="auto">
          <a:xfrm>
            <a:off x="3048000" y="2095500"/>
            <a:ext cx="4114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it-IT" sz="3200" b="1" dirty="0">
                <a:solidFill>
                  <a:srgbClr val="114E69"/>
                </a:solidFill>
                <a:latin typeface="Arial" pitchFamily="34" charset="0"/>
                <a:ea typeface="Calibri" pitchFamily="34" charset="0"/>
                <a:cs typeface="Times New Roman" pitchFamily="18" charset="0"/>
              </a:rPr>
              <a:t>Nuovo target (agosto </a:t>
            </a:r>
            <a:r>
              <a:rPr lang="it-IT" sz="3200" b="1" dirty="0">
                <a:solidFill>
                  <a:srgbClr val="114E69"/>
                </a:solidFill>
                <a:latin typeface="Arial" pitchFamily="34" charset="0"/>
                <a:ea typeface="Calibri" pitchFamily="34" charset="0"/>
                <a:cs typeface="Times New Roman" pitchFamily="18" charset="0"/>
              </a:rPr>
              <a:t>2026</a:t>
            </a:r>
            <a:r>
              <a:rPr lang="it-IT" sz="3200" b="1" dirty="0">
                <a:solidFill>
                  <a:srgbClr val="114E69"/>
                </a:solidFill>
                <a:latin typeface="Arial" pitchFamily="34" charset="0"/>
                <a:ea typeface="Calibri" pitchFamily="34" charset="0"/>
                <a:cs typeface="Times New Roman" pitchFamily="18" charset="0"/>
              </a:rPr>
              <a:t>)</a:t>
            </a:r>
          </a:p>
        </p:txBody>
      </p:sp>
      <p:pic>
        <p:nvPicPr>
          <p:cNvPr id="7" name="Elemento grafico 6" descr="Avviso contorno">
            <a:extLst>
              <a:ext uri="{FF2B5EF4-FFF2-40B4-BE49-F238E27FC236}">
                <a16:creationId xmlns:a16="http://schemas.microsoft.com/office/drawing/2014/main" id="{9E7DB207-C402-3BBF-6AB8-F0DEE427816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52985" y="8411719"/>
            <a:ext cx="1172099" cy="1172099"/>
          </a:xfrm>
          <a:prstGeom prst="rect">
            <a:avLst/>
          </a:prstGeom>
        </p:spPr>
      </p:pic>
    </p:spTree>
    <p:extLst>
      <p:ext uri="{BB962C8B-B14F-4D97-AF65-F5344CB8AC3E}">
        <p14:creationId xmlns:p14="http://schemas.microsoft.com/office/powerpoint/2010/main" val="2068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5413</TotalTime>
  <Words>348</Words>
  <Application>Microsoft Office PowerPoint</Application>
  <PresentationFormat>Personalizzato</PresentationFormat>
  <Paragraphs>79</Paragraphs>
  <Slides>5</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vt:i4>
      </vt:variant>
    </vt:vector>
  </HeadingPairs>
  <TitlesOfParts>
    <vt:vector size="13" baseType="lpstr">
      <vt:lpstr>Arial</vt:lpstr>
      <vt:lpstr>Aptos</vt:lpstr>
      <vt:lpstr>Times New Roman</vt:lpstr>
      <vt:lpstr>Calibri</vt:lpstr>
      <vt:lpstr>TT Rounds Condensed Bold Italics</vt:lpstr>
      <vt:lpstr>TT Rounds Condensed Bold</vt:lpstr>
      <vt:lpstr>Poppins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webinar 5 dicembre</dc:title>
  <dc:creator>Ricerca1</dc:creator>
  <cp:lastModifiedBy>piga</cp:lastModifiedBy>
  <cp:revision>49</cp:revision>
  <dcterms:created xsi:type="dcterms:W3CDTF">2006-08-16T00:00:00Z</dcterms:created>
  <dcterms:modified xsi:type="dcterms:W3CDTF">2025-12-16T07:49:32Z</dcterms:modified>
  <dc:identifier>DAGYIY1SCfI</dc:identifier>
</cp:coreProperties>
</file>