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8"/>
  </p:notesMasterIdLst>
  <p:sldIdLst>
    <p:sldId id="337" r:id="rId3"/>
    <p:sldId id="298" r:id="rId4"/>
    <p:sldId id="887" r:id="rId5"/>
    <p:sldId id="987" r:id="rId6"/>
    <p:sldId id="988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530" autoAdjust="0"/>
  </p:normalViewPr>
  <p:slideViewPr>
    <p:cSldViewPr snapToGrid="0" showGuides="1">
      <p:cViewPr varScale="1">
        <p:scale>
          <a:sx n="98" d="100"/>
          <a:sy n="98" d="100"/>
        </p:scale>
        <p:origin x="107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7137-402C-44B1-ACF7-E17BD5C508E6}" type="datetimeFigureOut">
              <a:rPr lang="it-IT" smtClean="0"/>
              <a:t>16/12/2025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F7197-DCFD-4F06-9078-5B35042F7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723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74C51-3ECD-EEFE-9A2A-DA43C1F9C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1319493-F1D7-15C9-04F8-D544F5EA1E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5911820-4C9F-2169-297D-EDE6929521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z="1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513855-01AF-D8BE-342D-E796CDA07F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1CA242-A84B-414B-8086-4A48AEB2695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196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932326" y="160669"/>
            <a:ext cx="10327348" cy="323165"/>
          </a:xfr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314502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169458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323165"/>
          </a:xfr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909750" y="2104200"/>
            <a:ext cx="10327348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4" b="1">
                <a:solidFill>
                  <a:srgbClr val="103676"/>
                </a:solidFill>
              </a:defRPr>
            </a:lvl1pPr>
            <a:lvl2pPr>
              <a:defRPr sz="1464">
                <a:solidFill>
                  <a:srgbClr val="103676"/>
                </a:solidFill>
              </a:defRPr>
            </a:lvl2pPr>
            <a:lvl3pPr>
              <a:defRPr sz="1464">
                <a:solidFill>
                  <a:srgbClr val="103676"/>
                </a:solidFill>
              </a:defRPr>
            </a:lvl3pPr>
            <a:lvl4pPr>
              <a:defRPr sz="1464">
                <a:solidFill>
                  <a:srgbClr val="103676"/>
                </a:solidFill>
              </a:defRPr>
            </a:lvl4pPr>
            <a:lvl5pPr>
              <a:defRPr sz="1464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914400" y="2109831"/>
            <a:ext cx="10363200" cy="245900"/>
          </a:xfrm>
        </p:spPr>
        <p:txBody>
          <a:bodyPr lIns="0" tIns="0" rIns="0" bIns="0"/>
          <a:lstStyle>
            <a:lvl1pPr algn="just">
              <a:defRPr sz="1597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718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7" y="160670"/>
            <a:ext cx="10327348" cy="430439"/>
          </a:xfrm>
        </p:spPr>
        <p:txBody>
          <a:bodyPr lIns="0" tIns="0" rIns="0" bIns="0"/>
          <a:lstStyle>
            <a:lvl1pPr>
              <a:defRPr sz="2794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30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29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50" y="2104200"/>
            <a:ext cx="10327348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8" y="2104201"/>
            <a:ext cx="5163675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2" y="2109828"/>
            <a:ext cx="6092396" cy="245918"/>
          </a:xfrm>
        </p:spPr>
        <p:txBody>
          <a:bodyPr lIns="0" tIns="0" rIns="0" bIns="0"/>
          <a:lstStyle>
            <a:lvl1pPr algn="just">
              <a:defRPr sz="1597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4" b="1">
                <a:solidFill>
                  <a:srgbClr val="103676"/>
                </a:solidFill>
              </a:defRPr>
            </a:lvl1pPr>
            <a:lvl2pPr>
              <a:defRPr sz="1464">
                <a:solidFill>
                  <a:srgbClr val="103676"/>
                </a:solidFill>
              </a:defRPr>
            </a:lvl2pPr>
            <a:lvl3pPr>
              <a:defRPr sz="1464">
                <a:solidFill>
                  <a:srgbClr val="103676"/>
                </a:solidFill>
              </a:defRPr>
            </a:lvl3pPr>
            <a:lvl4pPr>
              <a:defRPr sz="1464">
                <a:solidFill>
                  <a:srgbClr val="103676"/>
                </a:solidFill>
              </a:defRPr>
            </a:lvl4pPr>
            <a:lvl5pPr>
              <a:defRPr sz="1464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102288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511386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200139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767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1212967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bg object 16"/>
          <p:cNvSpPr/>
          <p:nvPr userDrawn="1"/>
        </p:nvSpPr>
        <p:spPr>
          <a:xfrm>
            <a:off x="555803" y="1119502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177138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7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0924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64000" y="2109828"/>
            <a:ext cx="8128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718678"/>
            <a:ext cx="2641599" cy="327890"/>
          </a:xfrm>
        </p:spPr>
        <p:txBody>
          <a:bodyPr lIns="0" tIns="0" rIns="0" bIns="0"/>
          <a:lstStyle>
            <a:lvl1pPr algn="l">
              <a:defRPr sz="2131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13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8" name="bg object 16"/>
          <p:cNvSpPr/>
          <p:nvPr userDrawn="1"/>
        </p:nvSpPr>
        <p:spPr>
          <a:xfrm>
            <a:off x="555803" y="1119502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68583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63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64000" y="2109828"/>
            <a:ext cx="8128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3"/>
          <p:cNvSpPr>
            <a:spLocks noGrp="1"/>
          </p:cNvSpPr>
          <p:nvPr>
            <p:ph type="body" idx="1"/>
          </p:nvPr>
        </p:nvSpPr>
        <p:spPr>
          <a:xfrm>
            <a:off x="914401" y="2718678"/>
            <a:ext cx="2641599" cy="327890"/>
          </a:xfrm>
        </p:spPr>
        <p:txBody>
          <a:bodyPr lIns="0" tIns="0" rIns="0" bIns="0"/>
          <a:lstStyle>
            <a:lvl1pPr algn="l">
              <a:defRPr sz="2131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76649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1669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416692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185616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52543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61877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74028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56932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80970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32404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24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84480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61275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130216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92514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9077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402134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33110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55398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60061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27721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59555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45640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410695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80335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9" name="bg object 16"/>
          <p:cNvSpPr/>
          <p:nvPr userDrawn="1"/>
        </p:nvSpPr>
        <p:spPr>
          <a:xfrm>
            <a:off x="555803" y="223134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21146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31594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408558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7" y="160670"/>
            <a:ext cx="10327348" cy="430439"/>
          </a:xfrm>
        </p:spPr>
        <p:txBody>
          <a:bodyPr lIns="0" tIns="0" rIns="0" bIns="0"/>
          <a:lstStyle>
            <a:lvl1pPr>
              <a:defRPr sz="2794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30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29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50" y="2104200"/>
            <a:ext cx="10327348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8" y="2104201"/>
            <a:ext cx="5163675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2" y="2109828"/>
            <a:ext cx="6092396" cy="245918"/>
          </a:xfrm>
        </p:spPr>
        <p:txBody>
          <a:bodyPr lIns="0" tIns="0" rIns="0" bIns="0"/>
          <a:lstStyle>
            <a:lvl1pPr algn="just">
              <a:defRPr sz="1597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4" b="1">
                <a:solidFill>
                  <a:srgbClr val="103676"/>
                </a:solidFill>
              </a:defRPr>
            </a:lvl1pPr>
            <a:lvl2pPr>
              <a:defRPr sz="1464">
                <a:solidFill>
                  <a:srgbClr val="103676"/>
                </a:solidFill>
              </a:defRPr>
            </a:lvl2pPr>
            <a:lvl3pPr>
              <a:defRPr sz="1464">
                <a:solidFill>
                  <a:srgbClr val="103676"/>
                </a:solidFill>
              </a:defRPr>
            </a:lvl3pPr>
            <a:lvl4pPr>
              <a:defRPr sz="1464">
                <a:solidFill>
                  <a:srgbClr val="103676"/>
                </a:solidFill>
              </a:defRPr>
            </a:lvl4pPr>
            <a:lvl5pPr>
              <a:defRPr sz="1464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319229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219375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24995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7E76A46-46BA-476E-A76E-4CB0722BB884}" type="datetime1">
              <a:rPr lang="it-IT" smtClean="0"/>
              <a:t>16/12/2025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490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7" y="160669"/>
            <a:ext cx="10327348" cy="429929"/>
          </a:xfrm>
        </p:spPr>
        <p:txBody>
          <a:bodyPr lIns="0" tIns="0" rIns="0" bIns="0"/>
          <a:lstStyle>
            <a:lvl1pPr>
              <a:defRPr sz="2794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29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50" y="2104200"/>
            <a:ext cx="10327348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8" y="2104201"/>
            <a:ext cx="5163675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2" y="2109828"/>
            <a:ext cx="6092396" cy="245918"/>
          </a:xfrm>
        </p:spPr>
        <p:txBody>
          <a:bodyPr lIns="0" tIns="0" rIns="0" bIns="0"/>
          <a:lstStyle>
            <a:lvl1pPr algn="just">
              <a:defRPr sz="1597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4" b="1">
                <a:solidFill>
                  <a:srgbClr val="103676"/>
                </a:solidFill>
              </a:defRPr>
            </a:lvl1pPr>
            <a:lvl2pPr>
              <a:defRPr sz="1464">
                <a:solidFill>
                  <a:srgbClr val="103676"/>
                </a:solidFill>
              </a:defRPr>
            </a:lvl2pPr>
            <a:lvl3pPr>
              <a:defRPr sz="1464">
                <a:solidFill>
                  <a:srgbClr val="103676"/>
                </a:solidFill>
              </a:defRPr>
            </a:lvl3pPr>
            <a:lvl4pPr>
              <a:defRPr sz="1464">
                <a:solidFill>
                  <a:srgbClr val="103676"/>
                </a:solidFill>
              </a:defRPr>
            </a:lvl4pPr>
            <a:lvl5pPr>
              <a:defRPr sz="1464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bg object 16"/>
          <p:cNvSpPr/>
          <p:nvPr userDrawn="1"/>
        </p:nvSpPr>
        <p:spPr>
          <a:xfrm>
            <a:off x="555803" y="303468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chemeClr val="accent6">
              <a:lumMod val="75000"/>
              <a:alpha val="79998"/>
            </a:schemeClr>
          </a:solidFill>
        </p:spPr>
        <p:txBody>
          <a:bodyPr wrap="square" lIns="0" tIns="0" rIns="0" bIns="0" rtlCol="0"/>
          <a:lstStyle/>
          <a:p>
            <a:endParaRPr sz="2394"/>
          </a:p>
        </p:txBody>
      </p:sp>
    </p:spTree>
    <p:extLst>
      <p:ext uri="{BB962C8B-B14F-4D97-AF65-F5344CB8AC3E}">
        <p14:creationId xmlns:p14="http://schemas.microsoft.com/office/powerpoint/2010/main" val="226555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102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7" y="160669"/>
            <a:ext cx="10327348" cy="429929"/>
          </a:xfrm>
        </p:spPr>
        <p:txBody>
          <a:bodyPr lIns="0" tIns="0" rIns="0" bIns="0"/>
          <a:lstStyle>
            <a:lvl1pPr>
              <a:defRPr sz="2794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29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50" y="2104200"/>
            <a:ext cx="10327348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8" y="2104201"/>
            <a:ext cx="5163675" cy="429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4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2" y="2109828"/>
            <a:ext cx="6092396" cy="245918"/>
          </a:xfrm>
        </p:spPr>
        <p:txBody>
          <a:bodyPr lIns="0" tIns="0" rIns="0" bIns="0"/>
          <a:lstStyle>
            <a:lvl1pPr algn="just">
              <a:defRPr sz="1597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4" b="1">
                <a:solidFill>
                  <a:srgbClr val="103676"/>
                </a:solidFill>
              </a:defRPr>
            </a:lvl1pPr>
            <a:lvl2pPr>
              <a:defRPr sz="1464">
                <a:solidFill>
                  <a:srgbClr val="103676"/>
                </a:solidFill>
              </a:defRPr>
            </a:lvl2pPr>
            <a:lvl3pPr>
              <a:defRPr sz="1464">
                <a:solidFill>
                  <a:srgbClr val="103676"/>
                </a:solidFill>
              </a:defRPr>
            </a:lvl3pPr>
            <a:lvl4pPr>
              <a:defRPr sz="1464">
                <a:solidFill>
                  <a:srgbClr val="103676"/>
                </a:solidFill>
              </a:defRPr>
            </a:lvl4pPr>
            <a:lvl5pPr>
              <a:defRPr sz="1464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bg object 16"/>
          <p:cNvSpPr/>
          <p:nvPr userDrawn="1"/>
        </p:nvSpPr>
        <p:spPr>
          <a:xfrm>
            <a:off x="555803" y="303468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chemeClr val="accent6">
              <a:lumMod val="75000"/>
              <a:alpha val="79998"/>
            </a:schemeClr>
          </a:solidFill>
        </p:spPr>
        <p:txBody>
          <a:bodyPr wrap="square" lIns="0" tIns="0" rIns="0" bIns="0" rtlCol="0"/>
          <a:lstStyle/>
          <a:p>
            <a:endParaRPr sz="2394"/>
          </a:p>
        </p:txBody>
      </p:sp>
    </p:spTree>
    <p:extLst>
      <p:ext uri="{BB962C8B-B14F-4D97-AF65-F5344CB8AC3E}">
        <p14:creationId xmlns:p14="http://schemas.microsoft.com/office/powerpoint/2010/main" val="27511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44414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>
          <a:xfrm>
            <a:off x="11480800" y="6168817"/>
            <a:ext cx="467360" cy="286904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909750" y="2104199"/>
            <a:ext cx="10327348" cy="4302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6" dirty="0"/>
          </a:p>
        </p:txBody>
      </p:sp>
      <p:sp>
        <p:nvSpPr>
          <p:cNvPr id="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9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914400" y="2109830"/>
            <a:ext cx="10363200" cy="246093"/>
          </a:xfrm>
        </p:spPr>
        <p:txBody>
          <a:bodyPr lIns="0" tIns="0" rIns="0" bIns="0"/>
          <a:lstStyle>
            <a:lvl1pPr algn="just">
              <a:defRPr sz="1599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063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932326" y="160669"/>
            <a:ext cx="10327348" cy="323165"/>
          </a:xfr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256509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64000" y="2109828"/>
            <a:ext cx="8128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718678"/>
            <a:ext cx="2641599" cy="327890"/>
          </a:xfrm>
        </p:spPr>
        <p:txBody>
          <a:bodyPr lIns="0" tIns="0" rIns="0" bIns="0"/>
          <a:lstStyle>
            <a:lvl1pPr algn="l">
              <a:defRPr sz="2131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13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259625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64000" y="2109828"/>
            <a:ext cx="8128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3"/>
          <p:cNvSpPr>
            <a:spLocks noGrp="1"/>
          </p:cNvSpPr>
          <p:nvPr>
            <p:ph type="body" idx="1"/>
          </p:nvPr>
        </p:nvSpPr>
        <p:spPr>
          <a:xfrm>
            <a:off x="914401" y="2718678"/>
            <a:ext cx="2641599" cy="327890"/>
          </a:xfrm>
        </p:spPr>
        <p:txBody>
          <a:bodyPr lIns="0" tIns="0" rIns="0" bIns="0"/>
          <a:lstStyle>
            <a:lvl1pPr algn="l">
              <a:defRPr sz="2131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58483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7E76A46-46BA-476E-A76E-4CB0722BB884}" type="datetime1">
              <a:rPr lang="it-IT" smtClean="0"/>
              <a:t>16/12/2025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397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160669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286151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slideLayout" Target="../slideLayouts/slideLayout39.xml"/><Relationship Id="rId39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34.xml"/><Relationship Id="rId34" Type="http://schemas.openxmlformats.org/officeDocument/2006/relationships/slideLayout" Target="../slideLayouts/slideLayout47.xml"/><Relationship Id="rId42" Type="http://schemas.openxmlformats.org/officeDocument/2006/relationships/image" Target="../media/image1.png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29" Type="http://schemas.openxmlformats.org/officeDocument/2006/relationships/slideLayout" Target="../slideLayouts/slideLayout42.xml"/><Relationship Id="rId41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37.xml"/><Relationship Id="rId32" Type="http://schemas.openxmlformats.org/officeDocument/2006/relationships/slideLayout" Target="../slideLayouts/slideLayout45.xml"/><Relationship Id="rId37" Type="http://schemas.openxmlformats.org/officeDocument/2006/relationships/slideLayout" Target="../slideLayouts/slideLayout50.xml"/><Relationship Id="rId40" Type="http://schemas.openxmlformats.org/officeDocument/2006/relationships/slideLayout" Target="../slideLayouts/slideLayout53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41.xml"/><Relationship Id="rId36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44.xml"/><Relationship Id="rId44" Type="http://schemas.openxmlformats.org/officeDocument/2006/relationships/image" Target="../media/image3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Relationship Id="rId27" Type="http://schemas.openxmlformats.org/officeDocument/2006/relationships/slideLayout" Target="../slideLayouts/slideLayout40.xml"/><Relationship Id="rId30" Type="http://schemas.openxmlformats.org/officeDocument/2006/relationships/slideLayout" Target="../slideLayouts/slideLayout43.xml"/><Relationship Id="rId35" Type="http://schemas.openxmlformats.org/officeDocument/2006/relationships/slideLayout" Target="../slideLayouts/slideLayout48.xml"/><Relationship Id="rId43" Type="http://schemas.openxmlformats.org/officeDocument/2006/relationships/image" Target="../media/image2.png"/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slideLayout" Target="../slideLayouts/slideLayout38.xml"/><Relationship Id="rId33" Type="http://schemas.openxmlformats.org/officeDocument/2006/relationships/slideLayout" Target="../slideLayouts/slideLayout46.xml"/><Relationship Id="rId38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8004" y="2137336"/>
            <a:ext cx="103559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object 5"/>
          <p:cNvSpPr/>
          <p:nvPr userDrawn="1"/>
        </p:nvSpPr>
        <p:spPr>
          <a:xfrm>
            <a:off x="11453283" y="6161080"/>
            <a:ext cx="0" cy="479468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 sz="2397"/>
          </a:p>
        </p:txBody>
      </p:sp>
      <p:grpSp>
        <p:nvGrpSpPr>
          <p:cNvPr id="12" name="object 6"/>
          <p:cNvGrpSpPr/>
          <p:nvPr userDrawn="1"/>
        </p:nvGrpSpPr>
        <p:grpSpPr>
          <a:xfrm>
            <a:off x="9272533" y="6153090"/>
            <a:ext cx="1875367" cy="477777"/>
            <a:chOff x="6954399" y="4620514"/>
            <a:chExt cx="1406525" cy="358775"/>
          </a:xfrm>
        </p:grpSpPr>
        <p:pic>
          <p:nvPicPr>
            <p:cNvPr id="13" name="object 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471239" y="4666038"/>
              <a:ext cx="889608" cy="132600"/>
            </a:xfrm>
            <a:prstGeom prst="rect">
              <a:avLst/>
            </a:prstGeom>
          </p:spPr>
        </p:pic>
        <p:pic>
          <p:nvPicPr>
            <p:cNvPr id="14" name="object 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954399" y="4665009"/>
              <a:ext cx="211510" cy="134493"/>
            </a:xfrm>
            <a:prstGeom prst="rect">
              <a:avLst/>
            </a:prstGeom>
          </p:spPr>
        </p:pic>
        <p:pic>
          <p:nvPicPr>
            <p:cNvPr id="15" name="object 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187106" y="4663878"/>
              <a:ext cx="186319" cy="136715"/>
            </a:xfrm>
            <a:prstGeom prst="rect">
              <a:avLst/>
            </a:prstGeom>
          </p:spPr>
        </p:pic>
        <p:sp>
          <p:nvSpPr>
            <p:cNvPr id="17" name="object 10"/>
            <p:cNvSpPr/>
            <p:nvPr/>
          </p:nvSpPr>
          <p:spPr>
            <a:xfrm>
              <a:off x="7417752" y="4620514"/>
              <a:ext cx="11430" cy="358775"/>
            </a:xfrm>
            <a:custGeom>
              <a:avLst/>
              <a:gdLst/>
              <a:ahLst/>
              <a:cxnLst/>
              <a:rect l="l" t="t" r="r" b="b"/>
              <a:pathLst>
                <a:path w="11429" h="358775">
                  <a:moveTo>
                    <a:pt x="11188" y="0"/>
                  </a:moveTo>
                  <a:lnTo>
                    <a:pt x="0" y="0"/>
                  </a:lnTo>
                  <a:lnTo>
                    <a:pt x="0" y="358305"/>
                  </a:lnTo>
                  <a:lnTo>
                    <a:pt x="11188" y="358305"/>
                  </a:lnTo>
                  <a:lnTo>
                    <a:pt x="11188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endParaRPr sz="2397"/>
            </a:p>
          </p:txBody>
        </p:sp>
      </p:grpSp>
      <p:sp>
        <p:nvSpPr>
          <p:cNvPr id="20" name="Holder 7"/>
          <p:cNvSpPr>
            <a:spLocks noGrp="1"/>
          </p:cNvSpPr>
          <p:nvPr>
            <p:ph type="sldNum" sz="quarter" idx="4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662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  <p:sldLayoutId id="214748371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8853">
        <a:defRPr>
          <a:latin typeface="+mn-lt"/>
          <a:ea typeface="+mn-ea"/>
          <a:cs typeface="+mn-cs"/>
        </a:defRPr>
      </a:lvl2pPr>
      <a:lvl3pPr marL="1217706">
        <a:defRPr>
          <a:latin typeface="+mn-lt"/>
          <a:ea typeface="+mn-ea"/>
          <a:cs typeface="+mn-cs"/>
        </a:defRPr>
      </a:lvl3pPr>
      <a:lvl4pPr marL="1826560">
        <a:defRPr>
          <a:latin typeface="+mn-lt"/>
          <a:ea typeface="+mn-ea"/>
          <a:cs typeface="+mn-cs"/>
        </a:defRPr>
      </a:lvl4pPr>
      <a:lvl5pPr marL="2435413">
        <a:defRPr>
          <a:latin typeface="+mn-lt"/>
          <a:ea typeface="+mn-ea"/>
          <a:cs typeface="+mn-cs"/>
        </a:defRPr>
      </a:lvl5pPr>
      <a:lvl6pPr marL="3044266">
        <a:defRPr>
          <a:latin typeface="+mn-lt"/>
          <a:ea typeface="+mn-ea"/>
          <a:cs typeface="+mn-cs"/>
        </a:defRPr>
      </a:lvl6pPr>
      <a:lvl7pPr marL="3653119">
        <a:defRPr>
          <a:latin typeface="+mn-lt"/>
          <a:ea typeface="+mn-ea"/>
          <a:cs typeface="+mn-cs"/>
        </a:defRPr>
      </a:lvl7pPr>
      <a:lvl8pPr marL="4261973">
        <a:defRPr>
          <a:latin typeface="+mn-lt"/>
          <a:ea typeface="+mn-ea"/>
          <a:cs typeface="+mn-cs"/>
        </a:defRPr>
      </a:lvl8pPr>
      <a:lvl9pPr marL="48708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8853">
        <a:defRPr>
          <a:latin typeface="+mn-lt"/>
          <a:ea typeface="+mn-ea"/>
          <a:cs typeface="+mn-cs"/>
        </a:defRPr>
      </a:lvl2pPr>
      <a:lvl3pPr marL="1217706">
        <a:defRPr>
          <a:latin typeface="+mn-lt"/>
          <a:ea typeface="+mn-ea"/>
          <a:cs typeface="+mn-cs"/>
        </a:defRPr>
      </a:lvl3pPr>
      <a:lvl4pPr marL="1826560">
        <a:defRPr>
          <a:latin typeface="+mn-lt"/>
          <a:ea typeface="+mn-ea"/>
          <a:cs typeface="+mn-cs"/>
        </a:defRPr>
      </a:lvl4pPr>
      <a:lvl5pPr marL="2435413">
        <a:defRPr>
          <a:latin typeface="+mn-lt"/>
          <a:ea typeface="+mn-ea"/>
          <a:cs typeface="+mn-cs"/>
        </a:defRPr>
      </a:lvl5pPr>
      <a:lvl6pPr marL="3044266">
        <a:defRPr>
          <a:latin typeface="+mn-lt"/>
          <a:ea typeface="+mn-ea"/>
          <a:cs typeface="+mn-cs"/>
        </a:defRPr>
      </a:lvl6pPr>
      <a:lvl7pPr marL="3653119">
        <a:defRPr>
          <a:latin typeface="+mn-lt"/>
          <a:ea typeface="+mn-ea"/>
          <a:cs typeface="+mn-cs"/>
        </a:defRPr>
      </a:lvl7pPr>
      <a:lvl8pPr marL="4261973">
        <a:defRPr>
          <a:latin typeface="+mn-lt"/>
          <a:ea typeface="+mn-ea"/>
          <a:cs typeface="+mn-cs"/>
        </a:defRPr>
      </a:lvl8pPr>
      <a:lvl9pPr marL="4870826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8004" y="2137336"/>
            <a:ext cx="103559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object 5"/>
          <p:cNvSpPr/>
          <p:nvPr userDrawn="1"/>
        </p:nvSpPr>
        <p:spPr>
          <a:xfrm>
            <a:off x="11453283" y="6161080"/>
            <a:ext cx="0" cy="479468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 sz="2397"/>
          </a:p>
        </p:txBody>
      </p:sp>
      <p:grpSp>
        <p:nvGrpSpPr>
          <p:cNvPr id="12" name="object 6"/>
          <p:cNvGrpSpPr/>
          <p:nvPr userDrawn="1"/>
        </p:nvGrpSpPr>
        <p:grpSpPr>
          <a:xfrm>
            <a:off x="9272533" y="6153090"/>
            <a:ext cx="1875367" cy="477777"/>
            <a:chOff x="6954399" y="4620514"/>
            <a:chExt cx="1406525" cy="358775"/>
          </a:xfrm>
        </p:grpSpPr>
        <p:pic>
          <p:nvPicPr>
            <p:cNvPr id="13" name="object 7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7471239" y="4666038"/>
              <a:ext cx="889608" cy="132600"/>
            </a:xfrm>
            <a:prstGeom prst="rect">
              <a:avLst/>
            </a:prstGeom>
          </p:spPr>
        </p:pic>
        <p:pic>
          <p:nvPicPr>
            <p:cNvPr id="14" name="object 8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6954399" y="4665009"/>
              <a:ext cx="211510" cy="134493"/>
            </a:xfrm>
            <a:prstGeom prst="rect">
              <a:avLst/>
            </a:prstGeom>
          </p:spPr>
        </p:pic>
        <p:pic>
          <p:nvPicPr>
            <p:cNvPr id="15" name="object 9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7187106" y="4663878"/>
              <a:ext cx="186319" cy="136715"/>
            </a:xfrm>
            <a:prstGeom prst="rect">
              <a:avLst/>
            </a:prstGeom>
          </p:spPr>
        </p:pic>
        <p:sp>
          <p:nvSpPr>
            <p:cNvPr id="17" name="object 10"/>
            <p:cNvSpPr/>
            <p:nvPr/>
          </p:nvSpPr>
          <p:spPr>
            <a:xfrm>
              <a:off x="7417752" y="4620514"/>
              <a:ext cx="11430" cy="358775"/>
            </a:xfrm>
            <a:custGeom>
              <a:avLst/>
              <a:gdLst/>
              <a:ahLst/>
              <a:cxnLst/>
              <a:rect l="l" t="t" r="r" b="b"/>
              <a:pathLst>
                <a:path w="11429" h="358775">
                  <a:moveTo>
                    <a:pt x="11188" y="0"/>
                  </a:moveTo>
                  <a:lnTo>
                    <a:pt x="0" y="0"/>
                  </a:lnTo>
                  <a:lnTo>
                    <a:pt x="0" y="358305"/>
                  </a:lnTo>
                  <a:lnTo>
                    <a:pt x="11188" y="358305"/>
                  </a:lnTo>
                  <a:lnTo>
                    <a:pt x="11188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endParaRPr sz="2397"/>
            </a:p>
          </p:txBody>
        </p:sp>
      </p:grpSp>
      <p:sp>
        <p:nvSpPr>
          <p:cNvPr id="20" name="Holder 7"/>
          <p:cNvSpPr>
            <a:spLocks noGrp="1"/>
          </p:cNvSpPr>
          <p:nvPr>
            <p:ph type="sldNum" sz="quarter" idx="4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798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  <p:sldLayoutId id="2147483700" r:id="rId26"/>
    <p:sldLayoutId id="2147483701" r:id="rId27"/>
    <p:sldLayoutId id="2147483702" r:id="rId28"/>
    <p:sldLayoutId id="2147483703" r:id="rId29"/>
    <p:sldLayoutId id="2147483704" r:id="rId30"/>
    <p:sldLayoutId id="2147483705" r:id="rId31"/>
    <p:sldLayoutId id="2147483706" r:id="rId32"/>
    <p:sldLayoutId id="2147483707" r:id="rId33"/>
    <p:sldLayoutId id="2147483708" r:id="rId34"/>
    <p:sldLayoutId id="2147483709" r:id="rId35"/>
    <p:sldLayoutId id="2147483710" r:id="rId36"/>
    <p:sldLayoutId id="2147483711" r:id="rId37"/>
    <p:sldLayoutId id="2147483712" r:id="rId38"/>
    <p:sldLayoutId id="2147483713" r:id="rId39"/>
    <p:sldLayoutId id="2147483714" r:id="rId4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8853">
        <a:defRPr>
          <a:latin typeface="+mn-lt"/>
          <a:ea typeface="+mn-ea"/>
          <a:cs typeface="+mn-cs"/>
        </a:defRPr>
      </a:lvl2pPr>
      <a:lvl3pPr marL="1217706">
        <a:defRPr>
          <a:latin typeface="+mn-lt"/>
          <a:ea typeface="+mn-ea"/>
          <a:cs typeface="+mn-cs"/>
        </a:defRPr>
      </a:lvl3pPr>
      <a:lvl4pPr marL="1826560">
        <a:defRPr>
          <a:latin typeface="+mn-lt"/>
          <a:ea typeface="+mn-ea"/>
          <a:cs typeface="+mn-cs"/>
        </a:defRPr>
      </a:lvl4pPr>
      <a:lvl5pPr marL="2435413">
        <a:defRPr>
          <a:latin typeface="+mn-lt"/>
          <a:ea typeface="+mn-ea"/>
          <a:cs typeface="+mn-cs"/>
        </a:defRPr>
      </a:lvl5pPr>
      <a:lvl6pPr marL="3044266">
        <a:defRPr>
          <a:latin typeface="+mn-lt"/>
          <a:ea typeface="+mn-ea"/>
          <a:cs typeface="+mn-cs"/>
        </a:defRPr>
      </a:lvl6pPr>
      <a:lvl7pPr marL="3653119">
        <a:defRPr>
          <a:latin typeface="+mn-lt"/>
          <a:ea typeface="+mn-ea"/>
          <a:cs typeface="+mn-cs"/>
        </a:defRPr>
      </a:lvl7pPr>
      <a:lvl8pPr marL="4261973">
        <a:defRPr>
          <a:latin typeface="+mn-lt"/>
          <a:ea typeface="+mn-ea"/>
          <a:cs typeface="+mn-cs"/>
        </a:defRPr>
      </a:lvl8pPr>
      <a:lvl9pPr marL="48708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8853">
        <a:defRPr>
          <a:latin typeface="+mn-lt"/>
          <a:ea typeface="+mn-ea"/>
          <a:cs typeface="+mn-cs"/>
        </a:defRPr>
      </a:lvl2pPr>
      <a:lvl3pPr marL="1217706">
        <a:defRPr>
          <a:latin typeface="+mn-lt"/>
          <a:ea typeface="+mn-ea"/>
          <a:cs typeface="+mn-cs"/>
        </a:defRPr>
      </a:lvl3pPr>
      <a:lvl4pPr marL="1826560">
        <a:defRPr>
          <a:latin typeface="+mn-lt"/>
          <a:ea typeface="+mn-ea"/>
          <a:cs typeface="+mn-cs"/>
        </a:defRPr>
      </a:lvl4pPr>
      <a:lvl5pPr marL="2435413">
        <a:defRPr>
          <a:latin typeface="+mn-lt"/>
          <a:ea typeface="+mn-ea"/>
          <a:cs typeface="+mn-cs"/>
        </a:defRPr>
      </a:lvl5pPr>
      <a:lvl6pPr marL="3044266">
        <a:defRPr>
          <a:latin typeface="+mn-lt"/>
          <a:ea typeface="+mn-ea"/>
          <a:cs typeface="+mn-cs"/>
        </a:defRPr>
      </a:lvl6pPr>
      <a:lvl7pPr marL="3653119">
        <a:defRPr>
          <a:latin typeface="+mn-lt"/>
          <a:ea typeface="+mn-ea"/>
          <a:cs typeface="+mn-cs"/>
        </a:defRPr>
      </a:lvl7pPr>
      <a:lvl8pPr marL="4261973">
        <a:defRPr>
          <a:latin typeface="+mn-lt"/>
          <a:ea typeface="+mn-ea"/>
          <a:cs typeface="+mn-cs"/>
        </a:defRPr>
      </a:lvl8pPr>
      <a:lvl9pPr marL="487082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5.emf"/><Relationship Id="rId5" Type="http://schemas.microsoft.com/office/2007/relationships/hdphoto" Target="../media/hdphoto1.wdp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>
            <a:extLst>
              <a:ext uri="{FF2B5EF4-FFF2-40B4-BE49-F238E27FC236}">
                <a16:creationId xmlns:a16="http://schemas.microsoft.com/office/drawing/2014/main" id="{94C30169-E321-8032-5BF9-A2166465C167}"/>
              </a:ext>
            </a:extLst>
          </p:cNvPr>
          <p:cNvSpPr/>
          <p:nvPr/>
        </p:nvSpPr>
        <p:spPr>
          <a:xfrm>
            <a:off x="0" y="-62576"/>
            <a:ext cx="4473344" cy="6231394"/>
          </a:xfrm>
          <a:custGeom>
            <a:avLst/>
            <a:gdLst/>
            <a:ahLst/>
            <a:cxnLst/>
            <a:rect l="l" t="t" r="r" b="b"/>
            <a:pathLst>
              <a:path w="3359150" h="4679315">
                <a:moveTo>
                  <a:pt x="1821316" y="0"/>
                </a:moveTo>
                <a:lnTo>
                  <a:pt x="192491" y="0"/>
                </a:lnTo>
                <a:lnTo>
                  <a:pt x="602304" y="1356375"/>
                </a:lnTo>
                <a:lnTo>
                  <a:pt x="0" y="1356375"/>
                </a:lnTo>
                <a:lnTo>
                  <a:pt x="0" y="2956206"/>
                </a:lnTo>
                <a:lnTo>
                  <a:pt x="1057726" y="2956206"/>
                </a:lnTo>
                <a:lnTo>
                  <a:pt x="1574539" y="4679149"/>
                </a:lnTo>
                <a:lnTo>
                  <a:pt x="3359014" y="4679149"/>
                </a:lnTo>
                <a:lnTo>
                  <a:pt x="1821316" y="0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/>
          <a:lstStyle/>
          <a:p>
            <a:pPr marL="0" marR="0" lvl="0" indent="0" algn="l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9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9140242" y="384758"/>
            <a:ext cx="2536868" cy="646455"/>
            <a:chOff x="2751545" y="382104"/>
            <a:chExt cx="2123109" cy="5410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31576" y="450782"/>
              <a:ext cx="1343078" cy="20016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1545" y="449267"/>
              <a:ext cx="319139" cy="20297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02780" y="447555"/>
              <a:ext cx="134404" cy="20642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3263608" y="382104"/>
              <a:ext cx="204470" cy="541020"/>
            </a:xfrm>
            <a:custGeom>
              <a:avLst/>
              <a:gdLst/>
              <a:ahLst/>
              <a:cxnLst/>
              <a:rect l="l" t="t" r="r" b="b"/>
              <a:pathLst>
                <a:path w="204470" h="541019">
                  <a:moveTo>
                    <a:pt x="120332" y="66941"/>
                  </a:moveTo>
                  <a:lnTo>
                    <a:pt x="0" y="66941"/>
                  </a:lnTo>
                  <a:lnTo>
                    <a:pt x="0" y="102501"/>
                  </a:lnTo>
                  <a:lnTo>
                    <a:pt x="0" y="150761"/>
                  </a:lnTo>
                  <a:lnTo>
                    <a:pt x="0" y="185051"/>
                  </a:lnTo>
                  <a:lnTo>
                    <a:pt x="0" y="234581"/>
                  </a:lnTo>
                  <a:lnTo>
                    <a:pt x="0" y="270141"/>
                  </a:lnTo>
                  <a:lnTo>
                    <a:pt x="120332" y="270141"/>
                  </a:lnTo>
                  <a:lnTo>
                    <a:pt x="120332" y="234581"/>
                  </a:lnTo>
                  <a:lnTo>
                    <a:pt x="35674" y="234581"/>
                  </a:lnTo>
                  <a:lnTo>
                    <a:pt x="35674" y="185051"/>
                  </a:lnTo>
                  <a:lnTo>
                    <a:pt x="107746" y="185051"/>
                  </a:lnTo>
                  <a:lnTo>
                    <a:pt x="107746" y="150761"/>
                  </a:lnTo>
                  <a:lnTo>
                    <a:pt x="35674" y="150761"/>
                  </a:lnTo>
                  <a:lnTo>
                    <a:pt x="35674" y="102501"/>
                  </a:lnTo>
                  <a:lnTo>
                    <a:pt x="120332" y="102501"/>
                  </a:lnTo>
                  <a:lnTo>
                    <a:pt x="120332" y="66941"/>
                  </a:lnTo>
                  <a:close/>
                </a:path>
                <a:path w="204470" h="541019">
                  <a:moveTo>
                    <a:pt x="204177" y="0"/>
                  </a:moveTo>
                  <a:lnTo>
                    <a:pt x="187312" y="0"/>
                  </a:lnTo>
                  <a:lnTo>
                    <a:pt x="187312" y="540804"/>
                  </a:lnTo>
                  <a:lnTo>
                    <a:pt x="204177" y="540804"/>
                  </a:lnTo>
                  <a:lnTo>
                    <a:pt x="204177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pPr marL="0" marR="0" lvl="0" indent="0" algn="l" defTabSz="6088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39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049470" y="2304754"/>
            <a:ext cx="7394298" cy="1669370"/>
          </a:xfrm>
          <a:prstGeom prst="rect">
            <a:avLst/>
          </a:prstGeom>
        </p:spPr>
        <p:txBody>
          <a:bodyPr vert="horz" wrap="square" lIns="0" tIns="101475" rIns="0" bIns="0" rtlCol="0">
            <a:spAutoFit/>
          </a:bodyPr>
          <a:lstStyle/>
          <a:p>
            <a:pPr marL="16913" marR="6765">
              <a:lnSpc>
                <a:spcPts val="3995"/>
              </a:lnSpc>
              <a:spcBef>
                <a:spcPts val="799"/>
              </a:spcBef>
            </a:pPr>
            <a:r>
              <a:rPr lang="it-IT" sz="4400" dirty="0">
                <a:solidFill>
                  <a:srgbClr val="1F497D"/>
                </a:solidFill>
                <a:latin typeface="Aptos Narrow" panose="020B0004020202020204" pitchFamily="34" charset="0"/>
              </a:rPr>
              <a:t>IL PNRR: L’ULTIMO MIGLIO</a:t>
            </a:r>
            <a:br>
              <a:rPr lang="it-IT" sz="4400" dirty="0">
                <a:solidFill>
                  <a:srgbClr val="1F497D"/>
                </a:solidFill>
                <a:latin typeface="Aptos Narrow" panose="020B0004020202020204" pitchFamily="34" charset="0"/>
              </a:rPr>
            </a:br>
            <a:r>
              <a:rPr lang="it-IT" sz="4400" dirty="0">
                <a:solidFill>
                  <a:srgbClr val="1F497D"/>
                </a:solidFill>
                <a:latin typeface="Aptos Narrow" panose="020B0004020202020204" pitchFamily="34" charset="0"/>
              </a:rPr>
              <a:t>Revisione, nuove regole e </a:t>
            </a:r>
            <a:br>
              <a:rPr lang="it-IT" sz="4400" dirty="0">
                <a:solidFill>
                  <a:srgbClr val="1F497D"/>
                </a:solidFill>
                <a:latin typeface="Aptos Narrow" panose="020B0004020202020204" pitchFamily="34" charset="0"/>
              </a:rPr>
            </a:br>
            <a:r>
              <a:rPr lang="it-IT" sz="4400" dirty="0">
                <a:solidFill>
                  <a:srgbClr val="1F497D"/>
                </a:solidFill>
                <a:latin typeface="Aptos Narrow" panose="020B0004020202020204" pitchFamily="34" charset="0"/>
              </a:rPr>
              <a:t>strumenti finanziari</a:t>
            </a:r>
            <a:endParaRPr sz="4400" dirty="0">
              <a:solidFill>
                <a:srgbClr val="1F497D"/>
              </a:solidFill>
              <a:latin typeface="Aptos Narrow" panose="020B00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35471" y="3965702"/>
            <a:ext cx="2631578" cy="684109"/>
          </a:xfrm>
          <a:custGeom>
            <a:avLst/>
            <a:gdLst/>
            <a:ahLst/>
            <a:cxnLst/>
            <a:rect l="l" t="t" r="r" b="b"/>
            <a:pathLst>
              <a:path w="1976120" h="513714">
                <a:moveTo>
                  <a:pt x="393" y="0"/>
                </a:moveTo>
                <a:lnTo>
                  <a:pt x="0" y="513588"/>
                </a:lnTo>
                <a:lnTo>
                  <a:pt x="1860626" y="513588"/>
                </a:lnTo>
                <a:lnTo>
                  <a:pt x="1975586" y="166344"/>
                </a:lnTo>
                <a:lnTo>
                  <a:pt x="393" y="0"/>
                </a:lnTo>
                <a:close/>
              </a:path>
            </a:pathLst>
          </a:custGeom>
          <a:solidFill>
            <a:srgbClr val="1F497D"/>
          </a:solidFill>
        </p:spPr>
        <p:txBody>
          <a:bodyPr wrap="square" lIns="0" tIns="0" rIns="0" bIns="0" rtlCol="0"/>
          <a:lstStyle/>
          <a:p>
            <a:pPr marL="0" marR="0" lvl="0" indent="0" algn="l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97" b="0" i="0" u="none" strike="noStrike" kern="1200" cap="none" spc="0" normalizeH="0" baseline="0" noProof="0">
              <a:ln>
                <a:noFill/>
              </a:ln>
              <a:solidFill>
                <a:srgbClr val="10367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82027" y="4254142"/>
            <a:ext cx="2338466" cy="303951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 marR="0" lvl="0" indent="0" algn="l" defTabSz="608853" rtl="0" eaLnBrk="1" fontAlgn="auto" latinLnBrk="0" hangingPunct="1">
              <a:lnSpc>
                <a:spcPct val="100000"/>
              </a:lnSpc>
              <a:spcBef>
                <a:spcPts val="13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64" b="0" i="0" u="none" strike="noStrike" kern="1200" cap="none" spc="-1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/>
              </a:rPr>
              <a:t>Dicembre 2025</a:t>
            </a:r>
            <a:endParaRPr kumimoji="0" sz="186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Calibri"/>
            </a:endParaRPr>
          </a:p>
        </p:txBody>
      </p:sp>
      <p:sp>
        <p:nvSpPr>
          <p:cNvPr id="13" name="object 4"/>
          <p:cNvSpPr/>
          <p:nvPr/>
        </p:nvSpPr>
        <p:spPr>
          <a:xfrm>
            <a:off x="-64061" y="3297912"/>
            <a:ext cx="12320121" cy="3650084"/>
          </a:xfrm>
          <a:custGeom>
            <a:avLst/>
            <a:gdLst>
              <a:gd name="connsiteX0" fmla="*/ 3358644 w 3359014"/>
              <a:gd name="connsiteY0" fmla="*/ 9548 h 4679149"/>
              <a:gd name="connsiteX1" fmla="*/ 192491 w 3359014"/>
              <a:gd name="connsiteY1" fmla="*/ 0 h 4679149"/>
              <a:gd name="connsiteX2" fmla="*/ 602304 w 3359014"/>
              <a:gd name="connsiteY2" fmla="*/ 1356375 h 4679149"/>
              <a:gd name="connsiteX3" fmla="*/ 0 w 3359014"/>
              <a:gd name="connsiteY3" fmla="*/ 1356375 h 4679149"/>
              <a:gd name="connsiteX4" fmla="*/ 0 w 3359014"/>
              <a:gd name="connsiteY4" fmla="*/ 2956206 h 4679149"/>
              <a:gd name="connsiteX5" fmla="*/ 1057726 w 3359014"/>
              <a:gd name="connsiteY5" fmla="*/ 2956206 h 4679149"/>
              <a:gd name="connsiteX6" fmla="*/ 1574539 w 3359014"/>
              <a:gd name="connsiteY6" fmla="*/ 4679149 h 4679149"/>
              <a:gd name="connsiteX7" fmla="*/ 3359014 w 3359014"/>
              <a:gd name="connsiteY7" fmla="*/ 4679149 h 4679149"/>
              <a:gd name="connsiteX8" fmla="*/ 3358644 w 3359014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6950210 w 9251498"/>
              <a:gd name="connsiteY5" fmla="*/ 2956206 h 4679149"/>
              <a:gd name="connsiteX6" fmla="*/ 0 w 9251498"/>
              <a:gd name="connsiteY6" fmla="*/ 4679149 h 4679149"/>
              <a:gd name="connsiteX7" fmla="*/ 9251498 w 9251498"/>
              <a:gd name="connsiteY7" fmla="*/ 4679149 h 4679149"/>
              <a:gd name="connsiteX8" fmla="*/ 9251128 w 9251498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0 w 9251498"/>
              <a:gd name="connsiteY5" fmla="*/ 4679149 h 4679149"/>
              <a:gd name="connsiteX6" fmla="*/ 9251498 w 9251498"/>
              <a:gd name="connsiteY6" fmla="*/ 4679149 h 4679149"/>
              <a:gd name="connsiteX7" fmla="*/ 9251128 w 9251498"/>
              <a:gd name="connsiteY7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2956206 h 4679149"/>
              <a:gd name="connsiteX4" fmla="*/ 0 w 9251498"/>
              <a:gd name="connsiteY4" fmla="*/ 4679149 h 4679149"/>
              <a:gd name="connsiteX5" fmla="*/ 9251498 w 9251498"/>
              <a:gd name="connsiteY5" fmla="*/ 4679149 h 4679149"/>
              <a:gd name="connsiteX6" fmla="*/ 9251128 w 9251498"/>
              <a:gd name="connsiteY6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5892484 w 9251498"/>
              <a:gd name="connsiteY2" fmla="*/ 2956206 h 4679149"/>
              <a:gd name="connsiteX3" fmla="*/ 0 w 9251498"/>
              <a:gd name="connsiteY3" fmla="*/ 4679149 h 4679149"/>
              <a:gd name="connsiteX4" fmla="*/ 9251498 w 9251498"/>
              <a:gd name="connsiteY4" fmla="*/ 4679149 h 4679149"/>
              <a:gd name="connsiteX5" fmla="*/ 9251128 w 9251498"/>
              <a:gd name="connsiteY5" fmla="*/ 9548 h 4679149"/>
              <a:gd name="connsiteX0" fmla="*/ 9251128 w 9251498"/>
              <a:gd name="connsiteY0" fmla="*/ 0 h 4669601"/>
              <a:gd name="connsiteX1" fmla="*/ 5892484 w 9251498"/>
              <a:gd name="connsiteY1" fmla="*/ 2946658 h 4669601"/>
              <a:gd name="connsiteX2" fmla="*/ 0 w 9251498"/>
              <a:gd name="connsiteY2" fmla="*/ 4669601 h 4669601"/>
              <a:gd name="connsiteX3" fmla="*/ 9251498 w 9251498"/>
              <a:gd name="connsiteY3" fmla="*/ 4669601 h 4669601"/>
              <a:gd name="connsiteX4" fmla="*/ 9251128 w 9251498"/>
              <a:gd name="connsiteY4" fmla="*/ 0 h 4669601"/>
              <a:gd name="connsiteX0" fmla="*/ 9232031 w 9251498"/>
              <a:gd name="connsiteY0" fmla="*/ 0 h 2740943"/>
              <a:gd name="connsiteX1" fmla="*/ 5892484 w 9251498"/>
              <a:gd name="connsiteY1" fmla="*/ 1018000 h 2740943"/>
              <a:gd name="connsiteX2" fmla="*/ 0 w 9251498"/>
              <a:gd name="connsiteY2" fmla="*/ 2740943 h 2740943"/>
              <a:gd name="connsiteX3" fmla="*/ 9251498 w 9251498"/>
              <a:gd name="connsiteY3" fmla="*/ 2740943 h 2740943"/>
              <a:gd name="connsiteX4" fmla="*/ 9232031 w 9251498"/>
              <a:gd name="connsiteY4" fmla="*/ 0 h 2740943"/>
              <a:gd name="connsiteX0" fmla="*/ 9232031 w 9251498"/>
              <a:gd name="connsiteY0" fmla="*/ 0 h 2740943"/>
              <a:gd name="connsiteX1" fmla="*/ 0 w 9251498"/>
              <a:gd name="connsiteY1" fmla="*/ 2740943 h 2740943"/>
              <a:gd name="connsiteX2" fmla="*/ 9251498 w 9251498"/>
              <a:gd name="connsiteY2" fmla="*/ 2740943 h 2740943"/>
              <a:gd name="connsiteX3" fmla="*/ 9232031 w 9251498"/>
              <a:gd name="connsiteY3" fmla="*/ 0 h 274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1498" h="2740943">
                <a:moveTo>
                  <a:pt x="9232031" y="0"/>
                </a:moveTo>
                <a:lnTo>
                  <a:pt x="0" y="2740943"/>
                </a:lnTo>
                <a:lnTo>
                  <a:pt x="9251498" y="2740943"/>
                </a:lnTo>
                <a:cubicBezTo>
                  <a:pt x="9251375" y="1184409"/>
                  <a:pt x="9232154" y="1556534"/>
                  <a:pt x="9232031" y="0"/>
                </a:cubicBezTo>
                <a:close/>
              </a:path>
            </a:pathLst>
          </a:custGeom>
          <a:blipFill dpi="0" rotWithShape="1">
            <a:blip r:embed="rId5"/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9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bject 6"/>
          <p:cNvSpPr/>
          <p:nvPr/>
        </p:nvSpPr>
        <p:spPr>
          <a:xfrm>
            <a:off x="257825" y="0"/>
            <a:ext cx="8095992" cy="466784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E47823"/>
          </a:solidFill>
        </p:spPr>
        <p:txBody>
          <a:bodyPr wrap="square" lIns="0" tIns="0" rIns="0" bIns="0" rtlCol="0"/>
          <a:lstStyle/>
          <a:p>
            <a:pPr marL="0" marR="0" lvl="0" indent="0" algn="l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9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bject 7"/>
          <p:cNvSpPr txBox="1"/>
          <p:nvPr/>
        </p:nvSpPr>
        <p:spPr>
          <a:xfrm>
            <a:off x="757708" y="78807"/>
            <a:ext cx="6555989" cy="273301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 marR="0" lvl="0" indent="0" algn="l" defTabSz="608853" rtl="0" eaLnBrk="1" fontAlgn="auto" latinLnBrk="0" hangingPunct="1">
              <a:lnSpc>
                <a:spcPct val="100000"/>
              </a:lnSpc>
              <a:spcBef>
                <a:spcPts val="13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65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Tahoma"/>
              </a:rPr>
              <a:t>Direzione </a:t>
            </a:r>
            <a:r>
              <a:rPr kumimoji="0" lang="it-IT" sz="1665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Tahoma"/>
              </a:rPr>
              <a:t>Affari Economici, Finanza e Centro Studi</a:t>
            </a:r>
            <a:endParaRPr kumimoji="0" sz="16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Tahoma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220025" y="1037297"/>
            <a:ext cx="184731" cy="461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39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804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1588844" y="384759"/>
            <a:ext cx="10112412" cy="3883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3196" b="1" dirty="0">
                <a:solidFill>
                  <a:srgbClr val="002060"/>
                </a:solidFill>
              </a:rPr>
              <a:t>Uno sguardo al 2021: La sfida dell’attuazione</a:t>
            </a:r>
          </a:p>
        </p:txBody>
      </p:sp>
      <p:sp>
        <p:nvSpPr>
          <p:cNvPr id="8" name="Rettangolo 7"/>
          <p:cNvSpPr/>
          <p:nvPr/>
        </p:nvSpPr>
        <p:spPr>
          <a:xfrm>
            <a:off x="1309445" y="424087"/>
            <a:ext cx="259104" cy="25910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397">
              <a:solidFill>
                <a:srgbClr val="E27324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6" r="5113"/>
          <a:stretch/>
        </p:blipFill>
        <p:spPr bwMode="auto">
          <a:xfrm>
            <a:off x="9444667" y="1422638"/>
            <a:ext cx="2625658" cy="387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 descr="C:\Users\BocognaniR\AppData\Local\Microsoft\Windows\INetCache\IE\PCPCOE9H\rectangle-checker-flag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5313" y="4849647"/>
            <a:ext cx="1069300" cy="106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/>
          <p:cNvSpPr/>
          <p:nvPr/>
        </p:nvSpPr>
        <p:spPr>
          <a:xfrm>
            <a:off x="4848702" y="5154070"/>
            <a:ext cx="1754672" cy="121769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it-IT" sz="5859" b="1" dirty="0">
                <a:solidFill>
                  <a:srgbClr val="002060"/>
                </a:solidFill>
              </a:rPr>
              <a:t>48%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64" r="23863"/>
          <a:stretch/>
        </p:blipFill>
        <p:spPr bwMode="auto">
          <a:xfrm>
            <a:off x="4929041" y="1500980"/>
            <a:ext cx="1471383" cy="3753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igura a mano libera 15"/>
          <p:cNvSpPr/>
          <p:nvPr/>
        </p:nvSpPr>
        <p:spPr>
          <a:xfrm rot="16200000">
            <a:off x="6320095" y="541204"/>
            <a:ext cx="118391" cy="9580892"/>
          </a:xfrm>
          <a:custGeom>
            <a:avLst/>
            <a:gdLst>
              <a:gd name="connsiteX0" fmla="*/ 35804 w 184550"/>
              <a:gd name="connsiteY0" fmla="*/ 0 h 7841058"/>
              <a:gd name="connsiteX1" fmla="*/ 184394 w 184550"/>
              <a:gd name="connsiteY1" fmla="*/ 422910 h 7841058"/>
              <a:gd name="connsiteX2" fmla="*/ 12944 w 184550"/>
              <a:gd name="connsiteY2" fmla="*/ 742950 h 7841058"/>
              <a:gd name="connsiteX3" fmla="*/ 92954 w 184550"/>
              <a:gd name="connsiteY3" fmla="*/ 1314450 h 7841058"/>
              <a:gd name="connsiteX4" fmla="*/ 1514 w 184550"/>
              <a:gd name="connsiteY4" fmla="*/ 1703070 h 7841058"/>
              <a:gd name="connsiteX5" fmla="*/ 184394 w 184550"/>
              <a:gd name="connsiteY5" fmla="*/ 2183130 h 7841058"/>
              <a:gd name="connsiteX6" fmla="*/ 35804 w 184550"/>
              <a:gd name="connsiteY6" fmla="*/ 2651760 h 7841058"/>
              <a:gd name="connsiteX7" fmla="*/ 172964 w 184550"/>
              <a:gd name="connsiteY7" fmla="*/ 3234690 h 7841058"/>
              <a:gd name="connsiteX8" fmla="*/ 24374 w 184550"/>
              <a:gd name="connsiteY8" fmla="*/ 3817620 h 7841058"/>
              <a:gd name="connsiteX9" fmla="*/ 172964 w 184550"/>
              <a:gd name="connsiteY9" fmla="*/ 4446270 h 7841058"/>
              <a:gd name="connsiteX10" fmla="*/ 35804 w 184550"/>
              <a:gd name="connsiteY10" fmla="*/ 4880610 h 7841058"/>
              <a:gd name="connsiteX11" fmla="*/ 92954 w 184550"/>
              <a:gd name="connsiteY11" fmla="*/ 5452110 h 7841058"/>
              <a:gd name="connsiteX12" fmla="*/ 47234 w 184550"/>
              <a:gd name="connsiteY12" fmla="*/ 6057900 h 7841058"/>
              <a:gd name="connsiteX13" fmla="*/ 161534 w 184550"/>
              <a:gd name="connsiteY13" fmla="*/ 6755130 h 7841058"/>
              <a:gd name="connsiteX14" fmla="*/ 70094 w 184550"/>
              <a:gd name="connsiteY14" fmla="*/ 7189470 h 7841058"/>
              <a:gd name="connsiteX15" fmla="*/ 150104 w 184550"/>
              <a:gd name="connsiteY15" fmla="*/ 7646670 h 7841058"/>
              <a:gd name="connsiteX16" fmla="*/ 138674 w 184550"/>
              <a:gd name="connsiteY16" fmla="*/ 7829550 h 7841058"/>
              <a:gd name="connsiteX17" fmla="*/ 138674 w 184550"/>
              <a:gd name="connsiteY17" fmla="*/ 7806690 h 7841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4550" h="7841058">
                <a:moveTo>
                  <a:pt x="35804" y="0"/>
                </a:moveTo>
                <a:cubicBezTo>
                  <a:pt x="112004" y="149542"/>
                  <a:pt x="188204" y="299085"/>
                  <a:pt x="184394" y="422910"/>
                </a:cubicBezTo>
                <a:cubicBezTo>
                  <a:pt x="180584" y="546735"/>
                  <a:pt x="28184" y="594360"/>
                  <a:pt x="12944" y="742950"/>
                </a:cubicBezTo>
                <a:cubicBezTo>
                  <a:pt x="-2296" y="891540"/>
                  <a:pt x="94859" y="1154430"/>
                  <a:pt x="92954" y="1314450"/>
                </a:cubicBezTo>
                <a:cubicBezTo>
                  <a:pt x="91049" y="1474470"/>
                  <a:pt x="-13726" y="1558290"/>
                  <a:pt x="1514" y="1703070"/>
                </a:cubicBezTo>
                <a:cubicBezTo>
                  <a:pt x="16754" y="1847850"/>
                  <a:pt x="178679" y="2025015"/>
                  <a:pt x="184394" y="2183130"/>
                </a:cubicBezTo>
                <a:cubicBezTo>
                  <a:pt x="190109" y="2341245"/>
                  <a:pt x="37709" y="2476500"/>
                  <a:pt x="35804" y="2651760"/>
                </a:cubicBezTo>
                <a:cubicBezTo>
                  <a:pt x="33899" y="2827020"/>
                  <a:pt x="174869" y="3040380"/>
                  <a:pt x="172964" y="3234690"/>
                </a:cubicBezTo>
                <a:cubicBezTo>
                  <a:pt x="171059" y="3429000"/>
                  <a:pt x="24374" y="3615690"/>
                  <a:pt x="24374" y="3817620"/>
                </a:cubicBezTo>
                <a:cubicBezTo>
                  <a:pt x="24374" y="4019550"/>
                  <a:pt x="171059" y="4269105"/>
                  <a:pt x="172964" y="4446270"/>
                </a:cubicBezTo>
                <a:cubicBezTo>
                  <a:pt x="174869" y="4623435"/>
                  <a:pt x="49139" y="4712970"/>
                  <a:pt x="35804" y="4880610"/>
                </a:cubicBezTo>
                <a:cubicBezTo>
                  <a:pt x="22469" y="5048250"/>
                  <a:pt x="91049" y="5255895"/>
                  <a:pt x="92954" y="5452110"/>
                </a:cubicBezTo>
                <a:cubicBezTo>
                  <a:pt x="94859" y="5648325"/>
                  <a:pt x="35804" y="5840730"/>
                  <a:pt x="47234" y="6057900"/>
                </a:cubicBezTo>
                <a:cubicBezTo>
                  <a:pt x="58664" y="6275070"/>
                  <a:pt x="157724" y="6566535"/>
                  <a:pt x="161534" y="6755130"/>
                </a:cubicBezTo>
                <a:cubicBezTo>
                  <a:pt x="165344" y="6943725"/>
                  <a:pt x="71999" y="7040880"/>
                  <a:pt x="70094" y="7189470"/>
                </a:cubicBezTo>
                <a:cubicBezTo>
                  <a:pt x="68189" y="7338060"/>
                  <a:pt x="138674" y="7539990"/>
                  <a:pt x="150104" y="7646670"/>
                </a:cubicBezTo>
                <a:cubicBezTo>
                  <a:pt x="161534" y="7753350"/>
                  <a:pt x="140579" y="7802880"/>
                  <a:pt x="138674" y="7829550"/>
                </a:cubicBezTo>
                <a:cubicBezTo>
                  <a:pt x="136769" y="7856220"/>
                  <a:pt x="137721" y="7831455"/>
                  <a:pt x="138674" y="780669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diamond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397"/>
          </a:p>
        </p:txBody>
      </p:sp>
      <p:pic>
        <p:nvPicPr>
          <p:cNvPr id="18" name="Picture 5" descr="C:\Users\BocognaniR\AppData\Local\Microsoft\Windows\INetCache\IE\D474H305\PlayStation_Portable_button_Start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" y="4951121"/>
            <a:ext cx="1759995" cy="1014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63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25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5">
            <a:extLst>
              <a:ext uri="{FF2B5EF4-FFF2-40B4-BE49-F238E27FC236}">
                <a16:creationId xmlns:a16="http://schemas.microsoft.com/office/drawing/2014/main" id="{CAF36DBB-4177-EC90-1334-5EB6EDC9D4A4}"/>
              </a:ext>
            </a:extLst>
          </p:cNvPr>
          <p:cNvSpPr/>
          <p:nvPr/>
        </p:nvSpPr>
        <p:spPr>
          <a:xfrm>
            <a:off x="790575" y="282575"/>
            <a:ext cx="200025" cy="228600"/>
          </a:xfrm>
          <a:prstGeom prst="rect">
            <a:avLst/>
          </a:prstGeom>
          <a:solidFill>
            <a:srgbClr val="E97132"/>
          </a:solidFill>
          <a:ln>
            <a:noFill/>
            <a:prstDash val="solid"/>
          </a:ln>
        </p:spPr>
        <p:txBody>
          <a:bodyPr anchor="ctr" anchorCtr="1"/>
          <a:lstStyle/>
          <a:p>
            <a:pPr marL="0" marR="0" lvl="0" indent="0" algn="ctr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it-IT" sz="2397" b="0" i="0" u="none" strike="noStrike" kern="0" cap="none" spc="0" normalizeH="0" baseline="0" noProof="0" dirty="0">
              <a:ln>
                <a:noFill/>
              </a:ln>
              <a:solidFill>
                <a:srgbClr val="E2732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44" name="CasellaDiTesto 4">
            <a:extLst>
              <a:ext uri="{FF2B5EF4-FFF2-40B4-BE49-F238E27FC236}">
                <a16:creationId xmlns:a16="http://schemas.microsoft.com/office/drawing/2014/main" id="{EF02A61D-BAA5-D6B5-C462-251B9531E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138" y="182563"/>
            <a:ext cx="10636250" cy="479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Aptos" panose="020B00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ptos" panose="020B00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ptos" panose="020B00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PNRR: a che punto siamo?</a:t>
            </a:r>
          </a:p>
        </p:txBody>
      </p:sp>
      <p:sp>
        <p:nvSpPr>
          <p:cNvPr id="10246" name="Titolo 1">
            <a:extLst>
              <a:ext uri="{FF2B5EF4-FFF2-40B4-BE49-F238E27FC236}">
                <a16:creationId xmlns:a16="http://schemas.microsoft.com/office/drawing/2014/main" id="{5CEEE29E-6F41-DD51-3CB4-407D9868B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2033" y="1314618"/>
            <a:ext cx="5031321" cy="4556727"/>
          </a:xfrm>
          <a:prstGeom prst="rect">
            <a:avLst/>
          </a:prstGeom>
          <a:noFill/>
          <a:ln w="19046">
            <a:solidFill>
              <a:srgbClr val="E971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21770" tIns="60880" rIns="121770" bIns="60880"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Aptos" panose="020B000402020202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ptos" panose="020B000402020202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ptos" panose="020B000402020202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Aptos" panose="020B0004020202020204" pitchFamily="34" charset="0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Sulla base degli ultimi open data rilasciati dal Governo,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la spesa effettuata al 31 agosto 2025 è pari a 86 miliardi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, corrispondente a circa il 44% dei fondi europei (194,4 mld).</a:t>
            </a:r>
          </a:p>
          <a:p>
            <a:pPr marL="0" marR="0" lvl="0" indent="0" algn="just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Il 52% della spesa sostenuta pari a 45,1 miliardi, è riconducibile a investimenti di interesse per il settore delle costruzioni.</a:t>
            </a:r>
          </a:p>
          <a:p>
            <a:pPr marL="0" marR="0" lvl="0" indent="0" algn="just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000" b="1" dirty="0">
              <a:solidFill>
                <a:srgbClr val="1F497D"/>
              </a:solidFill>
              <a:latin typeface="Aptos Narrow" panose="020B0004020202020204" pitchFamily="34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  <a:buSzTx/>
              <a:buNone/>
            </a:pP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Sul punto, il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Ministro Foti </a:t>
            </a: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ha recentemente dichiarato che</a:t>
            </a:r>
            <a:r>
              <a:rPr lang="it-IT" sz="2000" dirty="0">
                <a:solidFill>
                  <a:srgbClr val="1F497D"/>
                </a:solidFill>
                <a:latin typeface="Aptos Narrow" panose="020B0004020202020204" pitchFamily="34" charset="0"/>
                <a:cs typeface="Calibri" panose="020F0502020204030204" pitchFamily="34" charset="0"/>
              </a:rPr>
              <a:t>, al mese di ottobre, sono stati certificati </a:t>
            </a:r>
            <a:r>
              <a:rPr lang="it-IT" sz="2000" b="1" dirty="0">
                <a:solidFill>
                  <a:srgbClr val="1F497D"/>
                </a:solidFill>
                <a:latin typeface="Aptos Narrow" panose="020B0004020202020204" pitchFamily="34" charset="0"/>
                <a:cs typeface="Calibri" panose="020F0502020204030204" pitchFamily="34" charset="0"/>
              </a:rPr>
              <a:t>92,5 miliardi di euro </a:t>
            </a:r>
            <a:r>
              <a:rPr lang="it-IT" sz="2000" dirty="0">
                <a:solidFill>
                  <a:srgbClr val="1F497D"/>
                </a:solidFill>
                <a:latin typeface="Aptos Narrow" panose="020B0004020202020204" pitchFamily="34" charset="0"/>
                <a:cs typeface="Calibri" panose="020F0502020204030204" pitchFamily="34" charset="0"/>
              </a:rPr>
              <a:t>e </a:t>
            </a: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considerando anche gli strumenti finanziari già attivati,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 panose="020F0502020204030204" pitchFamily="34" charset="0"/>
              </a:rPr>
              <a:t>la spesa del PNRR è in rapida crescita e potrà raggiungere i 100 miliardi entro la fine dell’anno.</a:t>
            </a:r>
          </a:p>
        </p:txBody>
      </p:sp>
      <p:sp>
        <p:nvSpPr>
          <p:cNvPr id="7" name="Segnaposto numero diapositiva 2">
            <a:extLst>
              <a:ext uri="{FF2B5EF4-FFF2-40B4-BE49-F238E27FC236}">
                <a16:creationId xmlns:a16="http://schemas.microsoft.com/office/drawing/2014/main" id="{E15E782D-A9FB-9D38-C818-F73F04FA62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480800" y="6168818"/>
            <a:ext cx="467360" cy="286904"/>
          </a:xfrm>
        </p:spPr>
        <p:txBody>
          <a:bodyPr/>
          <a:lstStyle/>
          <a:p>
            <a:pPr marL="0" marR="0" lvl="0" indent="0" algn="ctr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it-IT" sz="1731" b="0" i="0" u="none" strike="noStrike" kern="1200" cap="none" spc="0" normalizeH="0" baseline="0" noProof="0">
                <a:ln>
                  <a:noFill/>
                </a:ln>
                <a:solidFill>
                  <a:srgbClr val="10367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6088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731" b="0" i="0" u="none" strike="noStrike" kern="1200" cap="none" spc="0" normalizeH="0" baseline="0" noProof="0" dirty="0">
              <a:ln>
                <a:noFill/>
              </a:ln>
              <a:solidFill>
                <a:srgbClr val="10367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2B367F0-E4B4-56AD-F59A-AB717FEBB486}"/>
              </a:ext>
            </a:extLst>
          </p:cNvPr>
          <p:cNvSpPr txBox="1"/>
          <p:nvPr/>
        </p:nvSpPr>
        <p:spPr>
          <a:xfrm>
            <a:off x="162612" y="6367660"/>
            <a:ext cx="92830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Elaborazione Ance su dati Italia Domani (PNRR_spesa_per_misura_V5)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BBA6194-321A-F8E4-069C-A51AD31ECC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911"/>
          <a:stretch>
            <a:fillRect/>
          </a:stretch>
        </p:blipFill>
        <p:spPr>
          <a:xfrm>
            <a:off x="614362" y="1451658"/>
            <a:ext cx="5031321" cy="39546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1E536BF-1AE8-A021-D184-4865DE93BA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6" name="CasellaDiTesto 4">
            <a:extLst>
              <a:ext uri="{FF2B5EF4-FFF2-40B4-BE49-F238E27FC236}">
                <a16:creationId xmlns:a16="http://schemas.microsoft.com/office/drawing/2014/main" id="{44EA80E2-6175-582A-61B4-995176B74AAC}"/>
              </a:ext>
            </a:extLst>
          </p:cNvPr>
          <p:cNvSpPr txBox="1"/>
          <p:nvPr/>
        </p:nvSpPr>
        <p:spPr>
          <a:xfrm>
            <a:off x="1199964" y="169255"/>
            <a:ext cx="10636770" cy="4801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183062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/>
              </a:rPr>
              <a:t>Le priorità per </a:t>
            </a:r>
            <a:r>
              <a:rPr kumimoji="0" lang="it-IT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183062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/>
              </a:rPr>
              <a:t>l’Ance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183062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Calibri"/>
              </a:rPr>
              <a:t> </a:t>
            </a:r>
          </a:p>
        </p:txBody>
      </p:sp>
      <p:sp>
        <p:nvSpPr>
          <p:cNvPr id="7" name="Rettangolo 5">
            <a:extLst>
              <a:ext uri="{FF2B5EF4-FFF2-40B4-BE49-F238E27FC236}">
                <a16:creationId xmlns:a16="http://schemas.microsoft.com/office/drawing/2014/main" id="{456D3C06-A00C-EDB0-BCE9-9C39A07EC0BC}"/>
              </a:ext>
            </a:extLst>
          </p:cNvPr>
          <p:cNvSpPr/>
          <p:nvPr/>
        </p:nvSpPr>
        <p:spPr>
          <a:xfrm>
            <a:off x="790575" y="282575"/>
            <a:ext cx="200025" cy="228600"/>
          </a:xfrm>
          <a:prstGeom prst="rect">
            <a:avLst/>
          </a:prstGeom>
          <a:solidFill>
            <a:srgbClr val="E97132"/>
          </a:solidFill>
          <a:ln>
            <a:noFill/>
            <a:prstDash val="solid"/>
          </a:ln>
        </p:spPr>
        <p:txBody>
          <a:bodyPr anchor="ctr" anchorCtr="1"/>
          <a:lstStyle/>
          <a:p>
            <a:pPr marL="0" marR="0" lvl="0" indent="0" algn="ctr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it-IT" sz="2397" b="0" i="0" u="none" strike="noStrike" kern="0" cap="none" spc="0" normalizeH="0" baseline="0" noProof="0" dirty="0">
              <a:ln>
                <a:noFill/>
              </a:ln>
              <a:solidFill>
                <a:srgbClr val="E2732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3D1DE3C1-19A3-1896-DD19-431B26BF7C54}"/>
              </a:ext>
            </a:extLst>
          </p:cNvPr>
          <p:cNvSpPr/>
          <p:nvPr/>
        </p:nvSpPr>
        <p:spPr>
          <a:xfrm>
            <a:off x="736497" y="3710077"/>
            <a:ext cx="10139607" cy="1174802"/>
          </a:xfrm>
          <a:prstGeom prst="roundRect">
            <a:avLst/>
          </a:prstGeom>
          <a:solidFill>
            <a:schemeClr val="bg1">
              <a:lumMod val="65000"/>
              <a:alpha val="25000"/>
            </a:schemeClr>
          </a:solidFill>
        </p:spPr>
        <p:txBody>
          <a:bodyPr wrap="square" lIns="0" tIns="0" rIns="0" bIns="0" rtlCol="0" anchor="ctr"/>
          <a:lstStyle/>
          <a:p>
            <a:pPr lvl="0">
              <a:defRPr/>
            </a:pPr>
            <a:r>
              <a:rPr lang="it-IT" sz="2800" b="1" dirty="0">
                <a:solidFill>
                  <a:srgbClr val="002060"/>
                </a:solidFill>
                <a:latin typeface="Aptos Narrow" panose="020B0004020202020204" pitchFamily="34" charset="0"/>
              </a:rPr>
              <a:t>Risorse e programmi per il  post 2026 sfruttando l’esperienza del PNRR  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256C0B9D-B614-4118-204D-D2ABE1B8CADC}"/>
              </a:ext>
            </a:extLst>
          </p:cNvPr>
          <p:cNvSpPr/>
          <p:nvPr/>
        </p:nvSpPr>
        <p:spPr>
          <a:xfrm>
            <a:off x="790575" y="1017792"/>
            <a:ext cx="10139607" cy="1174803"/>
          </a:xfrm>
          <a:prstGeom prst="roundRect">
            <a:avLst/>
          </a:prstGeom>
          <a:solidFill>
            <a:schemeClr val="bg1">
              <a:lumMod val="65000"/>
              <a:alpha val="25000"/>
            </a:schemeClr>
          </a:solidFill>
        </p:spPr>
        <p:txBody>
          <a:bodyPr wrap="square" lIns="0" tIns="0" rIns="0" bIns="0" rtlCol="0" anchor="ctr"/>
          <a:lstStyle/>
          <a:p>
            <a:pPr>
              <a:defRPr/>
            </a:pPr>
            <a:r>
              <a:rPr lang="it-IT" sz="2800" b="1" dirty="0">
                <a:solidFill>
                  <a:srgbClr val="002060"/>
                </a:solidFill>
                <a:latin typeface="Aptos Narrow" panose="020B0004020202020204" pitchFamily="34" charset="0"/>
              </a:rPr>
              <a:t>Chiarire il perimetro del PNRR  e garantire la conclusione naturale dei lavori in corso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36ECCFE-022A-42B4-A7B2-4042E212FC83}"/>
              </a:ext>
            </a:extLst>
          </p:cNvPr>
          <p:cNvSpPr txBox="1"/>
          <p:nvPr/>
        </p:nvSpPr>
        <p:spPr>
          <a:xfrm>
            <a:off x="353152" y="1179166"/>
            <a:ext cx="3894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ptos Narrow" panose="020B0004020202020204" pitchFamily="34" charset="0"/>
                <a:cs typeface="Calibri"/>
              </a:rPr>
              <a:t>1</a:t>
            </a: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ptos Narrow" panose="020B000402020202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5A99E07-DA6F-22DD-7E94-FC96560E108D}"/>
              </a:ext>
            </a:extLst>
          </p:cNvPr>
          <p:cNvSpPr txBox="1"/>
          <p:nvPr/>
        </p:nvSpPr>
        <p:spPr>
          <a:xfrm>
            <a:off x="347075" y="2546441"/>
            <a:ext cx="3894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ptos Narrow" panose="020B0004020202020204" pitchFamily="34" charset="0"/>
                <a:cs typeface="Calibri"/>
              </a:rPr>
              <a:t>2</a:t>
            </a: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ptos Narrow" panose="020B0004020202020204" pitchFamily="34" charset="0"/>
            </a:endParaRP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8FE35BAF-0D08-ECAD-0251-32EA147EE6D5}"/>
              </a:ext>
            </a:extLst>
          </p:cNvPr>
          <p:cNvSpPr/>
          <p:nvPr/>
        </p:nvSpPr>
        <p:spPr>
          <a:xfrm>
            <a:off x="790575" y="2363934"/>
            <a:ext cx="10139607" cy="1174803"/>
          </a:xfrm>
          <a:prstGeom prst="roundRect">
            <a:avLst/>
          </a:prstGeom>
          <a:solidFill>
            <a:schemeClr val="bg1">
              <a:lumMod val="65000"/>
              <a:alpha val="25000"/>
            </a:schemeClr>
          </a:solidFill>
        </p:spPr>
        <p:txBody>
          <a:bodyPr wrap="square" lIns="0" tIns="0" rIns="0" bIns="0" rtlCol="0" anchor="ctr"/>
          <a:lstStyle/>
          <a:p>
            <a:pPr>
              <a:defRPr/>
            </a:pPr>
            <a:r>
              <a:rPr lang="it-IT" sz="2800" b="1" dirty="0">
                <a:solidFill>
                  <a:srgbClr val="002060"/>
                </a:solidFill>
                <a:latin typeface="Aptos Narrow" panose="020B0004020202020204" pitchFamily="34" charset="0"/>
              </a:rPr>
              <a:t>Caro materiali: estendere la revisione prezzi fino alla fine dei lavori e garantire le risorse per il IV trimestre 2024 e il 2025.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77EA420-6AE7-EA37-CBB8-B4F6E47D2D91}"/>
              </a:ext>
            </a:extLst>
          </p:cNvPr>
          <p:cNvSpPr txBox="1"/>
          <p:nvPr/>
        </p:nvSpPr>
        <p:spPr>
          <a:xfrm>
            <a:off x="347075" y="3913716"/>
            <a:ext cx="3894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ptos Narrow" panose="020B0004020202020204" pitchFamily="34" charset="0"/>
                <a:cs typeface="Calibri"/>
              </a:rPr>
              <a:t>3</a:t>
            </a: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85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4F5FC-4599-CADA-37C9-26C24062F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6232EDF-6957-F3AA-DC3B-6A95BD93C7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it-IT" sz="1731" b="0" i="0" u="none" strike="noStrike" kern="1200" cap="none" spc="0" normalizeH="0" baseline="0" noProof="0" smtClean="0">
                <a:ln>
                  <a:noFill/>
                </a:ln>
                <a:solidFill>
                  <a:srgbClr val="10367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731" b="0" i="0" u="none" strike="noStrike" kern="1200" cap="none" spc="0" normalizeH="0" baseline="0" noProof="0" dirty="0">
              <a:ln>
                <a:noFill/>
              </a:ln>
              <a:solidFill>
                <a:srgbClr val="10367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B1D102C-7DBD-5C14-12FB-E26F4D6CC68F}"/>
              </a:ext>
            </a:extLst>
          </p:cNvPr>
          <p:cNvSpPr/>
          <p:nvPr/>
        </p:nvSpPr>
        <p:spPr>
          <a:xfrm>
            <a:off x="790953" y="283284"/>
            <a:ext cx="200418" cy="2283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397" b="0" i="0" u="none" strike="noStrike" kern="1200" cap="none" spc="0" normalizeH="0" baseline="0" noProof="0">
              <a:ln>
                <a:noFill/>
              </a:ln>
              <a:solidFill>
                <a:srgbClr val="E2732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ttangolo 5">
            <a:extLst>
              <a:ext uri="{FF2B5EF4-FFF2-40B4-BE49-F238E27FC236}">
                <a16:creationId xmlns:a16="http://schemas.microsoft.com/office/drawing/2014/main" id="{B19E298F-ED91-781A-EAA3-5EB6B223FDDC}"/>
              </a:ext>
            </a:extLst>
          </p:cNvPr>
          <p:cNvSpPr/>
          <p:nvPr/>
        </p:nvSpPr>
        <p:spPr>
          <a:xfrm>
            <a:off x="790575" y="282575"/>
            <a:ext cx="200025" cy="228600"/>
          </a:xfrm>
          <a:prstGeom prst="rect">
            <a:avLst/>
          </a:prstGeom>
          <a:solidFill>
            <a:srgbClr val="E97132"/>
          </a:solidFill>
          <a:ln>
            <a:noFill/>
            <a:prstDash val="solid"/>
          </a:ln>
        </p:spPr>
        <p:txBody>
          <a:bodyPr anchor="ctr" anchorCtr="1"/>
          <a:lstStyle/>
          <a:p>
            <a:pPr marL="0" marR="0" lvl="0" indent="0" algn="ctr" defTabSz="608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it-IT" sz="2397" b="0" i="0" u="none" strike="noStrike" kern="0" cap="none" spc="0" normalizeH="0" baseline="0" noProof="0" dirty="0">
              <a:ln>
                <a:noFill/>
              </a:ln>
              <a:solidFill>
                <a:srgbClr val="E2732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Text 11">
            <a:extLst>
              <a:ext uri="{FF2B5EF4-FFF2-40B4-BE49-F238E27FC236}">
                <a16:creationId xmlns:a16="http://schemas.microsoft.com/office/drawing/2014/main" id="{DF9CDCFF-197B-3A71-4D3F-BA3DE5596FBD}"/>
              </a:ext>
            </a:extLst>
          </p:cNvPr>
          <p:cNvSpPr/>
          <p:nvPr/>
        </p:nvSpPr>
        <p:spPr>
          <a:xfrm>
            <a:off x="241949" y="5468113"/>
            <a:ext cx="8636875" cy="14199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asellaDiTesto 4">
            <a:extLst>
              <a:ext uri="{FF2B5EF4-FFF2-40B4-BE49-F238E27FC236}">
                <a16:creationId xmlns:a16="http://schemas.microsoft.com/office/drawing/2014/main" id="{AE130D15-8922-AB91-226D-143B76E7C3B1}"/>
              </a:ext>
            </a:extLst>
          </p:cNvPr>
          <p:cNvSpPr txBox="1"/>
          <p:nvPr/>
        </p:nvSpPr>
        <p:spPr>
          <a:xfrm>
            <a:off x="1226992" y="181810"/>
            <a:ext cx="106367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1217706">
              <a:defRPr/>
            </a:pPr>
            <a:r>
              <a:rPr lang="it-IT" sz="2800" b="1" kern="0" dirty="0">
                <a:solidFill>
                  <a:srgbClr val="103676"/>
                </a:solidFill>
                <a:latin typeface="Aptos Narrow" panose="020B0004020202020204" pitchFamily="34" charset="0"/>
                <a:cs typeface="Calibri"/>
              </a:rPr>
              <a:t>Circa 4.400 cantieri PNRR (36,4 mld) attivi senza nessun meccanismo contrattuale di adeguamento prezzi</a:t>
            </a:r>
          </a:p>
        </p:txBody>
      </p:sp>
      <p:pic>
        <p:nvPicPr>
          <p:cNvPr id="7" name="Immagine 6" descr="Immagine che contiene mappa, testo&#10;&#10;Il contenuto generato dall'IA potrebbe non essere corretto.">
            <a:extLst>
              <a:ext uri="{FF2B5EF4-FFF2-40B4-BE49-F238E27FC236}">
                <a16:creationId xmlns:a16="http://schemas.microsoft.com/office/drawing/2014/main" id="{28B01656-83C8-9F2E-3330-34AF4D62A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1020667"/>
            <a:ext cx="3962400" cy="4683526"/>
          </a:xfrm>
          <a:prstGeom prst="rect">
            <a:avLst/>
          </a:prstGeom>
        </p:spPr>
      </p:pic>
      <p:pic>
        <p:nvPicPr>
          <p:cNvPr id="8" name="Immagine 7" descr="Immagine che contiene mappa&#10;&#10;Il contenuto generato dall'IA potrebbe non essere corretto.">
            <a:extLst>
              <a:ext uri="{FF2B5EF4-FFF2-40B4-BE49-F238E27FC236}">
                <a16:creationId xmlns:a16="http://schemas.microsoft.com/office/drawing/2014/main" id="{91AA6398-07A9-3505-4CE5-9B115B79AA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268" b="98415" l="3853" r="92965">
                        <a14:foregroundMark x1="15243" y1="11569" x2="15243" y2="11569"/>
                        <a14:foregroundMark x1="10888" y1="14263" x2="51089" y2="792"/>
                        <a14:foregroundMark x1="51089" y1="792" x2="51089" y2="13629"/>
                        <a14:foregroundMark x1="51089" y1="13629" x2="68007" y2="48811"/>
                        <a14:foregroundMark x1="68007" y1="48811" x2="93132" y2="64184"/>
                        <a14:foregroundMark x1="54941" y1="9033" x2="44556" y2="1585"/>
                        <a14:foregroundMark x1="44556" y1="1585" x2="12395" y2="17116"/>
                        <a14:foregroundMark x1="12395" y1="17116" x2="10218" y2="16165"/>
                        <a14:foregroundMark x1="8208" y1="16323" x2="30318" y2="1426"/>
                        <a14:foregroundMark x1="30318" y1="1426" x2="40369" y2="1268"/>
                        <a14:foregroundMark x1="21106" y1="6498" x2="3853" y2="11727"/>
                        <a14:foregroundMark x1="3853" y1="11727" x2="3853" y2="11886"/>
                        <a14:foregroundMark x1="10385" y1="25674" x2="28141" y2="30428"/>
                        <a14:foregroundMark x1="28141" y1="30428" x2="39028" y2="23772"/>
                        <a14:foregroundMark x1="39028" y1="23772" x2="39028" y2="23772"/>
                        <a14:foregroundMark x1="21441" y1="54200" x2="21441" y2="54200"/>
                        <a14:foregroundMark x1="21441" y1="54200" x2="12898" y2="69255"/>
                        <a14:foregroundMark x1="12898" y1="69255" x2="27973" y2="85103"/>
                        <a14:foregroundMark x1="27973" y1="85103" x2="30653" y2="57052"/>
                        <a14:foregroundMark x1="30653" y1="57052" x2="18425" y2="53090"/>
                        <a14:foregroundMark x1="18425" y1="53090" x2="17253" y2="54041"/>
                        <a14:foregroundMark x1="72027" y1="78447" x2="55946" y2="79873"/>
                        <a14:foregroundMark x1="55946" y1="79873" x2="50754" y2="90650"/>
                        <a14:foregroundMark x1="50754" y1="90650" x2="64824" y2="98415"/>
                        <a14:foregroundMark x1="64824" y1="98415" x2="75209" y2="83994"/>
                        <a14:foregroundMark x1="75209" y1="83994" x2="68844" y2="78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62232" y="1814003"/>
            <a:ext cx="4637408" cy="4901516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04E1B25-2591-BAC3-958D-11C47096E822}"/>
              </a:ext>
            </a:extLst>
          </p:cNvPr>
          <p:cNvSpPr txBox="1"/>
          <p:nvPr/>
        </p:nvSpPr>
        <p:spPr>
          <a:xfrm>
            <a:off x="7292003" y="759056"/>
            <a:ext cx="2399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Aptos Narrow" panose="020B0004020202020204" pitchFamily="34" charset="0"/>
              </a:rPr>
              <a:t>Ripartizione regionale – </a:t>
            </a:r>
          </a:p>
          <a:p>
            <a:r>
              <a:rPr lang="it-IT" sz="1400" dirty="0">
                <a:latin typeface="Aptos Narrow" panose="020B0004020202020204" pitchFamily="34" charset="0"/>
              </a:rPr>
              <a:t>Inc. % importo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0062186-3B88-327C-6CA5-681E0F9A9A82}"/>
              </a:ext>
            </a:extLst>
          </p:cNvPr>
          <p:cNvSpPr txBox="1"/>
          <p:nvPr/>
        </p:nvSpPr>
        <p:spPr>
          <a:xfrm>
            <a:off x="4896389" y="1314452"/>
            <a:ext cx="2399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Aptos Narrow" panose="020B0004020202020204" pitchFamily="34" charset="0"/>
              </a:rPr>
              <a:t>Ripartizione regionale – </a:t>
            </a:r>
          </a:p>
          <a:p>
            <a:r>
              <a:rPr lang="it-IT" sz="1400" dirty="0">
                <a:latin typeface="Aptos Narrow" panose="020B0004020202020204" pitchFamily="34" charset="0"/>
              </a:rPr>
              <a:t>Inc. % numero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04A3B61-02FD-838E-38B2-67BD44A80BEB}"/>
              </a:ext>
            </a:extLst>
          </p:cNvPr>
          <p:cNvSpPr/>
          <p:nvPr/>
        </p:nvSpPr>
        <p:spPr>
          <a:xfrm>
            <a:off x="7220812" y="2369399"/>
            <a:ext cx="822722" cy="4241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Nord</a:t>
            </a:r>
          </a:p>
          <a:p>
            <a:pPr algn="ctr"/>
            <a:r>
              <a:rPr lang="it-IT" sz="1400" dirty="0"/>
              <a:t>39%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F7D7944E-4FF8-058A-A438-43FF7A0A62C2}"/>
              </a:ext>
            </a:extLst>
          </p:cNvPr>
          <p:cNvSpPr/>
          <p:nvPr/>
        </p:nvSpPr>
        <p:spPr>
          <a:xfrm>
            <a:off x="7220812" y="2901126"/>
            <a:ext cx="822722" cy="4241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Centro</a:t>
            </a:r>
          </a:p>
          <a:p>
            <a:pPr algn="ctr"/>
            <a:r>
              <a:rPr lang="it-IT" sz="1400" dirty="0"/>
              <a:t>23%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47854C17-AFFB-0DEE-89BB-755564B9E595}"/>
              </a:ext>
            </a:extLst>
          </p:cNvPr>
          <p:cNvSpPr/>
          <p:nvPr/>
        </p:nvSpPr>
        <p:spPr>
          <a:xfrm>
            <a:off x="7220812" y="3429000"/>
            <a:ext cx="822722" cy="4241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Sud</a:t>
            </a:r>
          </a:p>
          <a:p>
            <a:pPr algn="ctr"/>
            <a:r>
              <a:rPr lang="it-IT" sz="1400" dirty="0"/>
              <a:t>38%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60D74BA5-19EC-9F13-F78E-C42454A4FBA6}"/>
              </a:ext>
            </a:extLst>
          </p:cNvPr>
          <p:cNvSpPr/>
          <p:nvPr/>
        </p:nvSpPr>
        <p:spPr>
          <a:xfrm>
            <a:off x="11041040" y="1085075"/>
            <a:ext cx="822722" cy="4241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Nord</a:t>
            </a:r>
          </a:p>
          <a:p>
            <a:pPr algn="ctr"/>
            <a:r>
              <a:rPr lang="it-IT" sz="1400" dirty="0"/>
              <a:t>47%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901EEDE1-C479-CD97-0FDC-ED72BFEB8134}"/>
              </a:ext>
            </a:extLst>
          </p:cNvPr>
          <p:cNvSpPr/>
          <p:nvPr/>
        </p:nvSpPr>
        <p:spPr>
          <a:xfrm>
            <a:off x="11041040" y="1616802"/>
            <a:ext cx="822722" cy="4241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Centro</a:t>
            </a:r>
          </a:p>
          <a:p>
            <a:pPr algn="ctr"/>
            <a:r>
              <a:rPr lang="it-IT" sz="1400" dirty="0"/>
              <a:t>12%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24F89AA5-9061-D3A2-CBF1-C2F7DE443208}"/>
              </a:ext>
            </a:extLst>
          </p:cNvPr>
          <p:cNvSpPr/>
          <p:nvPr/>
        </p:nvSpPr>
        <p:spPr>
          <a:xfrm>
            <a:off x="11041040" y="2144676"/>
            <a:ext cx="822722" cy="4241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Sud</a:t>
            </a:r>
          </a:p>
          <a:p>
            <a:pPr algn="ctr"/>
            <a:r>
              <a:rPr lang="it-IT" sz="1400" dirty="0"/>
              <a:t>39%</a:t>
            </a:r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F10A3AF5-336C-D4E3-8495-669A139D06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562" y="1314452"/>
            <a:ext cx="3695700" cy="523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8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498A">
            <a:alpha val="25000"/>
          </a:srgbClr>
        </a:solidFill>
      </a:spPr>
      <a:bodyPr wrap="square" lIns="0" tIns="0" rIns="0" bIns="0" rtlCol="0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498A">
            <a:alpha val="25000"/>
          </a:srgbClr>
        </a:solidFill>
      </a:spPr>
      <a:bodyPr wrap="square" lIns="0" tIns="0" rIns="0" bIns="0" rtlCol="0"/>
      <a:lstStyle>
        <a:defPPr>
          <a:defRPr/>
        </a:defPPr>
      </a:lstStyle>
    </a:sp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278</Words>
  <Application>Microsoft Office PowerPoint</Application>
  <PresentationFormat>Widescreen</PresentationFormat>
  <Paragraphs>41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Aptos</vt:lpstr>
      <vt:lpstr>Aptos Narrow</vt:lpstr>
      <vt:lpstr>Calibri</vt:lpstr>
      <vt:lpstr>1_Office Theme</vt:lpstr>
      <vt:lpstr>Office Theme</vt:lpstr>
      <vt:lpstr>IL PNRR: L’ULTIMO MIGLIO Revisione, nuove regole e  strumenti finanziari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Autore</dc:creator>
  <cp:lastModifiedBy>Bocognani Romain</cp:lastModifiedBy>
  <cp:revision>9</cp:revision>
  <dcterms:created xsi:type="dcterms:W3CDTF">2025-12-09T16:59:54Z</dcterms:created>
  <dcterms:modified xsi:type="dcterms:W3CDTF">2025-12-16T10:15:08Z</dcterms:modified>
</cp:coreProperties>
</file>