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64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" charset="0"/>
      <p:regular r:id="rId13"/>
      <p:bold r:id="rId14"/>
    </p:embeddedFont>
    <p:embeddedFont>
      <p:font typeface="Open Sans Bold" charset="0"/>
      <p:regular r:id="rId15"/>
    </p:embeddedFont>
    <p:embeddedFont>
      <p:font typeface="TT Rounds Condensed Bold" charset="0"/>
      <p:regular r:id="rId16"/>
    </p:embeddedFont>
    <p:embeddedFont>
      <p:font typeface="TT Rounds Condensed Bold Italics" charset="0"/>
      <p:regular r:id="rId17"/>
    </p:embeddedFont>
    <p:embeddedFont>
      <p:font typeface="Open Sans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7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Il%20mio%20Drive\1.%20OREP%20DRIVE\Instabook\File%20instabox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Il%20mio%20Drive\1.%20OREP%20DRIVE\Instabook\File%20instabo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2080532269808365E-2"/>
          <c:y val="1.829010196502729E-2"/>
          <c:w val="0.97583893546038325"/>
          <c:h val="0.8101374821272185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13680000" algn="ctr" rotWithShape="0">
                <a:schemeClr val="accent5">
                  <a:lumMod val="20000"/>
                  <a:lumOff val="80000"/>
                </a:schemeClr>
              </a:outerShdw>
              <a:softEdge rad="381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tabelle!$A$55:$A$60</c:f>
              <c:strCache>
                <c:ptCount val="6"/>
                <c:pt idx="0">
                  <c:v>M6</c:v>
                </c:pt>
                <c:pt idx="1">
                  <c:v>M5</c:v>
                </c:pt>
                <c:pt idx="2">
                  <c:v>M4</c:v>
                </c:pt>
                <c:pt idx="3">
                  <c:v>M3</c:v>
                </c:pt>
                <c:pt idx="4">
                  <c:v>M2</c:v>
                </c:pt>
                <c:pt idx="5">
                  <c:v>M1</c:v>
                </c:pt>
              </c:strCache>
            </c:strRef>
          </c:cat>
          <c:val>
            <c:numRef>
              <c:f>tabelle!$D$55:$D$60</c:f>
              <c:numCache>
                <c:formatCode>0%</c:formatCode>
                <c:ptCount val="6"/>
                <c:pt idx="0">
                  <c:v>0.22331223628691993</c:v>
                </c:pt>
                <c:pt idx="1">
                  <c:v>0.13396832553683152</c:v>
                </c:pt>
                <c:pt idx="2">
                  <c:v>0.22393533323181575</c:v>
                </c:pt>
                <c:pt idx="3">
                  <c:v>7.6923076923076955E-2</c:v>
                </c:pt>
                <c:pt idx="4">
                  <c:v>6.9827482205332414E-2</c:v>
                </c:pt>
                <c:pt idx="5">
                  <c:v>0.18539019848759303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51-48D9-9364-EFA26F991AD3}"/>
            </c:ext>
          </c:extLst>
        </c:ser>
        <c:dLbls>
          <c:showVal val="1"/>
        </c:dLbls>
        <c:gapWidth val="60"/>
        <c:overlap val="50"/>
        <c:axId val="109213184"/>
        <c:axId val="109214720"/>
      </c:barChart>
      <c:catAx>
        <c:axId val="109213184"/>
        <c:scaling>
          <c:orientation val="maxMin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214720"/>
        <c:crosses val="autoZero"/>
        <c:auto val="1"/>
        <c:lblAlgn val="ctr"/>
        <c:lblOffset val="100"/>
      </c:catAx>
      <c:valAx>
        <c:axId val="109214720"/>
        <c:scaling>
          <c:orientation val="minMax"/>
        </c:scaling>
        <c:delete val="1"/>
        <c:axPos val="r"/>
        <c:numFmt formatCode="0%" sourceLinked="1"/>
        <c:majorTickMark val="none"/>
        <c:tickLblPos val="none"/>
        <c:crossAx val="10921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pivotSource>
    <c:name>[File instabox.xlsx]tabelle!Tabella pivot4</c:name>
    <c:fmtId val="18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0008192795641462E-2"/>
          <c:y val="2.0337519793496888E-2"/>
          <c:w val="0.9403980641103773"/>
          <c:h val="0.77976740530206345"/>
        </c:manualLayout>
      </c:layout>
      <c:barChart>
        <c:barDir val="col"/>
        <c:grouping val="percentStacked"/>
        <c:ser>
          <c:idx val="0"/>
          <c:order val="0"/>
          <c:tx>
            <c:strRef>
              <c:f>tabelle!$B$29:$B$30</c:f>
              <c:strCache>
                <c:ptCount val="1"/>
                <c:pt idx="0">
                  <c:v>1. Progettazione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tabelle!$A$31:$A$37</c:f>
              <c:strCache>
                <c:ptCount val="7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</c:strCache>
            </c:strRef>
          </c:cat>
          <c:val>
            <c:numRef>
              <c:f>tabelle!$B$31:$B$37</c:f>
              <c:numCache>
                <c:formatCode>0%</c:formatCode>
                <c:ptCount val="7"/>
                <c:pt idx="0">
                  <c:v>0.15849873966078518</c:v>
                </c:pt>
                <c:pt idx="1">
                  <c:v>0.4353239232718063</c:v>
                </c:pt>
                <c:pt idx="2">
                  <c:v>0.15384615384615394</c:v>
                </c:pt>
                <c:pt idx="3">
                  <c:v>3.9223897264098272E-2</c:v>
                </c:pt>
                <c:pt idx="4">
                  <c:v>0.30355633207462107</c:v>
                </c:pt>
                <c:pt idx="5">
                  <c:v>0.11181434599156118</c:v>
                </c:pt>
                <c:pt idx="6">
                  <c:v>0.42105263157894746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A1-4896-B483-B78966601F24}"/>
            </c:ext>
          </c:extLst>
        </c:ser>
        <c:ser>
          <c:idx val="1"/>
          <c:order val="1"/>
          <c:tx>
            <c:strRef>
              <c:f>tabelle!$C$29:$C$30</c:f>
              <c:strCache>
                <c:ptCount val="1"/>
                <c:pt idx="0">
                  <c:v>2. Aggiudicazione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tabelle!$A$31:$A$37</c:f>
              <c:strCache>
                <c:ptCount val="7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</c:strCache>
            </c:strRef>
          </c:cat>
          <c:val>
            <c:numRef>
              <c:f>tabelle!$C$31:$C$37</c:f>
              <c:numCache>
                <c:formatCode>0%</c:formatCode>
                <c:ptCount val="7"/>
                <c:pt idx="0">
                  <c:v>0.1699114595868115</c:v>
                </c:pt>
                <c:pt idx="1">
                  <c:v>3.0449993967909292E-2</c:v>
                </c:pt>
                <c:pt idx="2">
                  <c:v>0.6561085972850681</c:v>
                </c:pt>
                <c:pt idx="3">
                  <c:v>0.57910765950966969</c:v>
                </c:pt>
                <c:pt idx="4">
                  <c:v>0.31995716620639131</c:v>
                </c:pt>
                <c:pt idx="5">
                  <c:v>0.44018987341772164</c:v>
                </c:pt>
                <c:pt idx="6">
                  <c:v>0.10526315789473686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A1-4896-B483-B78966601F24}"/>
            </c:ext>
          </c:extLst>
        </c:ser>
        <c:ser>
          <c:idx val="2"/>
          <c:order val="2"/>
          <c:tx>
            <c:strRef>
              <c:f>tabelle!$D$29:$D$30</c:f>
              <c:strCache>
                <c:ptCount val="1"/>
                <c:pt idx="0">
                  <c:v>3. Esecuzione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tabelle!$A$31:$A$37</c:f>
              <c:strCache>
                <c:ptCount val="7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</c:strCache>
            </c:strRef>
          </c:cat>
          <c:val>
            <c:numRef>
              <c:f>tabelle!$D$31:$D$37</c:f>
              <c:numCache>
                <c:formatCode>0%</c:formatCode>
                <c:ptCount val="7"/>
                <c:pt idx="0">
                  <c:v>0.22119903226215062</c:v>
                </c:pt>
                <c:pt idx="1">
                  <c:v>0.51907347086500177</c:v>
                </c:pt>
                <c:pt idx="2">
                  <c:v>9.9547511312217202E-2</c:v>
                </c:pt>
                <c:pt idx="3">
                  <c:v>0.13479011217704692</c:v>
                </c:pt>
                <c:pt idx="4">
                  <c:v>0.19928986079017083</c:v>
                </c:pt>
                <c:pt idx="5">
                  <c:v>8.1540084388185663E-2</c:v>
                </c:pt>
                <c:pt idx="6">
                  <c:v>0.10526315789473686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A1-4896-B483-B78966601F24}"/>
            </c:ext>
          </c:extLst>
        </c:ser>
        <c:ser>
          <c:idx val="3"/>
          <c:order val="3"/>
          <c:tx>
            <c:strRef>
              <c:f>tabelle!$E$29:$E$30</c:f>
              <c:strCache>
                <c:ptCount val="1"/>
                <c:pt idx="0">
                  <c:v>4. Fine lavori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tabelle!$A$31:$A$37</c:f>
              <c:strCache>
                <c:ptCount val="7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</c:strCache>
            </c:strRef>
          </c:cat>
          <c:val>
            <c:numRef>
              <c:f>tabelle!$E$31:$E$37</c:f>
              <c:numCache>
                <c:formatCode>0%</c:formatCode>
                <c:ptCount val="7"/>
                <c:pt idx="0">
                  <c:v>0.45039076849025306</c:v>
                </c:pt>
                <c:pt idx="1">
                  <c:v>1.5152611895282905E-2</c:v>
                </c:pt>
                <c:pt idx="2">
                  <c:v>9.0497737556561056E-2</c:v>
                </c:pt>
                <c:pt idx="3">
                  <c:v>0.24687833104918538</c:v>
                </c:pt>
                <c:pt idx="4">
                  <c:v>0.17719664092881696</c:v>
                </c:pt>
                <c:pt idx="5">
                  <c:v>0.36645569620253177</c:v>
                </c:pt>
                <c:pt idx="6">
                  <c:v>0.36842105263157893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A1-4896-B483-B78966601F24}"/>
            </c:ext>
          </c:extLst>
        </c:ser>
        <c:dLbls>
          <c:showVal val="1"/>
        </c:dLbls>
        <c:gapWidth val="10"/>
        <c:overlap val="100"/>
        <c:axId val="139014912"/>
        <c:axId val="139016448"/>
      </c:barChart>
      <c:catAx>
        <c:axId val="139014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9016448"/>
        <c:crosses val="autoZero"/>
        <c:auto val="1"/>
        <c:lblAlgn val="ctr"/>
        <c:lblOffset val="100"/>
      </c:catAx>
      <c:valAx>
        <c:axId val="13901644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90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500" b="1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5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5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35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2.5869916149861803E-2"/>
          <c:y val="0.92037717925403884"/>
          <c:w val="0.94604777831974551"/>
          <c:h val="7.676666292592454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1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it-IT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CC5EA-2561-444F-B432-F4FC9B4147E4}" type="datetimeFigureOut">
              <a:rPr lang="it-IT" smtClean="0"/>
              <a:pPr/>
              <a:t>04/06/2025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1738-B804-41CD-A650-491DC5FAE6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706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1738-B804-41CD-A650-491DC5FAE6A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2502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828800" y="4610100"/>
            <a:ext cx="1462953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buNone/>
            </a:pPr>
            <a:r>
              <a:rPr lang="it-IT" sz="5400" b="1" cap="all" dirty="0">
                <a:solidFill>
                  <a:srgbClr val="C70000"/>
                </a:solidFill>
                <a:effectLst/>
                <a:latin typeface="Montserrat" panose="00000500000000000000" pitchFamily="2" charset="0"/>
              </a:rPr>
              <a:t>TRANSIZIONE ENERGETICA NEL PNRR E RIFORMA DEL GREEN </a:t>
            </a:r>
            <a:r>
              <a:rPr lang="it-IT" sz="5400" b="1" cap="all" dirty="0" err="1">
                <a:solidFill>
                  <a:srgbClr val="C70000"/>
                </a:solidFill>
                <a:effectLst/>
                <a:latin typeface="Montserrat" panose="00000500000000000000" pitchFamily="2" charset="0"/>
              </a:rPr>
              <a:t>DEAl</a:t>
            </a:r>
            <a:endParaRPr lang="it-IT" sz="5400" b="1" cap="all" dirty="0">
              <a:solidFill>
                <a:srgbClr val="C70000"/>
              </a:solidFill>
              <a:effectLst/>
              <a:latin typeface="Montserrat" panose="00000500000000000000" pitchFamily="2" charset="0"/>
            </a:endParaRPr>
          </a:p>
          <a:p>
            <a:pPr algn="ctr">
              <a:buNone/>
            </a:pPr>
            <a:r>
              <a:rPr lang="it-IT" sz="5400" b="1" i="1" dirty="0"/>
              <a:t>ATTUALITA’, PROBLEMI E PROSPETTIVE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9233" y="7927341"/>
            <a:ext cx="14629535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Gustavo Piga</a:t>
            </a:r>
            <a:endParaRPr lang="en-US" sz="3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 - </a:t>
            </a:r>
            <a:r>
              <a:rPr lang="en-US" sz="4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fondatore</a:t>
            </a:r>
            <a:r>
              <a:rPr lang="en-US" sz="4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OReP</a:t>
            </a:r>
            <a:endParaRPr lang="en-US" sz="41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738" y="53932"/>
            <a:ext cx="18288000" cy="10286994"/>
          </a:xfrm>
          <a:custGeom>
            <a:avLst/>
            <a:gdLst/>
            <a:ahLst/>
            <a:cxnLst/>
            <a:rect l="l" t="t" r="r" b="b"/>
            <a:pathLst>
              <a:path w="18288000" h="10286994">
                <a:moveTo>
                  <a:pt x="0" y="0"/>
                </a:moveTo>
                <a:lnTo>
                  <a:pt x="18288000" y="0"/>
                </a:lnTo>
                <a:lnTo>
                  <a:pt x="18288000" y="10286994"/>
                </a:lnTo>
                <a:lnTo>
                  <a:pt x="0" y="102869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2" name="Freeform 21">
            <a:extLst>
              <a:ext uri="{FF2B5EF4-FFF2-40B4-BE49-F238E27FC236}">
                <a16:creationId xmlns="" xmlns:a16="http://schemas.microsoft.com/office/drawing/2014/main" id="{F3415E7D-ED8B-1C72-4BE9-FC1C19C6D2D1}"/>
              </a:ext>
            </a:extLst>
          </p:cNvPr>
          <p:cNvSpPr/>
          <p:nvPr/>
        </p:nvSpPr>
        <p:spPr>
          <a:xfrm>
            <a:off x="9940488" y="2244125"/>
            <a:ext cx="1063115" cy="765775"/>
          </a:xfrm>
          <a:custGeom>
            <a:avLst/>
            <a:gdLst/>
            <a:ahLst/>
            <a:cxnLst/>
            <a:rect l="l" t="t" r="r" b="b"/>
            <a:pathLst>
              <a:path w="576351" h="415152">
                <a:moveTo>
                  <a:pt x="373151" y="0"/>
                </a:moveTo>
                <a:lnTo>
                  <a:pt x="0" y="0"/>
                </a:lnTo>
                <a:lnTo>
                  <a:pt x="0" y="415152"/>
                </a:lnTo>
                <a:lnTo>
                  <a:pt x="373151" y="415152"/>
                </a:lnTo>
                <a:lnTo>
                  <a:pt x="576351" y="207576"/>
                </a:lnTo>
                <a:lnTo>
                  <a:pt x="37315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it-IT"/>
          </a:p>
        </p:txBody>
      </p:sp>
      <p:sp>
        <p:nvSpPr>
          <p:cNvPr id="80" name="Freeform 24">
            <a:extLst>
              <a:ext uri="{FF2B5EF4-FFF2-40B4-BE49-F238E27FC236}">
                <a16:creationId xmlns="" xmlns:a16="http://schemas.microsoft.com/office/drawing/2014/main" id="{49EAE90D-36EC-2DDE-B82B-EE00DF8C4B1D}"/>
              </a:ext>
            </a:extLst>
          </p:cNvPr>
          <p:cNvSpPr/>
          <p:nvPr/>
        </p:nvSpPr>
        <p:spPr>
          <a:xfrm>
            <a:off x="7620000" y="2244125"/>
            <a:ext cx="1499262" cy="765775"/>
          </a:xfrm>
          <a:custGeom>
            <a:avLst/>
            <a:gdLst/>
            <a:ahLst/>
            <a:cxnLst/>
            <a:rect l="l" t="t" r="r" b="b"/>
            <a:pathLst>
              <a:path w="812800" h="415152">
                <a:moveTo>
                  <a:pt x="0" y="0"/>
                </a:moveTo>
                <a:lnTo>
                  <a:pt x="609600" y="0"/>
                </a:lnTo>
                <a:lnTo>
                  <a:pt x="812800" y="207576"/>
                </a:lnTo>
                <a:lnTo>
                  <a:pt x="609600" y="415152"/>
                </a:lnTo>
                <a:lnTo>
                  <a:pt x="0" y="415152"/>
                </a:lnTo>
                <a:lnTo>
                  <a:pt x="203200" y="2075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it-IT"/>
          </a:p>
        </p:txBody>
      </p:sp>
      <p:sp>
        <p:nvSpPr>
          <p:cNvPr id="81" name="TextBox 25">
            <a:extLst>
              <a:ext uri="{FF2B5EF4-FFF2-40B4-BE49-F238E27FC236}">
                <a16:creationId xmlns="" xmlns:a16="http://schemas.microsoft.com/office/drawing/2014/main" id="{661A6CED-2FAD-6269-538D-60DB69D688A0}"/>
              </a:ext>
            </a:extLst>
          </p:cNvPr>
          <p:cNvSpPr txBox="1"/>
          <p:nvPr/>
        </p:nvSpPr>
        <p:spPr>
          <a:xfrm>
            <a:off x="7820350" y="2244125"/>
            <a:ext cx="2807511" cy="765775"/>
          </a:xfrm>
          <a:prstGeom prst="rect">
            <a:avLst/>
          </a:prstGeom>
          <a:solidFill>
            <a:schemeClr val="accent2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917"/>
              </a:lnSpc>
            </a:pPr>
            <a:endParaRPr dirty="0"/>
          </a:p>
        </p:txBody>
      </p:sp>
      <p:sp>
        <p:nvSpPr>
          <p:cNvPr id="4" name="AutoShape 4"/>
          <p:cNvSpPr/>
          <p:nvPr/>
        </p:nvSpPr>
        <p:spPr>
          <a:xfrm>
            <a:off x="1964618" y="3315755"/>
            <a:ext cx="0" cy="707647"/>
          </a:xfrm>
          <a:prstGeom prst="line">
            <a:avLst/>
          </a:prstGeom>
          <a:ln w="76200" cap="flat">
            <a:solidFill>
              <a:srgbClr val="5373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AutoShape 5"/>
          <p:cNvSpPr/>
          <p:nvPr/>
        </p:nvSpPr>
        <p:spPr>
          <a:xfrm>
            <a:off x="5377630" y="3315755"/>
            <a:ext cx="0" cy="707647"/>
          </a:xfrm>
          <a:prstGeom prst="line">
            <a:avLst/>
          </a:prstGeom>
          <a:ln w="76200" cap="flat">
            <a:solidFill>
              <a:srgbClr val="5373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684992" y="2226130"/>
            <a:ext cx="3383603" cy="765775"/>
            <a:chOff x="0" y="0"/>
            <a:chExt cx="4511471" cy="1021034"/>
          </a:xfrm>
        </p:grpSpPr>
        <p:grpSp>
          <p:nvGrpSpPr>
            <p:cNvPr id="7" name="Group 7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4098003" y="2226130"/>
            <a:ext cx="3383603" cy="765775"/>
            <a:chOff x="0" y="0"/>
            <a:chExt cx="4511471" cy="1021034"/>
          </a:xfrm>
        </p:grpSpPr>
        <p:grpSp>
          <p:nvGrpSpPr>
            <p:cNvPr id="17" name="Group 17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924027" y="2226130"/>
            <a:ext cx="3383603" cy="765775"/>
            <a:chOff x="0" y="0"/>
            <a:chExt cx="4511471" cy="1021034"/>
          </a:xfrm>
        </p:grpSpPr>
        <p:grpSp>
          <p:nvGrpSpPr>
            <p:cNvPr id="37" name="Group 37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6" name="Group 46"/>
          <p:cNvGrpSpPr/>
          <p:nvPr/>
        </p:nvGrpSpPr>
        <p:grpSpPr>
          <a:xfrm>
            <a:off x="14337039" y="2226130"/>
            <a:ext cx="3383603" cy="765775"/>
            <a:chOff x="0" y="0"/>
            <a:chExt cx="4511471" cy="1021034"/>
          </a:xfrm>
        </p:grpSpPr>
        <p:grpSp>
          <p:nvGrpSpPr>
            <p:cNvPr id="47" name="Group 47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F92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56" name="AutoShape 56"/>
          <p:cNvSpPr/>
          <p:nvPr/>
        </p:nvSpPr>
        <p:spPr>
          <a:xfrm>
            <a:off x="8790641" y="3315755"/>
            <a:ext cx="0" cy="707647"/>
          </a:xfrm>
          <a:prstGeom prst="line">
            <a:avLst/>
          </a:prstGeom>
          <a:ln w="76200" cap="flat">
            <a:solidFill>
              <a:srgbClr val="5373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7" name="AutoShape 57"/>
          <p:cNvSpPr/>
          <p:nvPr/>
        </p:nvSpPr>
        <p:spPr>
          <a:xfrm>
            <a:off x="12203653" y="3315755"/>
            <a:ext cx="0" cy="707647"/>
          </a:xfrm>
          <a:prstGeom prst="line">
            <a:avLst/>
          </a:prstGeom>
          <a:ln w="76200" cap="flat">
            <a:solidFill>
              <a:srgbClr val="5373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8" name="AutoShape 58"/>
          <p:cNvSpPr/>
          <p:nvPr/>
        </p:nvSpPr>
        <p:spPr>
          <a:xfrm>
            <a:off x="15616665" y="3315755"/>
            <a:ext cx="0" cy="707647"/>
          </a:xfrm>
          <a:prstGeom prst="line">
            <a:avLst/>
          </a:prstGeom>
          <a:ln w="76200" cap="flat">
            <a:solidFill>
              <a:srgbClr val="5373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9" name="Freeform 59"/>
          <p:cNvSpPr/>
          <p:nvPr/>
        </p:nvSpPr>
        <p:spPr>
          <a:xfrm>
            <a:off x="684992" y="581414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2" y="0"/>
                </a:lnTo>
                <a:lnTo>
                  <a:pt x="753522" y="305176"/>
                </a:lnTo>
                <a:lnTo>
                  <a:pt x="0" y="3051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0" name="TextBox 60"/>
          <p:cNvSpPr txBox="1"/>
          <p:nvPr/>
        </p:nvSpPr>
        <p:spPr>
          <a:xfrm>
            <a:off x="4648200" y="2357403"/>
            <a:ext cx="2513458" cy="4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4"/>
              </a:lnSpc>
            </a:pPr>
            <a:r>
              <a:rPr lang="en-US" sz="2400" b="1" spc="14" dirty="0">
                <a:solidFill>
                  <a:srgbClr val="F2F2F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DICEMBRE  2024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506200" y="2388049"/>
            <a:ext cx="2627886" cy="49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4"/>
              </a:lnSpc>
            </a:pPr>
            <a:r>
              <a:rPr lang="en-US" sz="2400" b="1" spc="14" dirty="0">
                <a:solidFill>
                  <a:srgbClr val="F2F2F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DICEMBRE  2025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305596" y="2400300"/>
            <a:ext cx="2286204" cy="4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4"/>
              </a:lnSpc>
            </a:pPr>
            <a:r>
              <a:rPr lang="en-US" sz="2400" b="1" spc="14" dirty="0">
                <a:solidFill>
                  <a:srgbClr val="F2F2F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GIUGNO  2025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77309" y="2342973"/>
            <a:ext cx="2591286" cy="44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400" b="1" spc="14" dirty="0">
                <a:solidFill>
                  <a:srgbClr val="F2F2F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GIUGNO  2024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247622" y="2433603"/>
            <a:ext cx="1363978" cy="35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7" dirty="0">
                <a:solidFill>
                  <a:srgbClr val="F2F2F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2026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919709" y="4396972"/>
            <a:ext cx="2229356" cy="184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SETTIMA RATA</a:t>
            </a:r>
          </a:p>
          <a:p>
            <a:pPr algn="ctr">
              <a:lnSpc>
                <a:spcPts val="2879"/>
              </a:lnSpc>
            </a:pPr>
            <a:r>
              <a:rPr lang="en-US" sz="2400" b="1" spc="-7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18,2 </a:t>
            </a:r>
            <a:r>
              <a:rPr lang="en-US" sz="2400" b="1" spc="-7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endParaRPr lang="en-US" sz="2400" b="1" spc="-7" dirty="0">
              <a:solidFill>
                <a:schemeClr val="tx2">
                  <a:lumMod val="60000"/>
                  <a:lumOff val="40000"/>
                </a:schemeClr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2879"/>
              </a:lnSpc>
            </a:pPr>
            <a:endParaRPr lang="en-US" sz="2400" b="1" spc="-7" dirty="0">
              <a:solidFill>
                <a:schemeClr val="tx2">
                  <a:lumMod val="60000"/>
                  <a:lumOff val="40000"/>
                </a:schemeClr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2879"/>
              </a:lnSpc>
            </a:pPr>
            <a:r>
              <a:rPr lang="en-US" sz="2400" b="1" i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69 </a:t>
            </a:r>
            <a:r>
              <a:rPr lang="en-US" sz="2400" b="1" i="1" spc="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traguardi</a:t>
            </a:r>
            <a:r>
              <a:rPr lang="en-US" sz="2400" b="1" i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e</a:t>
            </a:r>
          </a:p>
          <a:p>
            <a:pPr algn="ctr">
              <a:lnSpc>
                <a:spcPts val="2879"/>
              </a:lnSpc>
            </a:pPr>
            <a:r>
              <a:rPr lang="en-US" sz="2400" b="1" i="1" spc="-7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400" b="1" i="1" spc="-7" dirty="0">
              <a:solidFill>
                <a:schemeClr val="tx2">
                  <a:lumMod val="60000"/>
                  <a:lumOff val="40000"/>
                </a:schemeClr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8134159" y="4440979"/>
            <a:ext cx="201968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OTTAVA RATA</a:t>
            </a:r>
          </a:p>
          <a:p>
            <a:pPr algn="ctr">
              <a:lnSpc>
                <a:spcPts val="2879"/>
              </a:lnSpc>
            </a:pPr>
            <a:r>
              <a:rPr lang="en-US" sz="2400" b="1" spc="-7" dirty="0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13,7 </a:t>
            </a:r>
            <a:r>
              <a:rPr lang="en-US" sz="2400" b="1" spc="-7" dirty="0" err="1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endParaRPr lang="en-US" sz="2400" b="1" spc="-7" dirty="0">
              <a:solidFill>
                <a:sysClr val="windowText" lastClr="00000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1681770" y="4464004"/>
            <a:ext cx="1585912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NONA RATA</a:t>
            </a:r>
          </a:p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14,2 </a:t>
            </a:r>
            <a:r>
              <a:rPr lang="en-US" sz="2400" b="1" spc="14" dirty="0" err="1">
                <a:solidFill>
                  <a:sysClr val="windowText" lastClr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endParaRPr lang="en-US" sz="2400" b="1" spc="14" dirty="0">
              <a:solidFill>
                <a:sysClr val="windowText" lastClr="00000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999373" y="4337727"/>
            <a:ext cx="2120111" cy="184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chemeClr val="bg1">
                    <a:lumMod val="5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SESTA RATA</a:t>
            </a:r>
          </a:p>
          <a:p>
            <a:pPr algn="ctr">
              <a:lnSpc>
                <a:spcPts val="2879"/>
              </a:lnSpc>
            </a:pPr>
            <a:r>
              <a:rPr lang="en-US" sz="2400" b="1" spc="-7" dirty="0">
                <a:solidFill>
                  <a:schemeClr val="bg1">
                    <a:lumMod val="5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8,5 </a:t>
            </a:r>
            <a:r>
              <a:rPr lang="en-US" sz="2400" b="1" spc="-7" dirty="0" err="1">
                <a:solidFill>
                  <a:schemeClr val="bg1">
                    <a:lumMod val="50000"/>
                  </a:schemeClr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endParaRPr lang="en-US" sz="2400" b="1" spc="-7" dirty="0">
              <a:solidFill>
                <a:schemeClr val="bg1">
                  <a:lumMod val="50000"/>
                </a:schemeClr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2879"/>
              </a:lnSpc>
            </a:pPr>
            <a:endParaRPr lang="en-US" sz="2400" b="1" spc="-7" dirty="0">
              <a:solidFill>
                <a:schemeClr val="bg1">
                  <a:lumMod val="50000"/>
                </a:schemeClr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2879"/>
              </a:lnSpc>
            </a:pPr>
            <a:r>
              <a:rPr lang="en-US" sz="2400" b="1" i="1" spc="-7" dirty="0">
                <a:solidFill>
                  <a:schemeClr val="bg1">
                    <a:lumMod val="5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39 </a:t>
            </a:r>
            <a:r>
              <a:rPr lang="en-US" sz="2400" b="1" i="1" spc="-7" dirty="0" err="1">
                <a:solidFill>
                  <a:schemeClr val="bg1">
                    <a:lumMod val="5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traguardi</a:t>
            </a:r>
            <a:r>
              <a:rPr lang="en-US" sz="2400" b="1" i="1" spc="-7" dirty="0">
                <a:solidFill>
                  <a:schemeClr val="bg1">
                    <a:lumMod val="5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e  </a:t>
            </a:r>
            <a:r>
              <a:rPr lang="en-US" sz="2400" b="1" i="1" spc="-7" dirty="0" err="1">
                <a:solidFill>
                  <a:schemeClr val="bg1">
                    <a:lumMod val="5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400" b="1" i="1" spc="-7" dirty="0">
              <a:solidFill>
                <a:schemeClr val="bg1">
                  <a:lumMod val="50000"/>
                </a:schemeClr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4791682" y="4440979"/>
            <a:ext cx="199042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14" dirty="0">
                <a:solidFill>
                  <a:srgbClr val="FF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DECIMA RATA</a:t>
            </a:r>
          </a:p>
          <a:p>
            <a:pPr algn="ctr">
              <a:lnSpc>
                <a:spcPts val="2879"/>
              </a:lnSpc>
            </a:pPr>
            <a:r>
              <a:rPr lang="en-US" sz="2400" b="1" spc="-7" dirty="0">
                <a:solidFill>
                  <a:srgbClr val="FF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32,7 </a:t>
            </a:r>
            <a:r>
              <a:rPr lang="en-US" sz="2400" b="1" spc="-7" dirty="0" err="1">
                <a:solidFill>
                  <a:srgbClr val="FF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endParaRPr lang="en-US" sz="2400" b="1" spc="-7" dirty="0">
              <a:solidFill>
                <a:srgbClr val="FF000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14979527" y="5507000"/>
            <a:ext cx="171354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i="1" spc="-15" dirty="0">
                <a:solidFill>
                  <a:srgbClr val="FF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173 </a:t>
            </a:r>
            <a:r>
              <a:rPr lang="en-US" sz="2400" b="1" i="1" spc="-15" dirty="0" err="1">
                <a:solidFill>
                  <a:srgbClr val="FF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traguardi</a:t>
            </a:r>
            <a:r>
              <a:rPr lang="en-US" sz="2400" b="1" i="1" spc="-15" dirty="0">
                <a:solidFill>
                  <a:srgbClr val="FF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e </a:t>
            </a:r>
            <a:r>
              <a:rPr lang="en-US" sz="2400" b="1" i="1" spc="-15" dirty="0" err="1">
                <a:solidFill>
                  <a:srgbClr val="FF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400" b="1" i="1" spc="-15" dirty="0">
              <a:solidFill>
                <a:srgbClr val="FF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1649656" y="5459773"/>
            <a:ext cx="1932346" cy="77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00" b="1" i="1" spc="0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64 </a:t>
            </a:r>
            <a:r>
              <a:rPr lang="en-US" sz="2400" b="1" i="1" spc="0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traguardi</a:t>
            </a:r>
            <a:r>
              <a:rPr lang="en-US" sz="2400" b="1" i="1" spc="0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e  </a:t>
            </a:r>
            <a:r>
              <a:rPr lang="en-US" sz="2400" b="1" i="1" spc="0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400" b="1" i="1" spc="0" dirty="0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8264538" y="5488729"/>
            <a:ext cx="184213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i="1" spc="-7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37 </a:t>
            </a:r>
            <a:r>
              <a:rPr lang="en-US" sz="2400" b="1" i="1" spc="-7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traguardi</a:t>
            </a:r>
            <a:r>
              <a:rPr lang="en-US" sz="2400" b="1" i="1" spc="-7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e  </a:t>
            </a:r>
            <a:r>
              <a:rPr lang="en-US" sz="2400" b="1" i="1" spc="-7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400" b="1" i="1" spc="-7" dirty="0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6612220" y="848780"/>
            <a:ext cx="616784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spc="-47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PNRR:	DOVE SIAMO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90600" y="6591300"/>
            <a:ext cx="219170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i="1" spc="8" dirty="0" err="1">
                <a:solidFill>
                  <a:schemeClr val="bg1">
                    <a:lumMod val="50000"/>
                    <a:alpha val="93725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Erogata</a:t>
            </a:r>
            <a:r>
              <a:rPr lang="en-US" sz="2700" b="1" i="1" spc="8" dirty="0">
                <a:solidFill>
                  <a:schemeClr val="bg1">
                    <a:lumMod val="50000"/>
                    <a:alpha val="93725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2700" b="1" i="1" spc="8" dirty="0" err="1">
                <a:solidFill>
                  <a:schemeClr val="bg1">
                    <a:lumMod val="50000"/>
                    <a:alpha val="93725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il</a:t>
            </a:r>
            <a:r>
              <a:rPr lang="en-US" sz="2700" b="1" i="1" spc="8" dirty="0">
                <a:solidFill>
                  <a:schemeClr val="bg1">
                    <a:lumMod val="50000"/>
                    <a:alpha val="93725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26 </a:t>
            </a:r>
            <a:r>
              <a:rPr lang="en-US" sz="2700" b="1" i="1" spc="8" dirty="0" err="1">
                <a:solidFill>
                  <a:schemeClr val="bg1">
                    <a:lumMod val="50000"/>
                    <a:alpha val="93725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novembre</a:t>
            </a:r>
            <a:endParaRPr lang="en-US" sz="2700" b="1" i="1" spc="8" dirty="0">
              <a:solidFill>
                <a:schemeClr val="bg1">
                  <a:lumMod val="50000"/>
                  <a:alpha val="93725"/>
                </a:schemeClr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4876800" y="6591300"/>
            <a:ext cx="219170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400" b="1" i="1" spc="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Pagamento</a:t>
            </a:r>
            <a:r>
              <a:rPr lang="en-US" sz="2400" b="1" i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2400" b="1" i="1" spc="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previsto</a:t>
            </a:r>
            <a:r>
              <a:rPr lang="en-US" sz="2400" b="1" i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a </a:t>
            </a:r>
            <a:r>
              <a:rPr lang="en-US" sz="2400" b="1" i="1" spc="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giugno</a:t>
            </a:r>
            <a:r>
              <a:rPr lang="en-US" sz="2400" b="1" i="1" spc="14" dirty="0">
                <a:solidFill>
                  <a:schemeClr val="tx2">
                    <a:lumMod val="60000"/>
                    <a:lumOff val="40000"/>
                  </a:scheme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</a:p>
        </p:txBody>
      </p:sp>
      <p:sp>
        <p:nvSpPr>
          <p:cNvPr id="86" name="Rettangolo con angoli arrotondati 85">
            <a:extLst>
              <a:ext uri="{FF2B5EF4-FFF2-40B4-BE49-F238E27FC236}">
                <a16:creationId xmlns="" xmlns:a16="http://schemas.microsoft.com/office/drawing/2014/main" id="{F336C6C9-77CC-C83E-DB23-535F3B5E0320}"/>
              </a:ext>
            </a:extLst>
          </p:cNvPr>
          <p:cNvSpPr/>
          <p:nvPr/>
        </p:nvSpPr>
        <p:spPr>
          <a:xfrm>
            <a:off x="8369631" y="7665297"/>
            <a:ext cx="886905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75">
            <a:extLst>
              <a:ext uri="{FF2B5EF4-FFF2-40B4-BE49-F238E27FC236}">
                <a16:creationId xmlns="" xmlns:a16="http://schemas.microsoft.com/office/drawing/2014/main" id="{CC8A94F0-552E-BEB9-2067-E7F8BA9FB1E5}"/>
              </a:ext>
            </a:extLst>
          </p:cNvPr>
          <p:cNvSpPr txBox="1"/>
          <p:nvPr/>
        </p:nvSpPr>
        <p:spPr>
          <a:xfrm>
            <a:off x="8428346" y="8051001"/>
            <a:ext cx="908146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i="1" spc="8" dirty="0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V </a:t>
            </a:r>
            <a:r>
              <a:rPr lang="en-US" sz="2700" b="1" i="1" spc="8" dirty="0" err="1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Revisione</a:t>
            </a:r>
            <a:r>
              <a:rPr lang="en-US" sz="2700" b="1" i="1" spc="8" dirty="0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in Corso per </a:t>
            </a:r>
            <a:r>
              <a:rPr lang="en-US" sz="2700" b="1" i="1" spc="8" dirty="0" err="1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poter</a:t>
            </a:r>
            <a:r>
              <a:rPr lang="en-US" sz="2700" b="1" i="1" spc="8" dirty="0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2700" b="1" i="1" spc="8" dirty="0" err="1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raggiungere</a:t>
            </a:r>
            <a:r>
              <a:rPr lang="en-US" sz="2700" b="1" i="1" spc="8" dirty="0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2700" b="1" i="1" spc="8" dirty="0" err="1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gli</a:t>
            </a:r>
            <a:r>
              <a:rPr lang="en-US" sz="2700" b="1" i="1" spc="8" dirty="0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2700" b="1" i="1" spc="8" dirty="0" err="1">
                <a:solidFill>
                  <a:srgbClr val="000000">
                    <a:alpha val="93725"/>
                  </a:srgbClr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obiettivi</a:t>
            </a:r>
            <a:endParaRPr lang="en-US" sz="2700" b="1" i="1" spc="8" dirty="0">
              <a:solidFill>
                <a:srgbClr val="000000">
                  <a:alpha val="93725"/>
                </a:srgbClr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26" name="Parentesi graffa chiusa 25">
            <a:extLst>
              <a:ext uri="{FF2B5EF4-FFF2-40B4-BE49-F238E27FC236}">
                <a16:creationId xmlns="" xmlns:a16="http://schemas.microsoft.com/office/drawing/2014/main" id="{8ECC8946-90BE-ACE0-1021-2C7D842FD7CC}"/>
              </a:ext>
            </a:extLst>
          </p:cNvPr>
          <p:cNvSpPr/>
          <p:nvPr/>
        </p:nvSpPr>
        <p:spPr>
          <a:xfrm rot="5400000">
            <a:off x="12429537" y="2851752"/>
            <a:ext cx="733427" cy="8579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92BE62-14E1-6E0D-27B0-5D23B828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E700688F-1BD8-0E8B-5CB7-68CC6687AC47}"/>
              </a:ext>
            </a:extLst>
          </p:cNvPr>
          <p:cNvSpPr/>
          <p:nvPr/>
        </p:nvSpPr>
        <p:spPr>
          <a:xfrm>
            <a:off x="-285750" y="-145757"/>
            <a:ext cx="18288000" cy="10286994"/>
          </a:xfrm>
          <a:custGeom>
            <a:avLst/>
            <a:gdLst/>
            <a:ahLst/>
            <a:cxnLst/>
            <a:rect l="l" t="t" r="r" b="b"/>
            <a:pathLst>
              <a:path w="18288000" h="10286994">
                <a:moveTo>
                  <a:pt x="0" y="0"/>
                </a:moveTo>
                <a:lnTo>
                  <a:pt x="18288000" y="0"/>
                </a:lnTo>
                <a:lnTo>
                  <a:pt x="18288000" y="10286994"/>
                </a:lnTo>
                <a:lnTo>
                  <a:pt x="0" y="102869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1C97EA96-7D9D-4422-4E7C-81C6A0C04F91}"/>
              </a:ext>
            </a:extLst>
          </p:cNvPr>
          <p:cNvGrpSpPr/>
          <p:nvPr/>
        </p:nvGrpSpPr>
        <p:grpSpPr>
          <a:xfrm>
            <a:off x="3886200" y="3444800"/>
            <a:ext cx="323850" cy="323850"/>
            <a:chOff x="0" y="0"/>
            <a:chExt cx="6350000" cy="6350000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CEFFB9E5-3834-662D-8023-F5FC349E75F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="" xmlns:a16="http://schemas.microsoft.com/office/drawing/2014/main" id="{538C5EA3-3271-719C-D20E-5BC69925CDD5}"/>
              </a:ext>
            </a:extLst>
          </p:cNvPr>
          <p:cNvGrpSpPr/>
          <p:nvPr/>
        </p:nvGrpSpPr>
        <p:grpSpPr>
          <a:xfrm>
            <a:off x="1645705" y="145763"/>
            <a:ext cx="5419221" cy="7276279"/>
            <a:chOff x="-232594" y="-9525"/>
            <a:chExt cx="1427284" cy="1916386"/>
          </a:xfrm>
        </p:grpSpPr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0925B93A-CC32-D44A-B2ED-19BAF68053CA}"/>
                </a:ext>
              </a:extLst>
            </p:cNvPr>
            <p:cNvSpPr/>
            <p:nvPr/>
          </p:nvSpPr>
          <p:spPr>
            <a:xfrm>
              <a:off x="-232594" y="876084"/>
              <a:ext cx="1194690" cy="1030777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>
              <a:extLst>
                <a:ext uri="{FF2B5EF4-FFF2-40B4-BE49-F238E27FC236}">
                  <a16:creationId xmlns="" xmlns:a16="http://schemas.microsoft.com/office/drawing/2014/main" id="{3048E771-5D6B-0135-D057-C8B4613B29F8}"/>
                </a:ext>
              </a:extLst>
            </p:cNvPr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="" xmlns:a16="http://schemas.microsoft.com/office/drawing/2014/main" id="{0D6B9971-9AA1-7871-D19D-8EC910ABA4C0}"/>
              </a:ext>
            </a:extLst>
          </p:cNvPr>
          <p:cNvSpPr txBox="1"/>
          <p:nvPr/>
        </p:nvSpPr>
        <p:spPr>
          <a:xfrm>
            <a:off x="571500" y="1869717"/>
            <a:ext cx="165735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82"/>
              </a:lnSpc>
            </a:pPr>
            <a:r>
              <a:rPr lang="it-IT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Cosa sappiamo della V revisione del  PNRR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="" xmlns:a16="http://schemas.microsoft.com/office/drawing/2014/main" id="{C4AD6518-C59A-CCD0-83C2-0F7007A0F7AC}"/>
              </a:ext>
            </a:extLst>
          </p:cNvPr>
          <p:cNvSpPr txBox="1"/>
          <p:nvPr/>
        </p:nvSpPr>
        <p:spPr>
          <a:xfrm>
            <a:off x="2075462" y="3993520"/>
            <a:ext cx="3591475" cy="339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it-IT" sz="25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</a:rPr>
              <a:t>Interverrà  su 107 Milestone e Target (rilevanti per 96 investimenti e 11 riforme), pari al 30% di quelli ancora da realizzare.</a:t>
            </a:r>
          </a:p>
          <a:p>
            <a:pPr algn="ctr">
              <a:lnSpc>
                <a:spcPts val="4479"/>
              </a:lnSpc>
            </a:pPr>
            <a:endParaRPr sz="2400" dirty="0"/>
          </a:p>
        </p:txBody>
      </p:sp>
      <p:sp>
        <p:nvSpPr>
          <p:cNvPr id="29" name="TextBox 29">
            <a:extLst>
              <a:ext uri="{FF2B5EF4-FFF2-40B4-BE49-F238E27FC236}">
                <a16:creationId xmlns="" xmlns:a16="http://schemas.microsoft.com/office/drawing/2014/main" id="{2FD8DB8D-8F33-9394-59CD-68C6893E6B8E}"/>
              </a:ext>
            </a:extLst>
          </p:cNvPr>
          <p:cNvSpPr txBox="1"/>
          <p:nvPr/>
        </p:nvSpPr>
        <p:spPr>
          <a:xfrm>
            <a:off x="7892476" y="5563648"/>
            <a:ext cx="3047261" cy="38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9"/>
              </a:lnSpc>
            </a:pPr>
            <a:endParaRPr/>
          </a:p>
        </p:txBody>
      </p:sp>
      <p:sp>
        <p:nvSpPr>
          <p:cNvPr id="32" name="TextBox 32">
            <a:extLst>
              <a:ext uri="{FF2B5EF4-FFF2-40B4-BE49-F238E27FC236}">
                <a16:creationId xmlns="" xmlns:a16="http://schemas.microsoft.com/office/drawing/2014/main" id="{62772CDA-DD5E-DD0F-BA2E-78733D3FD602}"/>
              </a:ext>
            </a:extLst>
          </p:cNvPr>
          <p:cNvSpPr txBox="1"/>
          <p:nvPr/>
        </p:nvSpPr>
        <p:spPr>
          <a:xfrm>
            <a:off x="13467625" y="5563648"/>
            <a:ext cx="3047261" cy="38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9"/>
              </a:lnSpc>
            </a:pPr>
            <a:endParaRPr/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155498FE-9C4D-2380-5DCA-9618A113B408}"/>
              </a:ext>
            </a:extLst>
          </p:cNvPr>
          <p:cNvGrpSpPr/>
          <p:nvPr/>
        </p:nvGrpSpPr>
        <p:grpSpPr>
          <a:xfrm>
            <a:off x="9553839" y="3417269"/>
            <a:ext cx="323850" cy="323850"/>
            <a:chOff x="0" y="0"/>
            <a:chExt cx="6350000" cy="6350000"/>
          </a:xfrm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C77E2711-FF47-EF12-509D-8C81E3EA126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8" name="Group 21">
            <a:extLst>
              <a:ext uri="{FF2B5EF4-FFF2-40B4-BE49-F238E27FC236}">
                <a16:creationId xmlns="" xmlns:a16="http://schemas.microsoft.com/office/drawing/2014/main" id="{5F61BE96-CD7B-D8A7-B883-EEEC71665699}"/>
              </a:ext>
            </a:extLst>
          </p:cNvPr>
          <p:cNvGrpSpPr/>
          <p:nvPr/>
        </p:nvGrpSpPr>
        <p:grpSpPr>
          <a:xfrm>
            <a:off x="7350380" y="145763"/>
            <a:ext cx="5419221" cy="7276279"/>
            <a:chOff x="-232594" y="-9525"/>
            <a:chExt cx="1427284" cy="1916386"/>
          </a:xfrm>
        </p:grpSpPr>
        <p:sp>
          <p:nvSpPr>
            <p:cNvPr id="39" name="Freeform 22">
              <a:extLst>
                <a:ext uri="{FF2B5EF4-FFF2-40B4-BE49-F238E27FC236}">
                  <a16:creationId xmlns="" xmlns:a16="http://schemas.microsoft.com/office/drawing/2014/main" id="{C8FE15FC-5D74-CC13-147D-C7BDB42D5CFA}"/>
                </a:ext>
              </a:extLst>
            </p:cNvPr>
            <p:cNvSpPr/>
            <p:nvPr/>
          </p:nvSpPr>
          <p:spPr>
            <a:xfrm>
              <a:off x="-232594" y="876084"/>
              <a:ext cx="1194690" cy="1030777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pPr>
                <a:buNone/>
              </a:pPr>
              <a:r>
                <a:rPr lang="it-IT" dirty="0"/>
                <a:t/>
              </a:r>
              <a:br>
                <a:rPr lang="it-IT" dirty="0"/>
              </a:br>
              <a:endParaRPr lang="it-IT" dirty="0"/>
            </a:p>
          </p:txBody>
        </p:sp>
        <p:sp>
          <p:nvSpPr>
            <p:cNvPr id="40" name="TextBox 23">
              <a:extLst>
                <a:ext uri="{FF2B5EF4-FFF2-40B4-BE49-F238E27FC236}">
                  <a16:creationId xmlns="" xmlns:a16="http://schemas.microsoft.com/office/drawing/2014/main" id="{ACA8ADA2-7C88-7475-D70E-F7EDD40E7EA3}"/>
                </a:ext>
              </a:extLst>
            </p:cNvPr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41" name="Group 4">
            <a:extLst>
              <a:ext uri="{FF2B5EF4-FFF2-40B4-BE49-F238E27FC236}">
                <a16:creationId xmlns="" xmlns:a16="http://schemas.microsoft.com/office/drawing/2014/main" id="{D18B5F60-5B14-646E-2219-5FF9B8A848D3}"/>
              </a:ext>
            </a:extLst>
          </p:cNvPr>
          <p:cNvGrpSpPr/>
          <p:nvPr/>
        </p:nvGrpSpPr>
        <p:grpSpPr>
          <a:xfrm>
            <a:off x="15116439" y="3417269"/>
            <a:ext cx="323850" cy="323850"/>
            <a:chOff x="0" y="0"/>
            <a:chExt cx="6350000" cy="6350000"/>
          </a:xfrm>
        </p:grpSpPr>
        <p:sp>
          <p:nvSpPr>
            <p:cNvPr id="42" name="Freeform 5">
              <a:extLst>
                <a:ext uri="{FF2B5EF4-FFF2-40B4-BE49-F238E27FC236}">
                  <a16:creationId xmlns="" xmlns:a16="http://schemas.microsoft.com/office/drawing/2014/main" id="{A2074134-933B-95AF-CC9A-8A9E8E7A808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" name="Group 21">
            <a:extLst>
              <a:ext uri="{FF2B5EF4-FFF2-40B4-BE49-F238E27FC236}">
                <a16:creationId xmlns="" xmlns:a16="http://schemas.microsoft.com/office/drawing/2014/main" id="{F8CFFA61-6C51-3647-1C6B-452EF89367B1}"/>
              </a:ext>
            </a:extLst>
          </p:cNvPr>
          <p:cNvGrpSpPr/>
          <p:nvPr/>
        </p:nvGrpSpPr>
        <p:grpSpPr>
          <a:xfrm>
            <a:off x="12780162" y="145763"/>
            <a:ext cx="5419221" cy="7276279"/>
            <a:chOff x="-232594" y="-9525"/>
            <a:chExt cx="1427284" cy="1916386"/>
          </a:xfrm>
        </p:grpSpPr>
        <p:sp>
          <p:nvSpPr>
            <p:cNvPr id="44" name="Freeform 22">
              <a:extLst>
                <a:ext uri="{FF2B5EF4-FFF2-40B4-BE49-F238E27FC236}">
                  <a16:creationId xmlns="" xmlns:a16="http://schemas.microsoft.com/office/drawing/2014/main" id="{0ACB30B4-15EA-79CF-5142-70F332765225}"/>
                </a:ext>
              </a:extLst>
            </p:cNvPr>
            <p:cNvSpPr/>
            <p:nvPr/>
          </p:nvSpPr>
          <p:spPr>
            <a:xfrm>
              <a:off x="-232594" y="876084"/>
              <a:ext cx="1194690" cy="1030777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TextBox 23">
              <a:extLst>
                <a:ext uri="{FF2B5EF4-FFF2-40B4-BE49-F238E27FC236}">
                  <a16:creationId xmlns="" xmlns:a16="http://schemas.microsoft.com/office/drawing/2014/main" id="{A40C9EF2-231F-3A3B-6E63-4FF8955E3FAC}"/>
                </a:ext>
              </a:extLst>
            </p:cNvPr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48" name="TextBox 27">
            <a:extLst>
              <a:ext uri="{FF2B5EF4-FFF2-40B4-BE49-F238E27FC236}">
                <a16:creationId xmlns="" xmlns:a16="http://schemas.microsoft.com/office/drawing/2014/main" id="{535EA9A3-6C6D-C464-F77E-824338EC0F84}"/>
              </a:ext>
            </a:extLst>
          </p:cNvPr>
          <p:cNvSpPr txBox="1"/>
          <p:nvPr/>
        </p:nvSpPr>
        <p:spPr>
          <a:xfrm>
            <a:off x="7870899" y="4122251"/>
            <a:ext cx="3591475" cy="2802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it-IT" sz="25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</a:rPr>
              <a:t>Potrà prevedere lo spostamento di misure troppo in ritardo  sui </a:t>
            </a:r>
            <a:r>
              <a:rPr lang="it-IT" sz="2500" b="1" spc="-70" dirty="0">
                <a:solidFill>
                  <a:srgbClr val="52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  <a:ea typeface="TT Rounds Condensed Bold"/>
                <a:cs typeface="TT Rounds Condensed Bold"/>
              </a:rPr>
              <a:t>fondi di coesione</a:t>
            </a:r>
          </a:p>
          <a:p>
            <a:pPr algn="ctr">
              <a:lnSpc>
                <a:spcPts val="4479"/>
              </a:lnSpc>
            </a:pPr>
            <a:endParaRPr sz="2400" dirty="0"/>
          </a:p>
        </p:txBody>
      </p:sp>
      <p:sp>
        <p:nvSpPr>
          <p:cNvPr id="49" name="TextBox 27">
            <a:extLst>
              <a:ext uri="{FF2B5EF4-FFF2-40B4-BE49-F238E27FC236}">
                <a16:creationId xmlns="" xmlns:a16="http://schemas.microsoft.com/office/drawing/2014/main" id="{6D6CDFF4-586C-E767-8150-C1F3732D2672}"/>
              </a:ext>
            </a:extLst>
          </p:cNvPr>
          <p:cNvSpPr txBox="1"/>
          <p:nvPr/>
        </p:nvSpPr>
        <p:spPr>
          <a:xfrm>
            <a:off x="13320701" y="3981653"/>
            <a:ext cx="3591475" cy="2820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it-IT" sz="25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</a:rPr>
              <a:t>Riallocherà le risorse all’interno delle diverse missioni dagli investimenti più in ritardo a quelli più efficienti </a:t>
            </a:r>
            <a:endParaRPr sz="2500" b="1" spc="-70" dirty="0">
              <a:solidFill>
                <a:srgbClr val="528235"/>
              </a:solidFill>
              <a:latin typeface="TT Rounds Condensed Bold"/>
              <a:ea typeface="TT Rounds Condensed Bold"/>
              <a:cs typeface="TT Rounds Condensed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665" y="46373"/>
            <a:ext cx="18288000" cy="10286994"/>
          </a:xfrm>
          <a:custGeom>
            <a:avLst/>
            <a:gdLst/>
            <a:ahLst/>
            <a:cxnLst/>
            <a:rect l="l" t="t" r="r" b="b"/>
            <a:pathLst>
              <a:path w="18288000" h="10286994">
                <a:moveTo>
                  <a:pt x="0" y="0"/>
                </a:moveTo>
                <a:lnTo>
                  <a:pt x="18288000" y="0"/>
                </a:lnTo>
                <a:lnTo>
                  <a:pt x="18288000" y="10286994"/>
                </a:lnTo>
                <a:lnTo>
                  <a:pt x="0" y="1028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3679033" y="4170049"/>
            <a:ext cx="323850" cy="323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48062" y="2826507"/>
            <a:ext cx="4536090" cy="4925022"/>
            <a:chOff x="0" y="0"/>
            <a:chExt cx="1194690" cy="1297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4690" cy="1297125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54182" y="4201192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61285" y="2736413"/>
            <a:ext cx="4536090" cy="4925022"/>
            <a:chOff x="0" y="0"/>
            <a:chExt cx="1194690" cy="12971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4690" cy="1297125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29330" y="4431987"/>
            <a:ext cx="323850" cy="3238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598885" y="3262367"/>
            <a:ext cx="484146" cy="471822"/>
          </a:xfrm>
          <a:custGeom>
            <a:avLst/>
            <a:gdLst/>
            <a:ahLst/>
            <a:cxnLst/>
            <a:rect l="l" t="t" r="r" b="b"/>
            <a:pathLst>
              <a:path w="484146" h="471822">
                <a:moveTo>
                  <a:pt x="0" y="0"/>
                </a:moveTo>
                <a:lnTo>
                  <a:pt x="484146" y="0"/>
                </a:lnTo>
                <a:lnTo>
                  <a:pt x="484146" y="471823"/>
                </a:lnTo>
                <a:lnTo>
                  <a:pt x="0" y="4718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9174034" y="3277938"/>
            <a:ext cx="484146" cy="471822"/>
          </a:xfrm>
          <a:custGeom>
            <a:avLst/>
            <a:gdLst/>
            <a:ahLst/>
            <a:cxnLst/>
            <a:rect l="l" t="t" r="r" b="b"/>
            <a:pathLst>
              <a:path w="484146" h="471822">
                <a:moveTo>
                  <a:pt x="0" y="0"/>
                </a:moveTo>
                <a:lnTo>
                  <a:pt x="484146" y="0"/>
                </a:lnTo>
                <a:lnTo>
                  <a:pt x="484146" y="471823"/>
                </a:lnTo>
                <a:lnTo>
                  <a:pt x="0" y="4718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14749182" y="3393336"/>
            <a:ext cx="484146" cy="471822"/>
          </a:xfrm>
          <a:custGeom>
            <a:avLst/>
            <a:gdLst/>
            <a:ahLst/>
            <a:cxnLst/>
            <a:rect l="l" t="t" r="r" b="b"/>
            <a:pathLst>
              <a:path w="484146" h="471822">
                <a:moveTo>
                  <a:pt x="0" y="0"/>
                </a:moveTo>
                <a:lnTo>
                  <a:pt x="484146" y="0"/>
                </a:lnTo>
                <a:lnTo>
                  <a:pt x="484146" y="471822"/>
                </a:lnTo>
                <a:lnTo>
                  <a:pt x="0" y="4718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 descr="Exclamação Hand Lettering"/>
          <p:cNvSpPr/>
          <p:nvPr/>
        </p:nvSpPr>
        <p:spPr>
          <a:xfrm>
            <a:off x="17796852" y="8076916"/>
            <a:ext cx="380966" cy="1308038"/>
          </a:xfrm>
          <a:custGeom>
            <a:avLst/>
            <a:gdLst/>
            <a:ahLst/>
            <a:cxnLst/>
            <a:rect l="l" t="t" r="r" b="b"/>
            <a:pathLst>
              <a:path w="380966" h="1308038">
                <a:moveTo>
                  <a:pt x="0" y="0"/>
                </a:moveTo>
                <a:lnTo>
                  <a:pt x="380966" y="0"/>
                </a:lnTo>
                <a:lnTo>
                  <a:pt x="380966" y="1308038"/>
                </a:lnTo>
                <a:lnTo>
                  <a:pt x="0" y="130803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 descr="Exclamação Hand Lettering"/>
          <p:cNvSpPr/>
          <p:nvPr/>
        </p:nvSpPr>
        <p:spPr>
          <a:xfrm>
            <a:off x="17415886" y="8191500"/>
            <a:ext cx="380966" cy="1308038"/>
          </a:xfrm>
          <a:custGeom>
            <a:avLst/>
            <a:gdLst/>
            <a:ahLst/>
            <a:cxnLst/>
            <a:rect l="l" t="t" r="r" b="b"/>
            <a:pathLst>
              <a:path w="380966" h="1308038">
                <a:moveTo>
                  <a:pt x="0" y="0"/>
                </a:moveTo>
                <a:lnTo>
                  <a:pt x="380966" y="0"/>
                </a:lnTo>
                <a:lnTo>
                  <a:pt x="380966" y="1308038"/>
                </a:lnTo>
                <a:lnTo>
                  <a:pt x="0" y="130803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1572914" y="2826507"/>
            <a:ext cx="4536090" cy="4925022"/>
            <a:chOff x="0" y="0"/>
            <a:chExt cx="1194690" cy="12971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94690" cy="1297125"/>
            </a:xfrm>
            <a:custGeom>
              <a:avLst/>
              <a:gdLst/>
              <a:ahLst/>
              <a:cxnLst/>
              <a:rect l="l" t="t" r="r" b="b"/>
              <a:pathLst>
                <a:path w="1194690" h="1297125">
                  <a:moveTo>
                    <a:pt x="87044" y="0"/>
                  </a:moveTo>
                  <a:lnTo>
                    <a:pt x="1107647" y="0"/>
                  </a:lnTo>
                  <a:cubicBezTo>
                    <a:pt x="1130732" y="0"/>
                    <a:pt x="1152872" y="9171"/>
                    <a:pt x="1169196" y="25495"/>
                  </a:cubicBezTo>
                  <a:cubicBezTo>
                    <a:pt x="1185520" y="41818"/>
                    <a:pt x="1194690" y="63958"/>
                    <a:pt x="1194690" y="87044"/>
                  </a:cubicBezTo>
                  <a:lnTo>
                    <a:pt x="1194690" y="1210081"/>
                  </a:lnTo>
                  <a:cubicBezTo>
                    <a:pt x="1194690" y="1233167"/>
                    <a:pt x="1185520" y="1255307"/>
                    <a:pt x="1169196" y="1271631"/>
                  </a:cubicBezTo>
                  <a:cubicBezTo>
                    <a:pt x="1152872" y="1287954"/>
                    <a:pt x="1130732" y="1297125"/>
                    <a:pt x="1107647" y="1297125"/>
                  </a:cubicBezTo>
                  <a:lnTo>
                    <a:pt x="87044" y="1297125"/>
                  </a:lnTo>
                  <a:cubicBezTo>
                    <a:pt x="63958" y="1297125"/>
                    <a:pt x="41818" y="1287954"/>
                    <a:pt x="25495" y="1271631"/>
                  </a:cubicBezTo>
                  <a:cubicBezTo>
                    <a:pt x="9171" y="1255307"/>
                    <a:pt x="0" y="1233167"/>
                    <a:pt x="0" y="1210081"/>
                  </a:cubicBezTo>
                  <a:lnTo>
                    <a:pt x="0" y="87044"/>
                  </a:lnTo>
                  <a:cubicBezTo>
                    <a:pt x="0" y="63958"/>
                    <a:pt x="9171" y="41818"/>
                    <a:pt x="25495" y="25495"/>
                  </a:cubicBezTo>
                  <a:cubicBezTo>
                    <a:pt x="41818" y="9171"/>
                    <a:pt x="63958" y="0"/>
                    <a:pt x="87044" y="0"/>
                  </a:cubicBezTo>
                  <a:close/>
                </a:path>
              </a:pathLst>
            </a:custGeom>
            <a:solidFill>
              <a:srgbClr val="B2B2B5">
                <a:alpha val="2862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1194690" cy="130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67432" y="1657160"/>
            <a:ext cx="165735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982"/>
              </a:lnSpc>
            </a:pP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LA SPESA IN ITALIA  PROCEDE A RILENTO…..MA PROCEDE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317328" y="4922615"/>
            <a:ext cx="3047261" cy="2459738"/>
            <a:chOff x="0" y="-9525"/>
            <a:chExt cx="4063014" cy="327965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9525"/>
              <a:ext cx="4063014" cy="513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99"/>
                </a:lnSpc>
              </a:pPr>
              <a:r>
                <a:rPr lang="en-US" sz="2499" b="1" spc="15" dirty="0">
                  <a:solidFill>
                    <a:srgbClr val="C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TOTALE  RICEVUTO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73716"/>
              <a:ext cx="4063014" cy="2496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endParaRPr dirty="0"/>
            </a:p>
            <a:p>
              <a:pPr marL="0" lvl="0" indent="0" algn="ctr">
                <a:lnSpc>
                  <a:spcPts val="4479"/>
                </a:lnSpc>
              </a:pPr>
              <a:r>
                <a:rPr lang="en-US" sz="3199" b="1" spc="29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122 </a:t>
              </a:r>
              <a:r>
                <a:rPr lang="en-US" sz="3199" b="1" spc="29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mld</a:t>
              </a:r>
              <a:r>
                <a:rPr lang="en-US" sz="3199" b="1" spc="29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.€</a:t>
              </a:r>
            </a:p>
            <a:p>
              <a:pPr marL="0" lvl="0" indent="0" algn="ctr">
                <a:lnSpc>
                  <a:spcPts val="2800"/>
                </a:lnSpc>
              </a:pPr>
              <a:r>
                <a:rPr lang="en-US" sz="20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 194 </a:t>
              </a:r>
              <a:r>
                <a:rPr lang="en-US" sz="2000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mld</a:t>
              </a:r>
              <a:r>
                <a:rPr lang="en-US" sz="20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marL="0" lvl="0" indent="0" algn="ctr">
                <a:lnSpc>
                  <a:spcPts val="2800"/>
                </a:lnSpc>
              </a:pPr>
              <a:endParaRPr lang="en-US" sz="20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892476" y="5563648"/>
            <a:ext cx="3047261" cy="1126168"/>
            <a:chOff x="0" y="-9525"/>
            <a:chExt cx="4063014" cy="150155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9525"/>
              <a:ext cx="4063014" cy="513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99"/>
                </a:lnSpc>
              </a:pPr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773716"/>
              <a:ext cx="4063014" cy="71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r>
                <a:rPr lang="en-US" sz="3200" b="1" spc="29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64 </a:t>
              </a:r>
              <a:r>
                <a:rPr lang="en-US" sz="3200" b="1" spc="29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mld</a:t>
              </a:r>
              <a:r>
                <a:rPr lang="en-US" sz="3200" b="1" spc="29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 €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467625" y="5563648"/>
            <a:ext cx="3047261" cy="1164512"/>
            <a:chOff x="0" y="-9525"/>
            <a:chExt cx="4063014" cy="1552682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9525"/>
              <a:ext cx="4063014" cy="513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99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773716"/>
              <a:ext cx="4063014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r>
                <a:rPr lang="en-US" sz="3200" b="1" spc="29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130 </a:t>
              </a:r>
              <a:r>
                <a:rPr lang="en-US" sz="3200" b="1" spc="29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mld</a:t>
              </a:r>
              <a:r>
                <a:rPr lang="en-US" sz="3200" b="1" spc="29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.€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506200" y="7849542"/>
            <a:ext cx="590968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Non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tutti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</a:t>
            </a:r>
            <a:r>
              <a:rPr lang="en-US" sz="2655" b="1" spc="16" dirty="0" smtClean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130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miliardi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residui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trasformeranno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in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spesa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 smtClean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immediatamente</a:t>
            </a:r>
            <a:r>
              <a:rPr lang="en-US" sz="2655" b="1" spc="16" dirty="0" smtClean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 smtClean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perché</a:t>
            </a:r>
            <a:r>
              <a:rPr lang="en-US" sz="2655" b="1" spc="16" dirty="0" smtClean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le rate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vengono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erogate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anche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a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fronte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di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riforme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 e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traguardi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655" b="1" spc="1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immateriali</a:t>
            </a:r>
            <a:r>
              <a:rPr lang="en-US" sz="2655" b="1" spc="1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(es. M7)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22403" y="4966947"/>
            <a:ext cx="2587407" cy="7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9"/>
              </a:lnSpc>
              <a:spcBef>
                <a:spcPct val="0"/>
              </a:spcBef>
            </a:pPr>
            <a:r>
              <a:rPr lang="en-US" sz="2499" b="1" u="none" strike="noStrike" spc="15" dirty="0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TOTALE SPESO </a:t>
            </a:r>
          </a:p>
          <a:p>
            <a:pPr marL="0" lvl="0" indent="0" algn="ctr">
              <a:lnSpc>
                <a:spcPts val="3099"/>
              </a:lnSpc>
              <a:spcBef>
                <a:spcPct val="0"/>
              </a:spcBef>
            </a:pPr>
            <a:r>
              <a:rPr lang="en-US" sz="2499" b="1" u="none" strike="noStrike" spc="15" dirty="0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2021-2024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980176" y="5000716"/>
            <a:ext cx="2022158" cy="37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9"/>
              </a:lnSpc>
              <a:spcBef>
                <a:spcPct val="0"/>
              </a:spcBef>
            </a:pPr>
            <a:r>
              <a:rPr lang="en-US" sz="2499" b="1" u="none" strike="noStrike" spc="15" dirty="0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RESIDUO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8027120-E67A-3196-DB99-C75AAE6A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FE6CA4A2-0F53-C654-F834-19A0DB1575F8}"/>
              </a:ext>
            </a:extLst>
          </p:cNvPr>
          <p:cNvSpPr/>
          <p:nvPr/>
        </p:nvSpPr>
        <p:spPr>
          <a:xfrm>
            <a:off x="0" y="-787533"/>
            <a:ext cx="18288000" cy="10286994"/>
          </a:xfrm>
          <a:custGeom>
            <a:avLst/>
            <a:gdLst/>
            <a:ahLst/>
            <a:cxnLst/>
            <a:rect l="l" t="t" r="r" b="b"/>
            <a:pathLst>
              <a:path w="18288000" h="10286994">
                <a:moveTo>
                  <a:pt x="0" y="0"/>
                </a:moveTo>
                <a:lnTo>
                  <a:pt x="18288000" y="0"/>
                </a:lnTo>
                <a:lnTo>
                  <a:pt x="18288000" y="10286994"/>
                </a:lnTo>
                <a:lnTo>
                  <a:pt x="0" y="102869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6370" b="-1637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AF461961-D27B-0A5E-E0F2-6ED70B8B664D}"/>
              </a:ext>
            </a:extLst>
          </p:cNvPr>
          <p:cNvSpPr/>
          <p:nvPr/>
        </p:nvSpPr>
        <p:spPr>
          <a:xfrm>
            <a:off x="-100811" y="-856188"/>
            <a:ext cx="18489621" cy="11143187"/>
          </a:xfrm>
          <a:custGeom>
            <a:avLst/>
            <a:gdLst/>
            <a:ahLst/>
            <a:cxnLst/>
            <a:rect l="l" t="t" r="r" b="b"/>
            <a:pathLst>
              <a:path w="18489621" h="10424302">
                <a:moveTo>
                  <a:pt x="0" y="0"/>
                </a:moveTo>
                <a:lnTo>
                  <a:pt x="18489621" y="0"/>
                </a:lnTo>
                <a:lnTo>
                  <a:pt x="18489621" y="10424302"/>
                </a:lnTo>
                <a:lnTo>
                  <a:pt x="0" y="104243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216" r="-662" b="-216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4" name="TextBox 21">
            <a:extLst>
              <a:ext uri="{FF2B5EF4-FFF2-40B4-BE49-F238E27FC236}">
                <a16:creationId xmlns="" xmlns:a16="http://schemas.microsoft.com/office/drawing/2014/main" id="{B209E573-159C-396A-7246-B7D1CE9F6FEE}"/>
              </a:ext>
            </a:extLst>
          </p:cNvPr>
          <p:cNvSpPr txBox="1"/>
          <p:nvPr/>
        </p:nvSpPr>
        <p:spPr>
          <a:xfrm>
            <a:off x="2971800" y="-258982"/>
            <a:ext cx="15028606" cy="8335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982"/>
              </a:lnSpc>
            </a:pP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Quota %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dei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Progetti in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ritardo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per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missione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al 30.03.2025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B0B3D49-5FEC-6DF6-2C28-54B331B0326D}"/>
              </a:ext>
            </a:extLst>
          </p:cNvPr>
          <p:cNvSpPr txBox="1"/>
          <p:nvPr/>
        </p:nvSpPr>
        <p:spPr>
          <a:xfrm>
            <a:off x="12742606" y="288134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="" xmlns:a16="http://schemas.microsoft.com/office/drawing/2014/main" id="{8D4FCC74-2D93-1B95-6BF7-7B52F816F8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257300"/>
          <a:ext cx="11564060" cy="793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12192000" y="3238500"/>
            <a:ext cx="563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 progetto è considerato </a:t>
            </a:r>
            <a:r>
              <a:rPr lang="it-IT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ritardo </a:t>
            </a:r>
            <a:r>
              <a:rPr lang="it-IT" sz="3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se </a:t>
            </a:r>
            <a:r>
              <a:rPr lang="it-IT" sz="3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 Regis vi è un ritardo tra data di fine prevista e data di fine effettiva oppure se la data di fine prevista è già superata</a:t>
            </a:r>
          </a:p>
          <a:p>
            <a:pPr algn="ctr"/>
            <a:endParaRPr lang="it-IT" sz="36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Missione 7 non registra ritardi essendo partita da pochi mesi</a:t>
            </a:r>
            <a:endParaRPr lang="it-IT" b="1" i="1" dirty="0"/>
          </a:p>
        </p:txBody>
      </p:sp>
      <p:sp>
        <p:nvSpPr>
          <p:cNvPr id="4" name="AutoShape 2" descr="Cartello di prescrizione Segnale di prescrizione generale, ISO 7010, plastica 200 mm, 10 pezzi">
            <a:extLst>
              <a:ext uri="{FF2B5EF4-FFF2-40B4-BE49-F238E27FC236}">
                <a16:creationId xmlns="" xmlns:a16="http://schemas.microsoft.com/office/drawing/2014/main" id="{DAECBE63-6D6C-BEC3-BF59-4A3C3F75F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11858C7-F8F0-6359-4AC5-2B27C25F0D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44600" y="1104900"/>
            <a:ext cx="2028571" cy="200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228600" y="85035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Digitale e Cultura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2133600" y="84963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Rivoluzione verde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3962400" y="850350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Infrastrutture </a:t>
            </a: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e mobilità </a:t>
            </a: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sostenibile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5943600" y="84963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Istruzione e Ricerca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7848600" y="84963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Coesione sociale e inclusione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9906000" y="84963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Sanità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34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87533"/>
            <a:ext cx="18288000" cy="10286994"/>
          </a:xfrm>
          <a:custGeom>
            <a:avLst/>
            <a:gdLst/>
            <a:ahLst/>
            <a:cxnLst/>
            <a:rect l="l" t="t" r="r" b="b"/>
            <a:pathLst>
              <a:path w="18288000" h="10286994">
                <a:moveTo>
                  <a:pt x="0" y="0"/>
                </a:moveTo>
                <a:lnTo>
                  <a:pt x="18288000" y="0"/>
                </a:lnTo>
                <a:lnTo>
                  <a:pt x="18288000" y="10286994"/>
                </a:lnTo>
                <a:lnTo>
                  <a:pt x="0" y="102869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6370" b="-1637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197072" y="-1104900"/>
            <a:ext cx="18489621" cy="11671292"/>
          </a:xfrm>
          <a:custGeom>
            <a:avLst/>
            <a:gdLst/>
            <a:ahLst/>
            <a:cxnLst/>
            <a:rect l="l" t="t" r="r" b="b"/>
            <a:pathLst>
              <a:path w="18489621" h="10424302">
                <a:moveTo>
                  <a:pt x="0" y="0"/>
                </a:moveTo>
                <a:lnTo>
                  <a:pt x="18489621" y="0"/>
                </a:lnTo>
                <a:lnTo>
                  <a:pt x="18489621" y="10424302"/>
                </a:lnTo>
                <a:lnTo>
                  <a:pt x="0" y="104243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216" r="-662" b="-21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21">
            <a:extLst>
              <a:ext uri="{FF2B5EF4-FFF2-40B4-BE49-F238E27FC236}">
                <a16:creationId xmlns="" xmlns:a16="http://schemas.microsoft.com/office/drawing/2014/main" id="{6E6CE531-EF37-F831-C510-102101331E95}"/>
              </a:ext>
            </a:extLst>
          </p:cNvPr>
          <p:cNvSpPr txBox="1"/>
          <p:nvPr/>
        </p:nvSpPr>
        <p:spPr>
          <a:xfrm>
            <a:off x="4698606" y="-192208"/>
            <a:ext cx="13639800" cy="8335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982"/>
              </a:lnSpc>
            </a:pP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Stato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di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attuazione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delle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000" b="1" spc="-70" dirty="0" err="1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Missioni</a:t>
            </a:r>
            <a:r>
              <a:rPr lang="en-US" sz="5000" b="1" spc="-70" dirty="0">
                <a:solidFill>
                  <a:srgbClr val="528235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al 30.03.2025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="" xmlns:a16="http://schemas.microsoft.com/office/drawing/2014/main" id="{9499A317-5833-6FFC-D441-81B78D773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6382746"/>
              </p:ext>
            </p:extLst>
          </p:nvPr>
        </p:nvGraphicFramePr>
        <p:xfrm>
          <a:off x="0" y="647700"/>
          <a:ext cx="17830800" cy="93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533400" y="8724900"/>
            <a:ext cx="3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Digitale e Cultura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2859479" y="8724900"/>
            <a:ext cx="3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Rivoluzione verde</a:t>
            </a: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5105400" y="87249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Infrastrutture e  mobilità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7924800" y="8724900"/>
            <a:ext cx="3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Istruzione e Ricerca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10134600" y="8724900"/>
            <a:ext cx="322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Coesione sociale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12496800" y="8724900"/>
            <a:ext cx="3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</a:rPr>
              <a:t>Sanità</a:t>
            </a:r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36C3BC97-FF9E-436B-7BFF-AB7FC38A7AF2}"/>
              </a:ext>
            </a:extLst>
          </p:cNvPr>
          <p:cNvSpPr txBox="1"/>
          <p:nvPr/>
        </p:nvSpPr>
        <p:spPr>
          <a:xfrm>
            <a:off x="14935200" y="8724900"/>
            <a:ext cx="3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Times New Roman" panose="02020603050405020304" pitchFamily="18" charset="0"/>
              </a:rPr>
              <a:t>Repower</a:t>
            </a:r>
            <a:r>
              <a:rPr lang="it-IT" b="1" dirty="0" smtClean="0">
                <a:latin typeface="Times New Roman" panose="02020603050405020304" pitchFamily="18" charset="0"/>
              </a:rPr>
              <a:t> EU</a:t>
            </a:r>
            <a:endParaRPr lang="it-IT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276</Words>
  <Application>Microsoft Office PowerPoint</Application>
  <PresentationFormat>Personalizzato</PresentationFormat>
  <Paragraphs>68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Calibri</vt:lpstr>
      <vt:lpstr>Montserrat</vt:lpstr>
      <vt:lpstr>Open Sans Bold</vt:lpstr>
      <vt:lpstr>TT Rounds Condensed Bold</vt:lpstr>
      <vt:lpstr>TT Rounds Condensed Bold Italics</vt:lpstr>
      <vt:lpstr>Open Sans</vt:lpstr>
      <vt:lpstr>Times New Roman</vt:lpstr>
      <vt:lpstr>Aptos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webinar 5 dicembre</dc:title>
  <dc:creator>Ricerca1</dc:creator>
  <cp:lastModifiedBy>Annalisa</cp:lastModifiedBy>
  <cp:revision>23</cp:revision>
  <dcterms:created xsi:type="dcterms:W3CDTF">2006-08-16T00:00:00Z</dcterms:created>
  <dcterms:modified xsi:type="dcterms:W3CDTF">2025-06-04T08:47:53Z</dcterms:modified>
  <dc:identifier>DAGYIY1SCfI</dc:identifier>
</cp:coreProperties>
</file>