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3" r:id="rId9"/>
    <p:sldId id="27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5143500" type="screen16x9"/>
  <p:notesSz cx="6797675" cy="9926638"/>
  <p:embeddedFontLst>
    <p:embeddedFont>
      <p:font typeface="Inter SemiBold" charset="0"/>
      <p:regular r:id="rId19"/>
      <p:bold r:id="rId20"/>
    </p:embeddedFont>
    <p:embeddedFont>
      <p:font typeface="Inter" charset="0"/>
      <p:regular r:id="rId21"/>
      <p:bold r:id="rId22"/>
    </p:embeddedFont>
    <p:embeddedFont>
      <p:font typeface="Inter Medium" charset="0"/>
      <p:regular r:id="rId23"/>
      <p:bold r:id="rId24"/>
    </p:embeddedFont>
    <p:embeddedFont>
      <p:font typeface="Inter Light" charset="0"/>
      <p:regular r:id="rId25"/>
      <p:bold r:id="rId26"/>
    </p:embeddedFont>
    <p:embeddedFont>
      <p:font typeface="Inter Black" charset="0"/>
      <p:bold r:id="rId27"/>
    </p:embeddedFont>
    <p:embeddedFont>
      <p:font typeface="Roboto" charset="0"/>
      <p:regular r:id="rId28"/>
      <p:bold r:id="rId29"/>
      <p:italic r:id="rId30"/>
      <p:boldItalic r:id="rId31"/>
    </p:embeddedFont>
    <p:embeddedFont>
      <p:font typeface="Montserrat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A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64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0b0d8c4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80b0d8c476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0b0d8c74b_7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0b0d8c74b_7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0b0d8c74b_7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0b0d8c74b_7_18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0b0d8c74b_7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80b0d8c74b_7_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2789048e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42789048e8_0_5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5da58767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85da587670_0_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0b0d8c74b_7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80b0d8c74b_7_1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0b0d8c74b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0b0d8c74b_7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Condivisione dati privata</a:t>
            </a: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/>
            </a:r>
            <a:b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Offri al tuo team un hub dati sicuro per raccogliere dati, condividere e collaborare meglio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Arricchisci la tua organizzazione con la nostra rete dati globale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Migliora la collaborazione, le prestazioni e l'innovazione nella tua organizzazione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Prodotto con dati</a:t>
            </a: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/>
            </a:r>
            <a:b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Offri ai tuoi clienti uno strumento di visualizzazione dei dati con grafici, tabelle e mappe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Integrazione plug-and-play con strumenti esistenti che le persone stanno già utilizzando con successo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Crea valore dai dati statici o dinamici già generati dai tuoi clienti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Open Data</a:t>
            </a:r>
            <a:endParaRPr sz="18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Condividere pubblicamente le informazioni e impegnarsi con i tuoi stakeholder.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Condividi le tue storie con potenti strumenti di visualizzazione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Tieni traccia dei tuoi KPI e rendi pubblici i tuoi progressi</a:t>
            </a: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Smart City &amp; IoT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Pubblica volumi elevati di dati in tempo reale, facilmente accessibili da un'unica posizione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Rendi i tuoi dati facilmente accessibili con le API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Pone una città e i suoi partner al centro di un ecosistema connesso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2789048e8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2789048e8_0_16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2789048e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242789048e8_0_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5da58767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85da587670_0_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0b0d8c74b_7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0b0d8c74b_7_6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7071590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8707159091_0_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70715909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8707159091_0_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-7100" y="-7100"/>
            <a:ext cx="9151200" cy="5150700"/>
          </a:xfrm>
          <a:prstGeom prst="rect">
            <a:avLst/>
          </a:prstGeom>
          <a:solidFill>
            <a:srgbClr val="001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85500" y="2298325"/>
            <a:ext cx="792600" cy="20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837675" y="-7100"/>
            <a:ext cx="2305500" cy="2305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800"/>
              <a:buFont typeface="Inter"/>
              <a:buNone/>
              <a:defRPr sz="2800">
                <a:solidFill>
                  <a:srgbClr val="EFEFE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800"/>
              <a:buNone/>
              <a:defRPr sz="2800">
                <a:solidFill>
                  <a:srgbClr val="EFEFE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800"/>
              <a:buNone/>
              <a:defRPr sz="2800">
                <a:solidFill>
                  <a:srgbClr val="EFEFE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800"/>
              <a:buNone/>
              <a:defRPr sz="2800">
                <a:solidFill>
                  <a:srgbClr val="EFEFE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800"/>
              <a:buNone/>
              <a:defRPr sz="2800">
                <a:solidFill>
                  <a:srgbClr val="EFEFE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800"/>
              <a:buNone/>
              <a:defRPr sz="2800">
                <a:solidFill>
                  <a:srgbClr val="EFEFE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800"/>
              <a:buNone/>
              <a:defRPr sz="2800">
                <a:solidFill>
                  <a:srgbClr val="EFEFE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800"/>
              <a:buNone/>
              <a:defRPr sz="2800">
                <a:solidFill>
                  <a:srgbClr val="EFEFE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800"/>
              <a:buNone/>
              <a:defRPr sz="2800">
                <a:solidFill>
                  <a:srgbClr val="EFEFE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7100" y="4350900"/>
            <a:ext cx="792600" cy="79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7100" y="190025"/>
            <a:ext cx="2523600" cy="79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578100" y="3558300"/>
            <a:ext cx="792600" cy="79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50" y="0"/>
            <a:ext cx="9144000" cy="1017600"/>
          </a:xfrm>
          <a:prstGeom prst="rect">
            <a:avLst/>
          </a:prstGeom>
          <a:solidFill>
            <a:srgbClr val="001EFF"/>
          </a:solidFill>
          <a:ln w="9525" cap="flat" cmpd="sng">
            <a:solidFill>
              <a:srgbClr val="001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 SemiBold"/>
              <a:buNone/>
              <a:defRPr sz="2800" b="0" i="0" u="none" strike="noStrike" cap="non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sz="18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8647650" y="521525"/>
            <a:ext cx="496200" cy="4962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8126125" y="0"/>
            <a:ext cx="521400" cy="5214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7475" y="7475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927870" y="1364201"/>
            <a:ext cx="7456200" cy="9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 dirty="0">
                <a:solidFill>
                  <a:srgbClr val="0070C0"/>
                </a:solidFill>
              </a:rPr>
              <a:t>#InfoDataProvince</a:t>
            </a:r>
            <a:endParaRPr sz="5300" dirty="0">
              <a:solidFill>
                <a:srgbClr val="0070C0"/>
              </a:solidFill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891725" y="2412263"/>
            <a:ext cx="7375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 b="1" dirty="0">
                <a:solidFill>
                  <a:srgbClr val="0070C0"/>
                </a:solidFill>
              </a:rPr>
              <a:t>Dati, appalti, qualificazioni e Province</a:t>
            </a:r>
            <a:endParaRPr sz="1200" b="1" dirty="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13"/>
          <p:cNvSpPr txBox="1"/>
          <p:nvPr/>
        </p:nvSpPr>
        <p:spPr>
          <a:xfrm>
            <a:off x="561442" y="3263486"/>
            <a:ext cx="77625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70C0"/>
                </a:solidFill>
                <a:latin typeface="Inter Medium"/>
                <a:ea typeface="Inter Medium"/>
                <a:cs typeface="Inter Medium"/>
                <a:sym typeface="Inter Medium"/>
              </a:rPr>
              <a:t>Indagine relativa al sistema delle Stazioni Uniche Appaltanti (SUA)</a:t>
            </a:r>
            <a:endParaRPr sz="1600" dirty="0">
              <a:solidFill>
                <a:srgbClr val="0070C0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70C0"/>
                </a:solidFill>
                <a:latin typeface="Inter Medium"/>
                <a:ea typeface="Inter Medium"/>
                <a:cs typeface="Inter Medium"/>
                <a:sym typeface="Inter Medium"/>
              </a:rPr>
              <a:t> o Centrali Uniche di Committenza (CUC) delle Province italiane.</a:t>
            </a:r>
            <a:endParaRPr sz="1600" dirty="0">
              <a:solidFill>
                <a:srgbClr val="0070C0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70C0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70C0"/>
                </a:solidFill>
                <a:latin typeface="Inter Light"/>
                <a:ea typeface="Inter Light"/>
                <a:cs typeface="Inter Light"/>
                <a:sym typeface="Inter Light"/>
              </a:rPr>
              <a:t> </a:t>
            </a:r>
            <a:endParaRPr sz="1600" dirty="0">
              <a:solidFill>
                <a:srgbClr val="0070C0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91" y="4211486"/>
            <a:ext cx="1260286" cy="6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757" y="4211486"/>
            <a:ext cx="1766725" cy="6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207" y="4211487"/>
            <a:ext cx="1563587" cy="6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6">
            <a:alphaModFix/>
          </a:blip>
          <a:srcRect t="17165" b="15148"/>
          <a:stretch/>
        </p:blipFill>
        <p:spPr>
          <a:xfrm>
            <a:off x="3113482" y="4211487"/>
            <a:ext cx="1766725" cy="6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, Carattere, logo, simbolo">
            <a:extLst>
              <a:ext uri="{FF2B5EF4-FFF2-40B4-BE49-F238E27FC236}">
                <a16:creationId xmlns:a16="http://schemas.microsoft.com/office/drawing/2014/main" xmlns="" id="{B6B89306-B9AD-63F0-CE98-D25747C9D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794" y="4211487"/>
            <a:ext cx="2534698" cy="623549"/>
          </a:xfrm>
          <a:prstGeom prst="rect">
            <a:avLst/>
          </a:prstGeom>
        </p:spPr>
      </p:pic>
      <p:pic>
        <p:nvPicPr>
          <p:cNvPr id="4" name="Immagine 3" descr="Immagine che contiene testo, poster, Elementi grafici, logo">
            <a:extLst>
              <a:ext uri="{FF2B5EF4-FFF2-40B4-BE49-F238E27FC236}">
                <a16:creationId xmlns:a16="http://schemas.microsoft.com/office/drawing/2014/main" xmlns="" id="{0FB7E9F5-7B55-378A-B379-A344475905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8600" y="188888"/>
            <a:ext cx="1208185" cy="993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311700" y="1332883"/>
            <a:ext cx="3369313" cy="16711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Inter"/>
                <a:ea typeface="Inter"/>
                <a:sym typeface="Inter Medium"/>
              </a:rPr>
              <a:t>Dei 687 progetti PNC gestiti dalle Province, 582 riguardano lavori pubblici ed opere </a:t>
            </a:r>
            <a:r>
              <a:rPr lang="en" dirty="0">
                <a:latin typeface="Inter"/>
                <a:ea typeface="Inter"/>
                <a:sym typeface="Inter"/>
              </a:rPr>
              <a:t>sulla viabilità.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latin typeface="Inter"/>
              <a:ea typeface="Inter"/>
              <a:sym typeface="Int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Inter"/>
                <a:ea typeface="Inter"/>
                <a:sym typeface="Inter"/>
              </a:rPr>
              <a:t>L’importo complessivo di questi progetti è di 267,6 Milioni di Euro.</a:t>
            </a:r>
            <a:endParaRPr dirty="0">
              <a:latin typeface="Inter"/>
              <a:ea typeface="Inter"/>
              <a:sym typeface="Inter"/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Progetti PNC finanziati alle Province 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172" name="Google Shape;172;p22"/>
          <p:cNvSpPr txBox="1"/>
          <p:nvPr/>
        </p:nvSpPr>
        <p:spPr>
          <a:xfrm>
            <a:off x="244325" y="4785275"/>
            <a:ext cx="2043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Elaborazione su dati Bdap/MOP  </a:t>
            </a:r>
            <a:endParaRPr sz="800" i="1">
              <a:solidFill>
                <a:schemeClr val="dk1"/>
              </a:solidFill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075" y="1017725"/>
            <a:ext cx="3850500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153439" y="8668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Cosa raccontano i dati (3) - Qualificazioni Stazioni Appaltanti delle Province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309282" y="1437569"/>
            <a:ext cx="8620078" cy="17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it-IT" dirty="0">
                <a:solidFill>
                  <a:srgbClr val="000000"/>
                </a:solidFill>
                <a:cs typeface="Arial"/>
                <a:sym typeface="Arial"/>
              </a:rPr>
              <a:t>Il totale delle Stazioni Appaltanti qualificate in Italia è </a:t>
            </a:r>
            <a:r>
              <a:rPr lang="it-IT" b="1" dirty="0">
                <a:solidFill>
                  <a:schemeClr val="tx1"/>
                </a:solidFill>
                <a:cs typeface="Arial"/>
                <a:sym typeface="Arial"/>
              </a:rPr>
              <a:t>3.282 al 02/10/2023</a:t>
            </a:r>
            <a:r>
              <a:rPr lang="it-IT" dirty="0">
                <a:solidFill>
                  <a:srgbClr val="000000"/>
                </a:solidFill>
                <a:cs typeface="Arial"/>
                <a:sym typeface="Arial"/>
              </a:rPr>
              <a:t>, a fronte delle oltre 40.000 stazioni appaltanti operative.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cs typeface="Arial"/>
                <a:sym typeface="Arial"/>
              </a:rPr>
              <a:t>Tutte le </a:t>
            </a:r>
            <a:r>
              <a:rPr lang="en" b="1" dirty="0">
                <a:solidFill>
                  <a:srgbClr val="000000"/>
                </a:solidFill>
                <a:cs typeface="Arial"/>
                <a:sym typeface="Arial"/>
              </a:rPr>
              <a:t>86 stazioni appaltanti delle Province </a:t>
            </a:r>
            <a:r>
              <a:rPr lang="en" dirty="0">
                <a:solidFill>
                  <a:srgbClr val="000000"/>
                </a:solidFill>
                <a:cs typeface="Arial"/>
                <a:sym typeface="Arial"/>
              </a:rPr>
              <a:t>si sono qualificate nel sistema ANAC per svolgere lavori e/o servizi e forniture. </a:t>
            </a:r>
            <a:endParaRPr dirty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cs typeface="Arial"/>
                <a:sym typeface="Arial"/>
              </a:rPr>
              <a:t>L’anagrafica delle qualificazioni si riferisce a 84 Province per Lavori e/o Servizi </a:t>
            </a:r>
            <a:r>
              <a:rPr lang="en" b="1" dirty="0">
                <a:solidFill>
                  <a:srgbClr val="000000"/>
                </a:solidFill>
                <a:cs typeface="Arial"/>
                <a:sym typeface="Arial"/>
              </a:rPr>
              <a:t>+ 2 qualificazioni di diritto, in quanto enti aggregatori</a:t>
            </a:r>
            <a:r>
              <a:rPr lang="en" dirty="0">
                <a:solidFill>
                  <a:srgbClr val="000000"/>
                </a:solidFill>
                <a:cs typeface="Arial"/>
                <a:sym typeface="Arial"/>
              </a:rPr>
              <a:t> (Brescia e Vicenza).</a:t>
            </a:r>
            <a:endParaRPr dirty="0">
              <a:solidFill>
                <a:srgbClr val="000000"/>
              </a:solidFill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2"/>
          </p:nvPr>
        </p:nvSpPr>
        <p:spPr>
          <a:xfrm>
            <a:off x="309282" y="3564699"/>
            <a:ext cx="8790407" cy="149211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cs typeface="Arial"/>
              </a:rPr>
              <a:t>Le Stazioni Appaltanti  provinciali qualificate con punteggio </a:t>
            </a:r>
            <a:r>
              <a:rPr lang="en" b="1" dirty="0">
                <a:solidFill>
                  <a:srgbClr val="000000"/>
                </a:solidFill>
                <a:cs typeface="Arial"/>
              </a:rPr>
              <a:t>oltre 50</a:t>
            </a:r>
            <a:r>
              <a:rPr lang="en" dirty="0">
                <a:solidFill>
                  <a:srgbClr val="000000"/>
                </a:solidFill>
                <a:cs typeface="Arial"/>
              </a:rPr>
              <a:t>, livello massimo di qualificazione, sono </a:t>
            </a:r>
            <a:r>
              <a:rPr lang="en" b="1" dirty="0">
                <a:solidFill>
                  <a:srgbClr val="000000"/>
                </a:solidFill>
                <a:cs typeface="Arial"/>
              </a:rPr>
              <a:t>79 su 86 </a:t>
            </a:r>
            <a:r>
              <a:rPr lang="en" dirty="0">
                <a:solidFill>
                  <a:srgbClr val="000000"/>
                </a:solidFill>
                <a:cs typeface="Arial"/>
              </a:rPr>
              <a:t>per i lavori </a:t>
            </a:r>
            <a:r>
              <a:rPr lang="en" b="1" dirty="0">
                <a:solidFill>
                  <a:srgbClr val="000000"/>
                </a:solidFill>
                <a:cs typeface="Arial"/>
              </a:rPr>
              <a:t>(il 91,8%) </a:t>
            </a:r>
            <a:r>
              <a:rPr lang="en" dirty="0">
                <a:solidFill>
                  <a:srgbClr val="000000"/>
                </a:solidFill>
                <a:cs typeface="Arial"/>
              </a:rPr>
              <a:t>e sono </a:t>
            </a:r>
            <a:r>
              <a:rPr lang="en" b="1" dirty="0">
                <a:solidFill>
                  <a:srgbClr val="000000"/>
                </a:solidFill>
                <a:cs typeface="Arial"/>
              </a:rPr>
              <a:t>66 su 86 </a:t>
            </a:r>
            <a:r>
              <a:rPr lang="en" dirty="0">
                <a:solidFill>
                  <a:srgbClr val="000000"/>
                </a:solidFill>
                <a:cs typeface="Arial"/>
              </a:rPr>
              <a:t>per i servizi </a:t>
            </a:r>
            <a:r>
              <a:rPr lang="en" b="1" dirty="0">
                <a:solidFill>
                  <a:srgbClr val="000000"/>
                </a:solidFill>
                <a:cs typeface="Arial"/>
              </a:rPr>
              <a:t>(il 76,7%).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cs typeface="Arial"/>
                <a:sym typeface="Inter Medium"/>
              </a:rPr>
              <a:t>Il </a:t>
            </a:r>
            <a:r>
              <a:rPr lang="it-IT" b="1" dirty="0">
                <a:solidFill>
                  <a:srgbClr val="000000"/>
                </a:solidFill>
                <a:cs typeface="Arial"/>
              </a:rPr>
              <a:t>74,4%</a:t>
            </a:r>
            <a:r>
              <a:rPr lang="it-IT" b="1" dirty="0">
                <a:solidFill>
                  <a:srgbClr val="000000"/>
                </a:solidFill>
                <a:cs typeface="Arial"/>
                <a:sym typeface="Inter Medium"/>
              </a:rPr>
              <a:t> </a:t>
            </a:r>
            <a:r>
              <a:rPr lang="it-IT" dirty="0">
                <a:solidFill>
                  <a:srgbClr val="000000"/>
                </a:solidFill>
                <a:cs typeface="Arial"/>
                <a:sym typeface="Inter Medium"/>
              </a:rPr>
              <a:t>delle Province </a:t>
            </a:r>
            <a:r>
              <a:rPr lang="it-IT" b="1" dirty="0">
                <a:solidFill>
                  <a:srgbClr val="000000"/>
                </a:solidFill>
                <a:cs typeface="Arial"/>
                <a:sym typeface="Inter Medium"/>
              </a:rPr>
              <a:t>(64 su 86) </a:t>
            </a:r>
            <a:r>
              <a:rPr lang="it-IT" dirty="0">
                <a:solidFill>
                  <a:srgbClr val="000000"/>
                </a:solidFill>
                <a:cs typeface="Arial"/>
                <a:sym typeface="Inter Medium"/>
              </a:rPr>
              <a:t>ha dichiarato </a:t>
            </a:r>
            <a:r>
              <a:rPr lang="it-IT" b="1" dirty="0">
                <a:solidFill>
                  <a:srgbClr val="000000"/>
                </a:solidFill>
                <a:cs typeface="Arial"/>
                <a:sym typeface="Inter Medium"/>
              </a:rPr>
              <a:t>la </a:t>
            </a:r>
            <a:r>
              <a:rPr lang="it-IT" b="1" dirty="0">
                <a:solidFill>
                  <a:srgbClr val="000000"/>
                </a:solidFill>
                <a:cs typeface="Arial"/>
              </a:rPr>
              <a:t>disponibilità a gestire appalti per conto terzi (Comuni).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dati della qualificazione delle Province </a:t>
            </a:r>
            <a:endParaRPr dirty="0"/>
          </a:p>
        </p:txBody>
      </p:sp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380159" y="1860032"/>
            <a:ext cx="2709482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2"/>
              </a:buClr>
              <a:buSzPts val="1400"/>
            </a:pPr>
            <a:r>
              <a:rPr lang="en" dirty="0">
                <a:latin typeface="Inter"/>
                <a:ea typeface="Inter"/>
                <a:sym typeface="Inter Medium"/>
              </a:rPr>
              <a:t>La tabella illustra, raggruppate </a:t>
            </a:r>
            <a:r>
              <a:rPr lang="en" dirty="0">
                <a:latin typeface="Inter"/>
                <a:ea typeface="Inter"/>
                <a:sym typeface="Inter"/>
              </a:rPr>
              <a:t>per </a:t>
            </a:r>
            <a:r>
              <a:rPr lang="en" b="1" dirty="0">
                <a:latin typeface="Inter"/>
                <a:ea typeface="Inter"/>
                <a:sym typeface="Inter"/>
              </a:rPr>
              <a:t>Regione</a:t>
            </a:r>
            <a:r>
              <a:rPr lang="en" b="1" dirty="0">
                <a:latin typeface="Inter"/>
                <a:ea typeface="Inter"/>
                <a:sym typeface="Inter Medium"/>
              </a:rPr>
              <a:t> </a:t>
            </a:r>
            <a:r>
              <a:rPr lang="en" dirty="0">
                <a:latin typeface="Inter"/>
                <a:ea typeface="Inter"/>
                <a:sym typeface="Inter Medium"/>
              </a:rPr>
              <a:t>la tipologia di qualificazione delle Province, i punteggi e gli enti convenzionati. </a:t>
            </a:r>
            <a:endParaRPr sz="1300" dirty="0">
              <a:solidFill>
                <a:srgbClr val="565656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306" y="1170125"/>
            <a:ext cx="530789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Cosa raccontano i dati (4) - Province &amp; Comuni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2"/>
          </p:nvPr>
        </p:nvSpPr>
        <p:spPr>
          <a:xfrm>
            <a:off x="238000" y="1800542"/>
            <a:ext cx="8668000" cy="24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Le Stazioni Appaltanti delle Province hanno </a:t>
            </a:r>
            <a:r>
              <a:rPr lang="en" b="1" dirty="0">
                <a:solidFill>
                  <a:schemeClr val="tx1"/>
                </a:solidFill>
              </a:rPr>
              <a:t>più di 2.000 Comuni convenzionati </a:t>
            </a:r>
            <a:r>
              <a:rPr lang="en" dirty="0">
                <a:solidFill>
                  <a:schemeClr val="tx1"/>
                </a:solidFill>
              </a:rPr>
              <a:t>(2.079 al 20 settembre 2023).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Nei primi 8 mesi del 2023, sono state espletate gare per </a:t>
            </a:r>
            <a:r>
              <a:rPr lang="en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7,4 miliardi, </a:t>
            </a: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cui 1/3 </a:t>
            </a:r>
            <a:r>
              <a:rPr lang="en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(circa 2,5 miliardi) per conto dei Comuni.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b="1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b="1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In molte realtà territoriali la SUA provinciale qualificata è tra </a:t>
            </a:r>
            <a:r>
              <a:rPr lang="it-IT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i</a:t>
            </a:r>
            <a:r>
              <a:rPr lang="en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pochi soggetti a cui si possono rivolgere i Comuni per gestire appalti.</a:t>
            </a:r>
            <a:endParaRPr b="1" dirty="0"/>
          </a:p>
        </p:txBody>
      </p:sp>
      <p:sp>
        <p:nvSpPr>
          <p:cNvPr id="201" name="Google Shape;2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13</a:t>
            </a:fld>
            <a:endParaRPr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C9C1BDFB-6D37-CFA2-9961-96B9D9F8B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1402637"/>
              </p:ext>
            </p:extLst>
          </p:nvPr>
        </p:nvGraphicFramePr>
        <p:xfrm>
          <a:off x="1019908" y="3658539"/>
          <a:ext cx="8607669" cy="69459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607669">
                  <a:extLst>
                    <a:ext uri="{9D8B030D-6E8A-4147-A177-3AD203B41FA5}">
                      <a16:colId xmlns:a16="http://schemas.microsoft.com/office/drawing/2014/main" xmlns="" val="940840463"/>
                    </a:ext>
                  </a:extLst>
                </a:gridCol>
              </a:tblGrid>
              <a:tr h="69459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2956307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0062573B-D4E9-B34E-C597-CE135CD20709}"/>
              </a:ext>
            </a:extLst>
          </p:cNvPr>
          <p:cNvGraphicFramePr>
            <a:graphicFrameLocks noGrp="1"/>
          </p:cNvGraphicFramePr>
          <p:nvPr/>
        </p:nvGraphicFramePr>
        <p:xfrm>
          <a:off x="254977" y="2804746"/>
          <a:ext cx="8616461" cy="650631"/>
        </p:xfrm>
        <a:graphic>
          <a:graphicData uri="http://schemas.openxmlformats.org/drawingml/2006/table">
            <a:tbl>
              <a:tblPr/>
              <a:tblGrid>
                <a:gridCol w="8616461">
                  <a:extLst>
                    <a:ext uri="{9D8B030D-6E8A-4147-A177-3AD203B41FA5}">
                      <a16:colId xmlns:a16="http://schemas.microsoft.com/office/drawing/2014/main" xmlns="" val="826953009"/>
                    </a:ext>
                  </a:extLst>
                </a:gridCol>
              </a:tblGrid>
              <a:tr h="65063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6621800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A10E34D3-4AB4-D324-67A2-702AA19642E0}"/>
              </a:ext>
            </a:extLst>
          </p:cNvPr>
          <p:cNvGraphicFramePr>
            <a:graphicFrameLocks noGrp="1"/>
          </p:cNvGraphicFramePr>
          <p:nvPr/>
        </p:nvGraphicFramePr>
        <p:xfrm>
          <a:off x="237392" y="3798277"/>
          <a:ext cx="8669216" cy="633046"/>
        </p:xfrm>
        <a:graphic>
          <a:graphicData uri="http://schemas.openxmlformats.org/drawingml/2006/table">
            <a:tbl>
              <a:tblPr/>
              <a:tblGrid>
                <a:gridCol w="8669216">
                  <a:extLst>
                    <a:ext uri="{9D8B030D-6E8A-4147-A177-3AD203B41FA5}">
                      <a16:colId xmlns:a16="http://schemas.microsoft.com/office/drawing/2014/main" xmlns="" val="40811800"/>
                    </a:ext>
                  </a:extLst>
                </a:gridCol>
              </a:tblGrid>
              <a:tr h="63304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1632930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D60B5E68-C5B4-99A7-DEA9-AD21E5047954}"/>
              </a:ext>
            </a:extLst>
          </p:cNvPr>
          <p:cNvGraphicFramePr>
            <a:graphicFrameLocks noGrp="1"/>
          </p:cNvGraphicFramePr>
          <p:nvPr/>
        </p:nvGraphicFramePr>
        <p:xfrm>
          <a:off x="237392" y="1802423"/>
          <a:ext cx="8581293" cy="694592"/>
        </p:xfrm>
        <a:graphic>
          <a:graphicData uri="http://schemas.openxmlformats.org/drawingml/2006/table">
            <a:tbl>
              <a:tblPr/>
              <a:tblGrid>
                <a:gridCol w="8581293">
                  <a:extLst>
                    <a:ext uri="{9D8B030D-6E8A-4147-A177-3AD203B41FA5}">
                      <a16:colId xmlns:a16="http://schemas.microsoft.com/office/drawing/2014/main" xmlns="" val="2462436818"/>
                    </a:ext>
                  </a:extLst>
                </a:gridCol>
              </a:tblGrid>
              <a:tr h="69459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41062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0" y="402100"/>
            <a:ext cx="9014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AUSA e qualificazioni: TUTTI i soggetti nei territori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222" name="Google Shape;222;p27"/>
          <p:cNvSpPr txBox="1"/>
          <p:nvPr/>
        </p:nvSpPr>
        <p:spPr>
          <a:xfrm>
            <a:off x="99049" y="1245958"/>
            <a:ext cx="2320500" cy="36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3.283 Stazioni appaltanti qualificate distribuite nei territori.</a:t>
            </a:r>
            <a:endParaRPr sz="1300" b="1" dirty="0">
              <a:solidFill>
                <a:schemeClr val="tx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300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N.A= 112 </a:t>
            </a:r>
            <a:r>
              <a:rPr lang="en" sz="1300" i="1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Stazioni appaltanti non classificate territorialmente</a:t>
            </a:r>
            <a:endParaRPr sz="1300" i="1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300" i="1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Fonte ANAC</a:t>
            </a:r>
            <a:endParaRPr sz="1300" i="1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Dati al 02 ottobre 2023</a:t>
            </a:r>
            <a:endParaRPr sz="1300" i="1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250" y="1135000"/>
            <a:ext cx="3196356" cy="38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9549" y="3004152"/>
            <a:ext cx="3099300" cy="189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3025" y="1278225"/>
            <a:ext cx="3245825" cy="11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Qualificazioni - distribuzione sul territorio prov. provinciale</a:t>
            </a:r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15</a:t>
            </a:fld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9050"/>
            <a:ext cx="3734301" cy="389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9106" y="1170125"/>
            <a:ext cx="2328147" cy="382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9650" y="1170125"/>
            <a:ext cx="21373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/>
          <p:nvPr/>
        </p:nvSpPr>
        <p:spPr>
          <a:xfrm>
            <a:off x="12269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ctrTitle"/>
          </p:nvPr>
        </p:nvSpPr>
        <p:spPr>
          <a:xfrm>
            <a:off x="975946" y="1293955"/>
            <a:ext cx="7125479" cy="278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500" b="0" dirty="0">
                <a:solidFill>
                  <a:srgbClr val="004A82"/>
                </a:solidFill>
                <a:latin typeface="Inter"/>
                <a:ea typeface="Inter"/>
                <a:cs typeface="Inter"/>
                <a:sym typeface="Inter"/>
              </a:rPr>
              <a:t>Il seguente lavoro si sviluppa a partire dal </a:t>
            </a:r>
            <a:r>
              <a:rPr lang="en" sz="1500" dirty="0">
                <a:solidFill>
                  <a:srgbClr val="004A82"/>
                </a:solidFill>
                <a:latin typeface="Inter"/>
                <a:ea typeface="Inter"/>
                <a:cs typeface="Inter"/>
                <a:sym typeface="Inter"/>
              </a:rPr>
              <a:t>progetto “Province &amp; Comuni – Le Province e il sistema dei servizi a supporto dei Comuni</a:t>
            </a:r>
            <a:r>
              <a:rPr lang="en" sz="1500" b="0" dirty="0">
                <a:solidFill>
                  <a:srgbClr val="004A82"/>
                </a:solidFill>
                <a:latin typeface="Inter"/>
                <a:ea typeface="Inter"/>
                <a:cs typeface="Inter"/>
                <a:sym typeface="Inter"/>
              </a:rPr>
              <a:t>” finanziato dal Dipartimento della Funzione pubblica grazie al Programma Azione </a:t>
            </a:r>
            <a:r>
              <a:rPr lang="en" sz="1500" b="0">
                <a:solidFill>
                  <a:srgbClr val="004A82"/>
                </a:solidFill>
                <a:latin typeface="Inter"/>
                <a:ea typeface="Inter"/>
                <a:cs typeface="Inter"/>
                <a:sym typeface="Inter"/>
              </a:rPr>
              <a:t>Coesione Complementare al </a:t>
            </a:r>
            <a:r>
              <a:rPr lang="en" sz="1500" b="0" dirty="0">
                <a:solidFill>
                  <a:srgbClr val="004A82"/>
                </a:solidFill>
                <a:latin typeface="Inter"/>
                <a:ea typeface="Inter"/>
                <a:cs typeface="Inter"/>
                <a:sym typeface="Inter"/>
              </a:rPr>
              <a:t>PON Governance e Capacità Istituzionale 2014-2020, gestito dall’</a:t>
            </a:r>
            <a:r>
              <a:rPr lang="en" sz="1500" dirty="0">
                <a:solidFill>
                  <a:srgbClr val="004A82"/>
                </a:solidFill>
                <a:latin typeface="Inter"/>
                <a:ea typeface="Inter"/>
                <a:cs typeface="Inter"/>
                <a:sym typeface="Inter"/>
              </a:rPr>
              <a:t>UPI - Unione </a:t>
            </a:r>
            <a:r>
              <a:rPr lang="en" sz="1500">
                <a:solidFill>
                  <a:srgbClr val="004A82"/>
                </a:solidFill>
                <a:latin typeface="Inter"/>
                <a:ea typeface="Inter"/>
                <a:cs typeface="Inter"/>
                <a:sym typeface="Inter"/>
              </a:rPr>
              <a:t>delle Province </a:t>
            </a:r>
            <a:r>
              <a:rPr lang="en" sz="1500" dirty="0">
                <a:solidFill>
                  <a:srgbClr val="004A82"/>
                </a:solidFill>
                <a:latin typeface="Inter"/>
                <a:ea typeface="Inter"/>
                <a:cs typeface="Inter"/>
                <a:sym typeface="Inter"/>
              </a:rPr>
              <a:t>d’Italia.</a:t>
            </a:r>
            <a:endParaRPr sz="1500" b="0" dirty="0">
              <a:solidFill>
                <a:srgbClr val="004A8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1500" b="0" dirty="0">
              <a:solidFill>
                <a:srgbClr val="004A8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500" b="0" dirty="0">
                <a:solidFill>
                  <a:srgbClr val="004A82"/>
                </a:solidFill>
                <a:latin typeface="Inter"/>
                <a:ea typeface="Inter"/>
                <a:cs typeface="Inter"/>
                <a:sym typeface="Inter"/>
              </a:rPr>
              <a:t>Le elaborazioni sui dati sono state realizzate con il lavoro di </a:t>
            </a:r>
            <a:r>
              <a:rPr lang="en" sz="1500" dirty="0">
                <a:solidFill>
                  <a:srgbClr val="004A82"/>
                </a:solidFill>
                <a:latin typeface="Inter"/>
                <a:ea typeface="Inter"/>
                <a:cs typeface="Inter"/>
                <a:sym typeface="Inter"/>
              </a:rPr>
              <a:t>Sciamlab.com [S]</a:t>
            </a:r>
            <a:r>
              <a:rPr lang="en" sz="1500" b="0" dirty="0">
                <a:solidFill>
                  <a:srgbClr val="004A82"/>
                </a:solidFill>
                <a:latin typeface="Inter"/>
                <a:ea typeface="Inter"/>
                <a:cs typeface="Inter"/>
                <a:sym typeface="Inter"/>
              </a:rPr>
              <a:t> finalizzato ad attivare un’analisi delle evidenze dei dati registrate nelle banche dati di riferimento collegate agli adempimenti richiesti nell’attuazione degli appalti ed investimenti pubblici e del nascente sistema informativo delle qualificazioni delle stazioni appaltanti.</a:t>
            </a:r>
            <a:endParaRPr sz="1500" b="0" dirty="0">
              <a:solidFill>
                <a:srgbClr val="004A8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" name="Google Shape;68;p13">
            <a:extLst>
              <a:ext uri="{FF2B5EF4-FFF2-40B4-BE49-F238E27FC236}">
                <a16:creationId xmlns:a16="http://schemas.microsoft.com/office/drawing/2014/main" xmlns="" id="{D3A46346-F160-2F4E-2465-E45AAD91DD7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91" y="4211486"/>
            <a:ext cx="1260286" cy="6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9;p13">
            <a:extLst>
              <a:ext uri="{FF2B5EF4-FFF2-40B4-BE49-F238E27FC236}">
                <a16:creationId xmlns:a16="http://schemas.microsoft.com/office/drawing/2014/main" xmlns="" id="{1D39CAA4-15E8-1E14-5A36-7854E1C4C0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757" y="4211486"/>
            <a:ext cx="1766725" cy="6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0;p13">
            <a:extLst>
              <a:ext uri="{FF2B5EF4-FFF2-40B4-BE49-F238E27FC236}">
                <a16:creationId xmlns:a16="http://schemas.microsoft.com/office/drawing/2014/main" xmlns="" id="{694A925B-F560-3531-1F43-E5B5DDE5E83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0207" y="4211487"/>
            <a:ext cx="1563587" cy="6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1;p13">
            <a:extLst>
              <a:ext uri="{FF2B5EF4-FFF2-40B4-BE49-F238E27FC236}">
                <a16:creationId xmlns:a16="http://schemas.microsoft.com/office/drawing/2014/main" xmlns="" id="{74C88A90-DD1D-0877-CED9-C4FB9AD21B1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7165" b="15148"/>
          <a:stretch/>
        </p:blipFill>
        <p:spPr>
          <a:xfrm>
            <a:off x="3113482" y="4211487"/>
            <a:ext cx="1766725" cy="6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Immagine che contiene testo, Carattere, logo, simbolo">
            <a:extLst>
              <a:ext uri="{FF2B5EF4-FFF2-40B4-BE49-F238E27FC236}">
                <a16:creationId xmlns:a16="http://schemas.microsoft.com/office/drawing/2014/main" xmlns="" id="{A0672640-F95F-CC89-F4FA-63F6866C8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3794" y="4211487"/>
            <a:ext cx="2534698" cy="623549"/>
          </a:xfrm>
          <a:prstGeom prst="rect">
            <a:avLst/>
          </a:prstGeom>
        </p:spPr>
      </p:pic>
      <p:pic>
        <p:nvPicPr>
          <p:cNvPr id="8" name="Immagine 7" descr="Immagine che contiene testo, poster, Elementi grafici, logo">
            <a:extLst>
              <a:ext uri="{FF2B5EF4-FFF2-40B4-BE49-F238E27FC236}">
                <a16:creationId xmlns:a16="http://schemas.microsoft.com/office/drawing/2014/main" xmlns="" id="{20FFDD6B-27EA-186E-F6C1-83859E3AC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6844" y="308463"/>
            <a:ext cx="1059912" cy="8719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Metodologia di raccolta ed analisi dei dati</a:t>
            </a: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94150" y="1050025"/>
            <a:ext cx="8771700" cy="4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 dirty="0">
                <a:solidFill>
                  <a:srgbClr val="000000"/>
                </a:solidFill>
              </a:rPr>
              <a:t>Tutte le analisi svolte si basano sulle </a:t>
            </a:r>
            <a:r>
              <a:rPr lang="en" sz="1600" b="1" dirty="0">
                <a:solidFill>
                  <a:srgbClr val="000000"/>
                </a:solidFill>
              </a:rPr>
              <a:t>evidenze dei dati </a:t>
            </a:r>
            <a:r>
              <a:rPr lang="en" sz="1600" dirty="0">
                <a:solidFill>
                  <a:srgbClr val="000000"/>
                </a:solidFill>
              </a:rPr>
              <a:t>registrate nelle </a:t>
            </a:r>
            <a:r>
              <a:rPr lang="en" sz="1600" b="1" dirty="0">
                <a:solidFill>
                  <a:srgbClr val="000000"/>
                </a:solidFill>
              </a:rPr>
              <a:t>banche dati istituzionali di riferimento</a:t>
            </a:r>
            <a:r>
              <a:rPr lang="en" sz="1600" dirty="0">
                <a:solidFill>
                  <a:srgbClr val="000000"/>
                </a:solidFill>
              </a:rPr>
              <a:t> degli appalti, qualificazioni ed investimenti pubblici, in particolare gestite dall’ Autorità nazionale anticorruzione (ANAC). 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 dirty="0">
                <a:solidFill>
                  <a:srgbClr val="000000"/>
                </a:solidFill>
              </a:rPr>
              <a:t>Sono stati riusati i </a:t>
            </a:r>
            <a:r>
              <a:rPr lang="en" sz="1600" b="1" dirty="0">
                <a:solidFill>
                  <a:srgbClr val="000000"/>
                </a:solidFill>
              </a:rPr>
              <a:t>dati aperti</a:t>
            </a:r>
            <a:r>
              <a:rPr lang="en" sz="1600" dirty="0">
                <a:solidFill>
                  <a:srgbClr val="000000"/>
                </a:solidFill>
              </a:rPr>
              <a:t> messi a disposizione on line in open data, adeguatamente arricchiti di ulteriori informazioni.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 dirty="0">
                <a:solidFill>
                  <a:srgbClr val="000000"/>
                </a:solidFill>
              </a:rPr>
              <a:t>Il gruppo di lavoro ha sviluppato delle </a:t>
            </a:r>
            <a:r>
              <a:rPr lang="en" sz="1600" b="1" dirty="0">
                <a:solidFill>
                  <a:srgbClr val="000000"/>
                </a:solidFill>
              </a:rPr>
              <a:t>estrazioni</a:t>
            </a:r>
            <a:r>
              <a:rPr lang="en" sz="1600" dirty="0">
                <a:solidFill>
                  <a:srgbClr val="000000"/>
                </a:solidFill>
              </a:rPr>
              <a:t> dati dai dataset originali, proceduto a integrare un </a:t>
            </a:r>
            <a:r>
              <a:rPr lang="en" sz="1600" b="1" dirty="0">
                <a:solidFill>
                  <a:srgbClr val="000000"/>
                </a:solidFill>
              </a:rPr>
              <a:t>Data Warehouse</a:t>
            </a:r>
            <a:r>
              <a:rPr lang="en" sz="1600" dirty="0">
                <a:solidFill>
                  <a:srgbClr val="000000"/>
                </a:solidFill>
              </a:rPr>
              <a:t> e prodotto dei </a:t>
            </a:r>
            <a:r>
              <a:rPr lang="en" sz="1600" b="1" dirty="0">
                <a:solidFill>
                  <a:srgbClr val="000000"/>
                </a:solidFill>
              </a:rPr>
              <a:t>cruscotti</a:t>
            </a:r>
            <a:r>
              <a:rPr lang="en" sz="1600" dirty="0">
                <a:solidFill>
                  <a:srgbClr val="000000"/>
                </a:solidFill>
              </a:rPr>
              <a:t> di business intelligence dinamici navigabili su web, attualmente disponibili per UPI.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-"/>
            </a:pPr>
            <a:r>
              <a:rPr lang="en" sz="1600" dirty="0">
                <a:solidFill>
                  <a:srgbClr val="000000"/>
                </a:solidFill>
              </a:rPr>
              <a:t>Il presente report si riferisce a </a:t>
            </a:r>
            <a:r>
              <a:rPr lang="en" sz="1600" b="1" dirty="0">
                <a:solidFill>
                  <a:srgbClr val="000000"/>
                </a:solidFill>
              </a:rPr>
              <a:t>86 Province</a:t>
            </a:r>
            <a:r>
              <a:rPr lang="en" sz="1600" dirty="0">
                <a:solidFill>
                  <a:srgbClr val="000000"/>
                </a:solidFill>
              </a:rPr>
              <a:t>, di cui 76 delle regioni a statuto ordinario e 10 delle Regioni a Statuto Speciale.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0" y="394950"/>
            <a:ext cx="818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Quadro conoscitivo- 3 Filoni di analisi </a:t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1208250" y="3600075"/>
            <a:ext cx="6761400" cy="1358700"/>
          </a:xfrm>
          <a:prstGeom prst="roundRect">
            <a:avLst>
              <a:gd name="adj" fmla="val 6692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15"/>
          <p:cNvCxnSpPr/>
          <p:nvPr/>
        </p:nvCxnSpPr>
        <p:spPr>
          <a:xfrm>
            <a:off x="3312500" y="3838725"/>
            <a:ext cx="0" cy="1031400"/>
          </a:xfrm>
          <a:prstGeom prst="straightConnector1">
            <a:avLst/>
          </a:prstGeom>
          <a:noFill/>
          <a:ln w="19050" cap="flat" cmpd="sng">
            <a:solidFill>
              <a:srgbClr val="FCBF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986" y="2370524"/>
            <a:ext cx="1873439" cy="1526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5"/>
          <p:cNvCxnSpPr/>
          <p:nvPr/>
        </p:nvCxnSpPr>
        <p:spPr>
          <a:xfrm>
            <a:off x="5660450" y="3838725"/>
            <a:ext cx="0" cy="1031400"/>
          </a:xfrm>
          <a:prstGeom prst="straightConnector1">
            <a:avLst/>
          </a:prstGeom>
          <a:noFill/>
          <a:ln w="19050" cap="flat" cmpd="sng">
            <a:solidFill>
              <a:srgbClr val="FCBF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6968" y="2355225"/>
            <a:ext cx="1970479" cy="157082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3021325" y="967650"/>
            <a:ext cx="2799000" cy="2761800"/>
          </a:xfrm>
          <a:prstGeom prst="ellipse">
            <a:avLst/>
          </a:prstGeom>
          <a:solidFill>
            <a:srgbClr val="FCB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021325" y="1559800"/>
            <a:ext cx="27579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Inter Black"/>
                <a:ea typeface="Inter Black"/>
                <a:cs typeface="Inter Black"/>
                <a:sym typeface="Inter Black"/>
              </a:rPr>
              <a:t>Situazione aggiornata</a:t>
            </a:r>
            <a:endParaRPr sz="1500" b="0" i="0" u="none" strike="noStrike" cap="none">
              <a:solidFill>
                <a:srgbClr val="000000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Inter Black"/>
              <a:ea typeface="Inter Black"/>
              <a:cs typeface="Inter Black"/>
              <a:sym typeface="Inter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“Province ed Appalti”</a:t>
            </a:r>
            <a:r>
              <a:rPr lang="en" sz="1600" b="0" i="0" u="none" strike="noStrike" cap="non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/>
            </a:r>
            <a:br>
              <a:rPr lang="en" sz="1600" b="0" i="0" u="none" strike="noStrike" cap="non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endParaRPr sz="1600" b="0" i="0" u="none" strike="noStrike" cap="non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Stazioni appaltanti e nuovo processo di qualificazione</a:t>
            </a:r>
            <a:endParaRPr sz="1200" b="0" i="0" u="none" strike="noStrike" cap="none">
              <a:solidFill>
                <a:srgbClr val="000000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2275" y="2355250"/>
            <a:ext cx="1873447" cy="1526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5"/>
          <p:cNvCxnSpPr/>
          <p:nvPr/>
        </p:nvCxnSpPr>
        <p:spPr>
          <a:xfrm>
            <a:off x="3057600" y="2414050"/>
            <a:ext cx="27579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3" name="Google Shape;9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6525" y="3762525"/>
            <a:ext cx="522500" cy="4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71781" y="2355241"/>
            <a:ext cx="1970469" cy="157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99062" y="3789331"/>
            <a:ext cx="480425" cy="43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38425" y="3789325"/>
            <a:ext cx="480432" cy="4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1208250" y="4172000"/>
            <a:ext cx="205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APPALTI.</a:t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0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ANDAMENTO </a:t>
            </a:r>
            <a:r>
              <a:rPr lang="en"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APPALTI</a:t>
            </a:r>
            <a:r>
              <a:rPr lang="en"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GESTITI DALLE PROVINCE </a:t>
            </a:r>
            <a:endParaRPr sz="1000" b="1" i="0" u="none" strike="noStrike" cap="non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3422250" y="4172000"/>
            <a:ext cx="2175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PROGETTI</a:t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0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AVANZAMENTO DEI PROGETTI PNRR e PNC DELLE PROVINCE</a:t>
            </a:r>
            <a:endParaRPr sz="10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5707300" y="4172000"/>
            <a:ext cx="226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STAZIONI APPALTANTI</a:t>
            </a: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SITUAZIONE QUALIFICAZION</a:t>
            </a:r>
            <a:r>
              <a:rPr lang="en"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</a:t>
            </a:r>
            <a:r>
              <a:rPr lang="en" sz="10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DELLE PROVINCE</a:t>
            </a:r>
            <a:endParaRPr sz="10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Cosa raccontano i dati (1) - Appalti Province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120925" y="1850675"/>
            <a:ext cx="4019950" cy="928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Le Province nel biennio 2020-2021 hanno </a:t>
            </a:r>
            <a:r>
              <a:rPr lang="en" b="1" dirty="0">
                <a:solidFill>
                  <a:srgbClr val="000000"/>
                </a:solidFill>
              </a:rPr>
              <a:t>raddoppiato la quantità media di appalti</a:t>
            </a:r>
            <a:r>
              <a:rPr lang="en" dirty="0">
                <a:solidFill>
                  <a:srgbClr val="000000"/>
                </a:solidFill>
              </a:rPr>
              <a:t>.</a:t>
            </a:r>
            <a:r>
              <a:rPr lang="en" dirty="0"/>
              <a:t> </a:t>
            </a:r>
            <a:endParaRPr dirty="0">
              <a:highlight>
                <a:schemeClr val="accent6"/>
              </a:highlight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2"/>
          </p:nvPr>
        </p:nvSpPr>
        <p:spPr>
          <a:xfrm>
            <a:off x="143900" y="2840475"/>
            <a:ext cx="3996975" cy="1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Infatti, si è passati dai 3,9 Miliardi del 2020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agli 8,4 Miliardi del 2021: </a:t>
            </a:r>
            <a:r>
              <a:rPr lang="en" b="1" dirty="0">
                <a:solidFill>
                  <a:srgbClr val="000000"/>
                </a:solidFill>
              </a:rPr>
              <a:t>(+115,4%+4,5 Miliardi).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Un trend che si consolida nei primi 8 mesi del 2023:</a:t>
            </a:r>
            <a:r>
              <a:rPr lang="en" b="1" dirty="0">
                <a:solidFill>
                  <a:srgbClr val="000000"/>
                </a:solidFill>
              </a:rPr>
              <a:t> le Province in questo periodo hanno gestito appalti per 7,4 Miliardi di Euro.   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highlight>
                <a:schemeClr val="accent6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1" dirty="0">
                <a:solidFill>
                  <a:srgbClr val="000000"/>
                </a:solidFill>
              </a:rPr>
              <a:t>FONTE</a:t>
            </a:r>
            <a:r>
              <a:rPr lang="en" sz="900" i="1" dirty="0">
                <a:solidFill>
                  <a:srgbClr val="000000"/>
                </a:solidFill>
              </a:rPr>
              <a:t>: dati aperti di ANAC aggiornati </a:t>
            </a:r>
            <a:r>
              <a:rPr lang="en" sz="900" i="1" dirty="0">
                <a:solidFill>
                  <a:schemeClr val="dk1"/>
                </a:solidFill>
              </a:rPr>
              <a:t>mensilmente </a:t>
            </a:r>
            <a:r>
              <a:rPr lang="en" sz="900" i="1" dirty="0">
                <a:solidFill>
                  <a:srgbClr val="000000"/>
                </a:solidFill>
              </a:rPr>
              <a:t>al 31 agosto 2023 </a:t>
            </a:r>
            <a:endParaRPr sz="700" b="1" i="1" dirty="0">
              <a:solidFill>
                <a:srgbClr val="000000"/>
              </a:solidFill>
              <a:highlight>
                <a:schemeClr val="accent6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4</a:t>
            </a:fld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9925" y="1564125"/>
            <a:ext cx="493407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7416150" y="2796525"/>
            <a:ext cx="4080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3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" sz="1000">
                <a:latin typeface="Inter"/>
                <a:ea typeface="Inter"/>
                <a:cs typeface="Inter"/>
                <a:sym typeface="Inter"/>
              </a:rPr>
              <a:t>9 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7792200" y="1924975"/>
            <a:ext cx="4458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8,4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8198875" y="2077725"/>
            <a:ext cx="370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7,6 </a:t>
            </a: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8561400" y="2171100"/>
            <a:ext cx="370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7,4</a:t>
            </a: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4765800" y="3121000"/>
            <a:ext cx="4080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2,2 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6254425" y="2651675"/>
            <a:ext cx="4080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nter"/>
                <a:ea typeface="Inter"/>
                <a:cs typeface="Inter"/>
                <a:sym typeface="Inter"/>
              </a:rPr>
              <a:t>4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" sz="1000">
                <a:latin typeface="Inter"/>
                <a:ea typeface="Inter"/>
                <a:cs typeface="Inter"/>
                <a:sym typeface="Inter"/>
              </a:rPr>
              <a:t>5 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167000" y="1149050"/>
            <a:ext cx="4019950" cy="928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Le Province dal 2000 ad oggi hanno gestito 665.728 gare di appalti per un importo totale di 70,8 Miliardi di Euro.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46F4EE87-EA69-2F45-9787-FEABFFE07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2213581"/>
              </p:ext>
            </p:extLst>
          </p:nvPr>
        </p:nvGraphicFramePr>
        <p:xfrm>
          <a:off x="158262" y="2848707"/>
          <a:ext cx="3956538" cy="782515"/>
        </p:xfrm>
        <a:graphic>
          <a:graphicData uri="http://schemas.openxmlformats.org/drawingml/2006/table">
            <a:tbl>
              <a:tblPr/>
              <a:tblGrid>
                <a:gridCol w="3956538">
                  <a:extLst>
                    <a:ext uri="{9D8B030D-6E8A-4147-A177-3AD203B41FA5}">
                      <a16:colId xmlns:a16="http://schemas.microsoft.com/office/drawing/2014/main" xmlns="" val="2262009640"/>
                    </a:ext>
                  </a:extLst>
                </a:gridCol>
              </a:tblGrid>
              <a:tr h="78251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63332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311700" y="98900"/>
            <a:ext cx="780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/>
              <a:t>Le Tipologie di Appalti delle Province nei primi 8 mesi del 2023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5</a:t>
            </a:fld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8100"/>
            <a:ext cx="18573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122843" y="3167276"/>
            <a:ext cx="2506058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Quanto alla tipologia di gare gestite dalle Province dal 1 gennaio 2023 ad Agosto: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  <a:r>
              <a:rPr lang="en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it-IT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Lavori sono il 42,7%;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  <a:r>
              <a:rPr lang="it-IT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 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Servizi sono il 55,7%;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 le Forniture sono il 1,6%.</a:t>
            </a: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226" y="985842"/>
            <a:ext cx="6290840" cy="40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 appalti delle singole Province - Storico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6</a:t>
            </a:fld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5"/>
            <a:ext cx="9144003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Cosa raccontano i dati (2) - PNRR e PNC</a:t>
            </a: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128675" y="1250225"/>
            <a:ext cx="3986700" cy="15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Le Province, </a:t>
            </a:r>
            <a:r>
              <a:rPr lang="en" b="1" dirty="0">
                <a:solidFill>
                  <a:schemeClr val="tx1"/>
                </a:solidFill>
              </a:rPr>
              <a:t>come soggetti attuatori</a:t>
            </a:r>
            <a:r>
              <a:rPr lang="en" dirty="0">
                <a:solidFill>
                  <a:schemeClr val="tx1"/>
                </a:solidFill>
              </a:rPr>
              <a:t>, hanno avuto finanziamenti complessivamente di </a:t>
            </a:r>
            <a:r>
              <a:rPr lang="en" b="1" dirty="0">
                <a:solidFill>
                  <a:schemeClr val="tx1"/>
                </a:solidFill>
              </a:rPr>
              <a:t>circa 3 Miliardi </a:t>
            </a:r>
            <a:r>
              <a:rPr lang="en" dirty="0">
                <a:solidFill>
                  <a:schemeClr val="tx1"/>
                </a:solidFill>
              </a:rPr>
              <a:t>sul Piano nazionale di ripresa e resilienza (</a:t>
            </a:r>
            <a:r>
              <a:rPr lang="en" b="1" dirty="0">
                <a:solidFill>
                  <a:schemeClr val="tx1"/>
                </a:solidFill>
              </a:rPr>
              <a:t>PNRR</a:t>
            </a:r>
            <a:r>
              <a:rPr lang="en" dirty="0">
                <a:solidFill>
                  <a:schemeClr val="tx1"/>
                </a:solidFill>
              </a:rPr>
              <a:t>) e sul Piano nazionale degli investimenti complementari (</a:t>
            </a:r>
            <a:r>
              <a:rPr lang="en" b="1" dirty="0">
                <a:solidFill>
                  <a:schemeClr val="tx1"/>
                </a:solidFill>
              </a:rPr>
              <a:t>PNC</a:t>
            </a:r>
            <a:r>
              <a:rPr lang="en" dirty="0">
                <a:solidFill>
                  <a:schemeClr val="tx1"/>
                </a:solidFill>
              </a:rPr>
              <a:t>).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2"/>
          </p:nvPr>
        </p:nvSpPr>
        <p:spPr>
          <a:xfrm>
            <a:off x="4115425" y="1277125"/>
            <a:ext cx="4861800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Nel dettaglio </a:t>
            </a:r>
            <a:r>
              <a:rPr lang="en" b="1" dirty="0">
                <a:solidFill>
                  <a:schemeClr val="tx1"/>
                </a:solidFill>
              </a:rPr>
              <a:t>2,77 Miliardi</a:t>
            </a:r>
            <a:r>
              <a:rPr lang="en" dirty="0">
                <a:solidFill>
                  <a:schemeClr val="tx1"/>
                </a:solidFill>
              </a:rPr>
              <a:t> sul PNRR e  </a:t>
            </a:r>
            <a:r>
              <a:rPr lang="en" b="1" dirty="0">
                <a:solidFill>
                  <a:schemeClr val="tx1"/>
                </a:solidFill>
              </a:rPr>
              <a:t>267,6 Milioni</a:t>
            </a:r>
            <a:r>
              <a:rPr lang="en" dirty="0">
                <a:solidFill>
                  <a:schemeClr val="tx1"/>
                </a:solidFill>
              </a:rPr>
              <a:t> sul PNC.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chemeClr val="accent6"/>
              </a:highlight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7</a:t>
            </a:fld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72575" y="4775525"/>
            <a:ext cx="2999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Elaborazione su dati REGIS aggiornati al 08/09/2023</a:t>
            </a:r>
            <a:endParaRPr sz="800" i="1">
              <a:solidFill>
                <a:schemeClr val="dk1"/>
              </a:solidFill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500" y="2815925"/>
            <a:ext cx="5095983" cy="198135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1120550" y="3720200"/>
            <a:ext cx="17391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Inter"/>
                <a:ea typeface="Inter"/>
                <a:cs typeface="Inter"/>
                <a:sym typeface="Inter"/>
              </a:rPr>
              <a:t>Misure PNRR progetti Province</a:t>
            </a: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2795350" y="3832200"/>
            <a:ext cx="6612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C31FAE85-F971-AB1A-FA66-B0C6A460ECB0}"/>
              </a:ext>
            </a:extLst>
          </p:cNvPr>
          <p:cNvGraphicFramePr>
            <a:graphicFrameLocks noGrp="1"/>
          </p:cNvGraphicFramePr>
          <p:nvPr/>
        </p:nvGraphicFramePr>
        <p:xfrm>
          <a:off x="4088423" y="1310054"/>
          <a:ext cx="4879731" cy="861646"/>
        </p:xfrm>
        <a:graphic>
          <a:graphicData uri="http://schemas.openxmlformats.org/drawingml/2006/table">
            <a:tbl>
              <a:tblPr/>
              <a:tblGrid>
                <a:gridCol w="4879731">
                  <a:extLst>
                    <a:ext uri="{9D8B030D-6E8A-4147-A177-3AD203B41FA5}">
                      <a16:colId xmlns:a16="http://schemas.microsoft.com/office/drawing/2014/main" xmlns="" val="1059284559"/>
                    </a:ext>
                  </a:extLst>
                </a:gridCol>
              </a:tblGrid>
              <a:tr h="86164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40555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Progetti PNRR finanziati alle Province - </a:t>
            </a:r>
            <a:r>
              <a:rPr lang="en" sz="2000"/>
              <a:t>Settembre 2023 </a:t>
            </a:r>
            <a:endParaRPr sz="2000"/>
          </a:p>
        </p:txBody>
      </p:sp>
      <p:sp>
        <p:nvSpPr>
          <p:cNvPr id="158" name="Google Shape;158;p21"/>
          <p:cNvSpPr txBox="1"/>
          <p:nvPr/>
        </p:nvSpPr>
        <p:spPr>
          <a:xfrm>
            <a:off x="202550" y="2893063"/>
            <a:ext cx="3110400" cy="100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Tra il mese di luglio e il mese di settembre 2023, gli appalti delle Province aumentano del 10,6% </a:t>
            </a:r>
            <a:r>
              <a:rPr lang="en" sz="1300" b="1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(</a:t>
            </a:r>
            <a:r>
              <a:rPr lang="en" b="1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+483):</a:t>
            </a:r>
            <a:endParaRPr sz="1300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203750" y="2018238"/>
            <a:ext cx="3325800" cy="8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I progetti finanziati evidenziano un </a:t>
            </a:r>
            <a:r>
              <a:rPr lang="en" sz="1300" b="1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numero di gare pari a 5.036</a:t>
            </a:r>
            <a:r>
              <a:rPr lang="en" sz="1300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 (CIG e SmartCIG collegate ai CUP finanziati). </a:t>
            </a:r>
            <a:endParaRPr sz="1300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-14050" y="3833875"/>
            <a:ext cx="3662369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 dirty="0">
                <a:latin typeface="Inter"/>
                <a:ea typeface="Inter"/>
                <a:cs typeface="Inter"/>
                <a:sym typeface="Inter"/>
              </a:rPr>
              <a:t>N° appalti al 31/07/2023 = 4.553</a:t>
            </a:r>
            <a:endParaRPr dirty="0"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N° appalti al 31/08/2023 = 4.968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</a:pP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N° appalti al  30/09/2023 = 5.036</a:t>
            </a: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70750" y="1144600"/>
            <a:ext cx="3325800" cy="8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Dei 1.725 progetti PNRR gestiti dalle Province, 1.502 riguardano le strutture scolastiche (</a:t>
            </a:r>
            <a:r>
              <a:rPr lang="en" sz="1300" b="1" dirty="0">
                <a:solidFill>
                  <a:schemeClr val="tx1"/>
                </a:solidFill>
                <a:latin typeface="Inter"/>
                <a:ea typeface="Inter"/>
                <a:cs typeface="Inter"/>
                <a:sym typeface="Inter"/>
              </a:rPr>
              <a:t>Missione 4 del PNRR</a:t>
            </a:r>
            <a:r>
              <a:rPr lang="en" sz="1300" dirty="0">
                <a:solidFill>
                  <a:schemeClr val="tx1"/>
                </a:solidFill>
                <a:latin typeface="Inter Medium"/>
                <a:ea typeface="Inter Medium"/>
                <a:cs typeface="Inter Medium"/>
                <a:sym typeface="Inter Medium"/>
              </a:rPr>
              <a:t>).</a:t>
            </a:r>
            <a:endParaRPr sz="1300" dirty="0">
              <a:solidFill>
                <a:schemeClr val="tx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5833200" y="4801425"/>
            <a:ext cx="2999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Elaborazione su dati REGIS aggiornati al 8/09/2023</a:t>
            </a:r>
            <a:endParaRPr sz="800" i="1">
              <a:solidFill>
                <a:schemeClr val="dk1"/>
              </a:solidFill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400" y="2974388"/>
            <a:ext cx="170497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4528675" y="222912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Distribuzione progetti per missione</a:t>
            </a: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8319" y="1144600"/>
            <a:ext cx="4510157" cy="8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0925" y="2538025"/>
            <a:ext cx="2397237" cy="21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57700" y="91050"/>
            <a:ext cx="896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PNRR - Quanti Progetti gestiti dalle Stazioni Appaltanti delle Province per i Comuni</a:t>
            </a:r>
            <a:endParaRPr dirty="0"/>
          </a:p>
        </p:txBody>
      </p:sp>
      <p:sp>
        <p:nvSpPr>
          <p:cNvPr id="217" name="Google Shape;217;p26"/>
          <p:cNvSpPr txBox="1"/>
          <p:nvPr/>
        </p:nvSpPr>
        <p:spPr>
          <a:xfrm>
            <a:off x="1213338" y="1325270"/>
            <a:ext cx="6778870" cy="2031295"/>
          </a:xfrm>
          <a:prstGeom prst="rect">
            <a:avLst/>
          </a:prstGeom>
          <a:solidFill>
            <a:srgbClr val="30BF0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500"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500"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Inter"/>
                <a:ea typeface="Inter"/>
                <a:cs typeface="Inter"/>
                <a:sym typeface="Inter"/>
              </a:rPr>
              <a:t>845</a:t>
            </a:r>
            <a:r>
              <a:rPr lang="en" sz="1500" dirty="0">
                <a:latin typeface="Inter Light"/>
                <a:ea typeface="Inter Light"/>
                <a:cs typeface="Inter Light"/>
                <a:sym typeface="Inter Light"/>
              </a:rPr>
              <a:t> progetti finanziati </a:t>
            </a:r>
            <a:r>
              <a:rPr lang="en" sz="1500" b="1" dirty="0">
                <a:latin typeface="Inter"/>
                <a:ea typeface="Inter"/>
                <a:cs typeface="Inter"/>
                <a:sym typeface="Inter"/>
              </a:rPr>
              <a:t>PNRR  a soggetti attuatori terzi ma appaltati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500" dirty="0">
              <a:latin typeface="Inter Light"/>
              <a:ea typeface="Inter Light"/>
              <a:cs typeface="Inter Light"/>
              <a:sym typeface="Int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Inter Light"/>
                <a:ea typeface="Inter Light"/>
                <a:cs typeface="Inter Light"/>
                <a:sym typeface="Inter Light"/>
              </a:rPr>
              <a:t>dalle Province, pari a circa </a:t>
            </a:r>
            <a:r>
              <a:rPr lang="en" sz="1500" b="1" dirty="0">
                <a:latin typeface="Inter Light"/>
                <a:ea typeface="Inter Light"/>
                <a:cs typeface="Inter Light"/>
                <a:sym typeface="Inter Light"/>
              </a:rPr>
              <a:t>3.000 Gare </a:t>
            </a:r>
            <a:r>
              <a:rPr lang="en" sz="15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gestite per conto dei Comuni.</a:t>
            </a:r>
            <a:endParaRPr lang="en" sz="1500"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500"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500" b="1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500" b="1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8" name="Google Shape;218;p26"/>
          <p:cNvSpPr txBox="1">
            <a:spLocks noGrp="1"/>
          </p:cNvSpPr>
          <p:nvPr>
            <p:ph type="sldNum" idx="12"/>
          </p:nvPr>
        </p:nvSpPr>
        <p:spPr>
          <a:xfrm>
            <a:off x="8533883" y="43724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219" name="Google Shape;219;p26"/>
          <p:cNvSpPr txBox="1"/>
          <p:nvPr/>
        </p:nvSpPr>
        <p:spPr>
          <a:xfrm>
            <a:off x="5311275" y="4766100"/>
            <a:ext cx="377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Elaborazione su dati REGIS aggiornati al 8/09/2023 ed Anac al 31 agosto 2023 </a:t>
            </a:r>
            <a:endParaRPr sz="800" i="1">
              <a:solidFill>
                <a:schemeClr val="dk1"/>
              </a:solidFill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1032</Words>
  <Application>Microsoft Office PowerPoint</Application>
  <PresentationFormat>Presentazione su schermo (16:9)</PresentationFormat>
  <Paragraphs>149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Inter SemiBold</vt:lpstr>
      <vt:lpstr>Inter</vt:lpstr>
      <vt:lpstr>Inter Medium</vt:lpstr>
      <vt:lpstr>Inter Light</vt:lpstr>
      <vt:lpstr>Inter Black</vt:lpstr>
      <vt:lpstr>Roboto</vt:lpstr>
      <vt:lpstr>Montserrat</vt:lpstr>
      <vt:lpstr>Simple Light</vt:lpstr>
      <vt:lpstr>#InfoDataProvince</vt:lpstr>
      <vt:lpstr>Metodologia di raccolta ed analisi dei dati</vt:lpstr>
      <vt:lpstr>Quadro conoscitivo- 3 Filoni di analisi </vt:lpstr>
      <vt:lpstr>Cosa raccontano i dati (1) - Appalti Province</vt:lpstr>
      <vt:lpstr>Le Tipologie di Appalti delle Province nei primi 8 mesi del 2023 </vt:lpstr>
      <vt:lpstr>Gli appalti delle singole Province - Storico</vt:lpstr>
      <vt:lpstr>Cosa raccontano i dati (2) - PNRR e PNC</vt:lpstr>
      <vt:lpstr>Progetti PNRR finanziati alle Province - Settembre 2023 </vt:lpstr>
      <vt:lpstr>PNRR - Quanti Progetti gestiti dalle Stazioni Appaltanti delle Province per i Comuni</vt:lpstr>
      <vt:lpstr>Progetti PNC finanziati alle Province </vt:lpstr>
      <vt:lpstr>Cosa raccontano i dati (3) - Qualificazioni Stazioni Appaltanti delle Province </vt:lpstr>
      <vt:lpstr>I dati della qualificazione delle Province </vt:lpstr>
      <vt:lpstr>Cosa raccontano i dati (4) - Province &amp; Comuni </vt:lpstr>
      <vt:lpstr>AUSA e qualificazioni: TUTTI i soggetti nei territori  </vt:lpstr>
      <vt:lpstr>Qualificazioni - distribuzione sul territorio prov. provinciale</vt:lpstr>
      <vt:lpstr>Il seguente lavoro si sviluppa a partire dal progetto “Province &amp; Comuni – Le Province e il sistema dei servizi a supporto dei Comuni” finanziato dal Dipartimento della Funzione pubblica grazie al Programma Azione Coesione Complementare al PON Governance e Capacità Istituzionale 2014-2020, gestito dall’UPI - Unione delle Province d’Italia.  Le elaborazioni sui dati sono state realizzate con il lavoro di Sciamlab.com [S] finalizzato ad attivare un’analisi delle evidenze dei dati registrate nelle banche dati di riferimento collegate agli adempimenti richiesti nell’attuazione degli appalti ed investimenti pubblici e del nascente sistema informativo delle qualificazioni delle stazioni appaltanti.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#InfoDataProvince</dc:title>
  <dc:creator>Gaetano Palombelli</dc:creator>
  <cp:lastModifiedBy>Annalisa</cp:lastModifiedBy>
  <cp:revision>11</cp:revision>
  <cp:lastPrinted>2023-10-04T10:48:56Z</cp:lastPrinted>
  <dcterms:modified xsi:type="dcterms:W3CDTF">2023-10-17T13:44:11Z</dcterms:modified>
</cp:coreProperties>
</file>