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70" r:id="rId5"/>
    <p:sldId id="263" r:id="rId6"/>
    <p:sldId id="264" r:id="rId7"/>
    <p:sldId id="260" r:id="rId8"/>
    <p:sldId id="265" r:id="rId9"/>
    <p:sldId id="266" r:id="rId10"/>
    <p:sldId id="268" r:id="rId11"/>
    <p:sldId id="267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 snapToGrid="0">
      <p:cViewPr varScale="1">
        <p:scale>
          <a:sx n="71" d="100"/>
          <a:sy n="71" d="100"/>
        </p:scale>
        <p:origin x="59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3D706-2AEF-4E30-B727-90EA1647A0F8}" type="datetimeFigureOut">
              <a:rPr lang="it-IT" smtClean="0"/>
              <a:pPr/>
              <a:t>01/06/2023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0CA3E-D382-444A-87C7-29FB6E8F42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4132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C0CA3E-D382-444A-87C7-29FB6E8F425C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2277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GRIGLIA DI VALUTAZIONE 1: Assetto, Capacità e qualità </a:t>
            </a:r>
            <a:r>
              <a:rPr lang="it-IT" dirty="0">
                <a:sym typeface="Wingdings" panose="05000000000000000000" pitchFamily="2" charset="2"/>
              </a:rPr>
              <a:t> punteggio minimo pari a 33 punti</a:t>
            </a:r>
          </a:p>
          <a:p>
            <a:r>
              <a:rPr lang="it-IT" dirty="0">
                <a:sym typeface="Wingdings" panose="05000000000000000000" pitchFamily="2" charset="2"/>
              </a:rPr>
              <a:t>GRIGLIA DI VALUTAZIONE 2: Connessione  punteggio minimo pari a 10 punti</a:t>
            </a:r>
          </a:p>
          <a:p>
            <a:endParaRPr lang="it-IT" dirty="0"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1" dirty="0">
                <a:latin typeface="Titillium Web" panose="00000500000000000000" pitchFamily="2" charset="0"/>
              </a:rPr>
              <a:t>Assetto strutturale del Soggetto realizzatore</a:t>
            </a:r>
            <a:r>
              <a:rPr lang="it-IT" sz="1200" dirty="0">
                <a:latin typeface="Titillium Web" panose="00000500000000000000" pitchFamily="2" charset="0"/>
              </a:rPr>
              <a:t> </a:t>
            </a:r>
          </a:p>
          <a:p>
            <a:pPr marL="228600" indent="-228600">
              <a:buAutoNum type="alphaLcParenR"/>
            </a:pPr>
            <a:r>
              <a:rPr lang="it-IT" dirty="0"/>
              <a:t>Competenze ed esperienze del soggetto realizzatore rapportate alla dimensione e complessità dell’iniziativa proposta</a:t>
            </a:r>
          </a:p>
          <a:p>
            <a:pPr marL="228600" indent="-228600">
              <a:buAutoNum type="alphaLcParenR"/>
            </a:pPr>
            <a:r>
              <a:rPr lang="it-IT" dirty="0"/>
              <a:t>Soggetto realizzatore a prevalente componente femminile e/o giovanile</a:t>
            </a:r>
          </a:p>
          <a:p>
            <a:pPr marL="228600" indent="-228600">
              <a:buAutoNum type="alphaLcParenR"/>
            </a:pPr>
            <a:r>
              <a:rPr lang="it-IT" dirty="0"/>
              <a:t>Appartenenza territoriale del soggetto realizzatore</a:t>
            </a:r>
          </a:p>
          <a:p>
            <a:pPr marL="228600" indent="-228600">
              <a:buAutoNum type="alphaLcParenR"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228600" indent="-228600">
              <a:buAutoNum type="alphaLcParenR"/>
            </a:pPr>
            <a:endParaRPr lang="it-IT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1" dirty="0">
                <a:latin typeface="Titillium Web" panose="00000500000000000000" pitchFamily="2" charset="0"/>
              </a:rPr>
              <a:t>Capacità dell’iniziativa di generare benefici per i contesti locali</a:t>
            </a:r>
            <a:endParaRPr lang="it-IT" sz="1050" b="1" dirty="0">
              <a:latin typeface="Titillium Web" panose="00000500000000000000" pitchFamily="2" charset="0"/>
            </a:endParaRPr>
          </a:p>
          <a:p>
            <a:pPr marL="228600" indent="-228600">
              <a:buAutoNum type="alphaLcParenR"/>
            </a:pPr>
            <a:r>
              <a:rPr lang="it-IT" dirty="0"/>
              <a:t>Rilevanza 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it-IT" dirty="0"/>
              <a:t>occupazionale (incremento ULA)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it-IT" dirty="0"/>
              <a:t>Sociale (per la comunità)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it-IT" dirty="0"/>
              <a:t>Culturale/turistico (creazione di nuovi prodotti/servizi)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it-IT" dirty="0"/>
              <a:t>Ambientale (riduzione consumi idrici, di suolo, materiali </a:t>
            </a:r>
            <a:r>
              <a:rPr lang="it-IT" dirty="0" err="1"/>
              <a:t>ecc</a:t>
            </a:r>
            <a:r>
              <a:rPr lang="it-IT" dirty="0"/>
              <a:t>)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it-IT" dirty="0"/>
              <a:t>b) Identificazione di eventuali collaborazioni e relazioni con altri soggetti pubblici diversi dal Comune di riferimento e privati anche internazionali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it-IT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sz="1200" b="1" dirty="0">
                <a:latin typeface="Titillium Web" panose="00000500000000000000" pitchFamily="2" charset="0"/>
              </a:rPr>
              <a:t>Qualità dell’iniziativa proposta</a:t>
            </a:r>
          </a:p>
          <a:p>
            <a:pPr marL="228600" lvl="0" indent="-228600">
              <a:buFont typeface="Arial" panose="020B0604020202020204" pitchFamily="34" charset="0"/>
              <a:buAutoNum type="alphaLcParenR"/>
            </a:pPr>
            <a:r>
              <a:rPr lang="it-IT" dirty="0"/>
              <a:t>Individuazione di elementi che assicurino la realizzazione del progetto nei tempi previsti dall’Avviso</a:t>
            </a:r>
          </a:p>
          <a:p>
            <a:pPr marL="228600" lvl="0" indent="-228600">
              <a:buFont typeface="Arial" panose="020B0604020202020204" pitchFamily="34" charset="0"/>
              <a:buAutoNum type="alphaLcParenR"/>
            </a:pPr>
            <a:r>
              <a:rPr lang="it-IT" dirty="0"/>
              <a:t>Incidenza degli investimenti destinati al contenimento dei consumi energetici collegati alle sedi</a:t>
            </a:r>
          </a:p>
          <a:p>
            <a:pPr marL="228600" lvl="0" indent="-228600">
              <a:buFont typeface="Arial" panose="020B0604020202020204" pitchFamily="34" charset="0"/>
              <a:buAutoNum type="alphaLcParenR"/>
            </a:pPr>
            <a:r>
              <a:rPr lang="it-IT" dirty="0"/>
              <a:t>Sostenibilità economica dell’iniziativa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C0CA3E-D382-444A-87C7-29FB6E8F425C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5775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https://www.invitalia.it/cosa-facciamo/rafforziamo-le-imprese/imprese-borghi qui c'è tutta la modulistica compreso l’allegato 3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C0CA3E-D382-444A-87C7-29FB6E8F425C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829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0EA5BA8-4A27-0BA2-A81C-CC5C2BCD92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88EEAD8E-8C59-BA5E-7BFC-7C9CAB8632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3636BF00-505D-1DC6-C4A7-432FA9D6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04469-80A1-40EB-AB55-EF9FFE69A961}" type="datetimeFigureOut">
              <a:rPr lang="it-IT" smtClean="0"/>
              <a:pPr/>
              <a:t>01/06/2023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A06AD04A-C5BD-BA9E-D74B-3F0F7A73F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EDEA8A41-B350-9976-872A-088991F0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BBF55-C754-45A7-B029-D33BD44D75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3373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D4665F7-4BFE-C8D0-D8BC-62D8CBB2E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1FDCDAB1-B3E8-F4F9-562E-9D9BDC9C3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EBF7C9F5-502B-19B5-40E1-D65190F0E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04469-80A1-40EB-AB55-EF9FFE69A961}" type="datetimeFigureOut">
              <a:rPr lang="it-IT" smtClean="0"/>
              <a:pPr/>
              <a:t>01/06/2023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449A2F9A-51B9-1F3E-CCA7-1EA92B73E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C351B090-5DBC-CCEC-19C0-292E4BBE4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BBF55-C754-45A7-B029-D33BD44D75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9077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5F60DBEF-5507-3834-503D-48119A1FFF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3E4F1CA3-67D4-F290-772F-1C8A5D2B1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4B4BF2F7-93D0-CDF6-D5E0-10B8A6593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04469-80A1-40EB-AB55-EF9FFE69A961}" type="datetimeFigureOut">
              <a:rPr lang="it-IT" smtClean="0"/>
              <a:pPr/>
              <a:t>01/06/2023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C53F3D70-A937-388F-47A2-7DE739837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BCC1517-3C46-C5A8-6136-1DA0F68FE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BBF55-C754-45A7-B029-D33BD44D75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5608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51178B7-9F73-0273-CB7C-819E6D4FA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B893CCE-E4E0-530F-B9EE-68F00E97B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60C449E5-7D0E-2161-2A34-E8D0E4190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04469-80A1-40EB-AB55-EF9FFE69A961}" type="datetimeFigureOut">
              <a:rPr lang="it-IT" smtClean="0"/>
              <a:pPr/>
              <a:t>01/06/2023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8CA7B4A-270F-F3ED-FD80-57BC41116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05C7EDF-1AF1-14E7-622C-EE8EE11F7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BBF55-C754-45A7-B029-D33BD44D75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2943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B804BAA-4F80-CFAB-4845-BA9D5E58E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946332E0-3386-C3F4-6184-51F361B3E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8DDB2F63-93B5-9A4B-0FA5-C647837BF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04469-80A1-40EB-AB55-EF9FFE69A961}" type="datetimeFigureOut">
              <a:rPr lang="it-IT" smtClean="0"/>
              <a:pPr/>
              <a:t>01/06/2023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C2A9BF07-2412-A809-A057-58EA53C89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F9EFD87D-5FD0-2337-D6AE-1C85499BD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BBF55-C754-45A7-B029-D33BD44D75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885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430DECD-5012-C107-CB7A-2DC7D2FA8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69CEE3C-8CBB-4F3C-DCF0-883622B28A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A9C8EFC8-28DB-72B9-192B-E77492CE3D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B5969B74-E129-887E-E5DB-0F6F4CAE0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04469-80A1-40EB-AB55-EF9FFE69A961}" type="datetimeFigureOut">
              <a:rPr lang="it-IT" smtClean="0"/>
              <a:pPr/>
              <a:t>01/06/2023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ACCC0705-9C87-FDBE-A4F2-C7BE618D5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BF80E795-454E-C7D8-280B-DCA46310D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BBF55-C754-45A7-B029-D33BD44D75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1667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7A65A6D-AB96-0144-F7C3-644A6ABF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DBB9B512-47CF-EA20-8DD1-3A3ADDFD7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5A66D5E9-4430-14C6-0C0A-3E7BB844D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2B45FC7D-8558-37AD-2E5D-0AEE00E1F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FB77AE87-A285-BFBD-C0EF-F17337C4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BE3EBE73-D81F-E8CB-DE6A-6C8C7C90D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04469-80A1-40EB-AB55-EF9FFE69A961}" type="datetimeFigureOut">
              <a:rPr lang="it-IT" smtClean="0"/>
              <a:pPr/>
              <a:t>01/06/2023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70DD6EBB-A5E8-41BC-98D3-CAAE8BC3C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FAFA4114-7436-DA51-E25B-58568D29F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BBF55-C754-45A7-B029-D33BD44D75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388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1F6A92C-ED62-E48F-C82B-8D76629DE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0FFDAEB9-4F8E-DACB-394C-F9255F713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04469-80A1-40EB-AB55-EF9FFE69A961}" type="datetimeFigureOut">
              <a:rPr lang="it-IT" smtClean="0"/>
              <a:pPr/>
              <a:t>01/06/2023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36734C34-24A5-12AD-F423-9A96173DF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8BE4EAEC-86AF-F5CC-0E84-BBE7AAE3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BBF55-C754-45A7-B029-D33BD44D75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822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ABB70515-80C2-FFD3-DAC3-90BEAC28C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04469-80A1-40EB-AB55-EF9FFE69A961}" type="datetimeFigureOut">
              <a:rPr lang="it-IT" smtClean="0"/>
              <a:pPr/>
              <a:t>01/06/2023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0DA57429-65B5-D6BA-FFDB-1C1E1A8C7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FDDF3406-2766-FA3A-8A5E-AFDDADFAE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BBF55-C754-45A7-B029-D33BD44D75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775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271A987-5D55-0840-7603-453FE9DD8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2F041D1-863E-4EA0-F4CE-E48470442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6CC39520-6B84-D05E-367E-708523B83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A2C333AB-E757-4F9B-F461-4EC7C9E0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04469-80A1-40EB-AB55-EF9FFE69A961}" type="datetimeFigureOut">
              <a:rPr lang="it-IT" smtClean="0"/>
              <a:pPr/>
              <a:t>01/06/2023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DECAB751-08B1-810E-7B81-9A157916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55755F57-38A0-3492-D9EC-676C8D012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BBF55-C754-45A7-B029-D33BD44D75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115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31122E7-D303-A345-257D-060695A4F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D8AC9D50-6B0D-687E-C467-7D3BF793E2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3733CDD5-549E-A051-5BD2-D88028C83E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C8591413-2AC8-7835-6099-28AF45A79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04469-80A1-40EB-AB55-EF9FFE69A961}" type="datetimeFigureOut">
              <a:rPr lang="it-IT" smtClean="0"/>
              <a:pPr/>
              <a:t>01/06/2023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894DB9CE-FEC6-65B5-E3F0-F72A25C93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616805EB-4C6B-BF46-AA79-C3AB17454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BBF55-C754-45A7-B029-D33BD44D75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0277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1E568500-4D1C-95D7-6AB5-3A8FEE228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49D60566-9A7F-BB53-45F4-7EBEF7CCF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BC34D650-B73F-8B3A-790D-E85A71DDE6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04469-80A1-40EB-AB55-EF9FFE69A961}" type="datetimeFigureOut">
              <a:rPr lang="it-IT" smtClean="0"/>
              <a:pPr/>
              <a:t>01/06/2023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7FB4F31F-76FE-3519-F919-B1F6CB403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31F327EE-33A7-C909-3A72-0887AD9B5D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BBF55-C754-45A7-B029-D33BD44D758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2689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vitalia.it/-/media/invitalia/documenti/rafforziamo-le-imprese/borghi/avvisoimprese_borghi.pdf?la=it-it&amp;hash=4CC0A7E8792722B0BA506F1999ADE74EAED17E94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file:///C:\Users\Progetti45\Downloads\Allegato%201%20%20Riparto%20risorse%20per%20Progetto%20locale%20da%20destinare%20al%20sostegno%20delle%20imprese.pdf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76E7A08-99CB-E3F3-DCCE-129246772187}"/>
              </a:ext>
            </a:extLst>
          </p:cNvPr>
          <p:cNvSpPr txBox="1"/>
          <p:nvPr/>
        </p:nvSpPr>
        <p:spPr>
          <a:xfrm>
            <a:off x="1949725" y="3068359"/>
            <a:ext cx="78936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/>
              <a:t>Presentazione Bando Imprese Borghi</a:t>
            </a:r>
          </a:p>
          <a:p>
            <a:pPr algn="ctr"/>
            <a:r>
              <a:rPr lang="it-IT" sz="3000" i="1" dirty="0">
                <a:solidFill>
                  <a:srgbClr val="19191A"/>
                </a:solidFill>
                <a:effectLst/>
              </a:rPr>
              <a:t>M1C3 – Investimento 2.1 “Attrattività dei borghi”</a:t>
            </a:r>
          </a:p>
          <a:p>
            <a:pPr algn="ctr"/>
            <a:endParaRPr lang="it-IT" sz="3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B51975B6-E2BE-DEE1-7313-7E732AA18557}"/>
              </a:ext>
            </a:extLst>
          </p:cNvPr>
          <p:cNvSpPr txBox="1"/>
          <p:nvPr/>
        </p:nvSpPr>
        <p:spPr>
          <a:xfrm>
            <a:off x="3405300" y="4419351"/>
            <a:ext cx="49825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/>
              <a:t>Annalisa Giachi</a:t>
            </a:r>
          </a:p>
          <a:p>
            <a:pPr algn="ctr"/>
            <a:r>
              <a:rPr lang="it-IT" sz="3000" i="1" dirty="0"/>
              <a:t>Coordinatrice OREP – Osservatorio Recovery Plan</a:t>
            </a:r>
          </a:p>
        </p:txBody>
      </p:sp>
    </p:spTree>
    <p:extLst>
      <p:ext uri="{BB962C8B-B14F-4D97-AF65-F5344CB8AC3E}">
        <p14:creationId xmlns:p14="http://schemas.microsoft.com/office/powerpoint/2010/main" val="400554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BB4647C4-1FA3-4D86-DF62-A4E1E5DAFDF6}"/>
              </a:ext>
            </a:extLst>
          </p:cNvPr>
          <p:cNvSpPr txBox="1"/>
          <p:nvPr/>
        </p:nvSpPr>
        <p:spPr>
          <a:xfrm>
            <a:off x="8239530" y="484130"/>
            <a:ext cx="3952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rgbClr val="C00000"/>
                </a:solidFill>
              </a:rPr>
              <a:t>CRITERI DI VALUTAZIONE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xmlns="" id="{33BB5F58-B365-A318-9D85-52C497C24310}"/>
              </a:ext>
            </a:extLst>
          </p:cNvPr>
          <p:cNvSpPr/>
          <p:nvPr/>
        </p:nvSpPr>
        <p:spPr>
          <a:xfrm>
            <a:off x="1164810" y="1324128"/>
            <a:ext cx="3024334" cy="2279878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Assetto strutturale del Soggetto realizzatore</a:t>
            </a:r>
            <a:r>
              <a:rPr lang="it-IT" sz="2000" dirty="0"/>
              <a:t> </a:t>
            </a: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xmlns="" id="{8A23DA5C-D9E5-49FD-EF3B-C4603ED849B7}"/>
              </a:ext>
            </a:extLst>
          </p:cNvPr>
          <p:cNvSpPr/>
          <p:nvPr/>
        </p:nvSpPr>
        <p:spPr>
          <a:xfrm>
            <a:off x="4797723" y="1324126"/>
            <a:ext cx="2795547" cy="227988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Capacità dell’iniziativa di generare benefici per i contesti locali</a:t>
            </a:r>
            <a:endParaRPr lang="it-IT" sz="1600" b="1" dirty="0"/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xmlns="" id="{3ED5BA21-A569-5F59-5B02-63D23EF186CB}"/>
              </a:ext>
            </a:extLst>
          </p:cNvPr>
          <p:cNvSpPr/>
          <p:nvPr/>
        </p:nvSpPr>
        <p:spPr>
          <a:xfrm>
            <a:off x="8328889" y="1350714"/>
            <a:ext cx="3006566" cy="222670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Qualità dell’iniziativa proposta</a:t>
            </a:r>
          </a:p>
          <a:p>
            <a:pPr algn="ctr"/>
            <a:r>
              <a:rPr lang="it-IT" sz="1600" dirty="0"/>
              <a:t>In termini di fattibilità tecnica e sostenibilità economica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xmlns="" id="{1F4E09A6-303E-322B-7F94-CB6E805B4A7B}"/>
              </a:ext>
            </a:extLst>
          </p:cNvPr>
          <p:cNvSpPr/>
          <p:nvPr/>
        </p:nvSpPr>
        <p:spPr>
          <a:xfrm>
            <a:off x="4796438" y="4231970"/>
            <a:ext cx="2796832" cy="2226704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Connessione dell’iniziativa imprenditoriale con il Progetto proposto dal Comune</a:t>
            </a:r>
          </a:p>
        </p:txBody>
      </p:sp>
      <p:sp>
        <p:nvSpPr>
          <p:cNvPr id="10" name="Connettore 9">
            <a:extLst>
              <a:ext uri="{FF2B5EF4-FFF2-40B4-BE49-F238E27FC236}">
                <a16:creationId xmlns:a16="http://schemas.microsoft.com/office/drawing/2014/main" xmlns="" id="{169FC8D8-8DCC-D150-57FC-A63B70EE14DD}"/>
              </a:ext>
            </a:extLst>
          </p:cNvPr>
          <p:cNvSpPr/>
          <p:nvPr/>
        </p:nvSpPr>
        <p:spPr>
          <a:xfrm>
            <a:off x="707610" y="3165467"/>
            <a:ext cx="914400" cy="877078"/>
          </a:xfrm>
          <a:prstGeom prst="flowChartConnector">
            <a:avLst/>
          </a:prstGeom>
          <a:solidFill>
            <a:srgbClr val="6ACAF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max 20 punti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11" name="Connettore 10">
            <a:extLst>
              <a:ext uri="{FF2B5EF4-FFF2-40B4-BE49-F238E27FC236}">
                <a16:creationId xmlns:a16="http://schemas.microsoft.com/office/drawing/2014/main" xmlns="" id="{9D0A5333-0DA7-AA35-A660-54A597A4F609}"/>
              </a:ext>
            </a:extLst>
          </p:cNvPr>
          <p:cNvSpPr/>
          <p:nvPr/>
        </p:nvSpPr>
        <p:spPr>
          <a:xfrm>
            <a:off x="4435023" y="3161374"/>
            <a:ext cx="914400" cy="877078"/>
          </a:xfrm>
          <a:prstGeom prst="flowChartConnector">
            <a:avLst/>
          </a:prstGeom>
          <a:solidFill>
            <a:srgbClr val="16F67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max  20 punti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12" name="Connettore 11">
            <a:extLst>
              <a:ext uri="{FF2B5EF4-FFF2-40B4-BE49-F238E27FC236}">
                <a16:creationId xmlns:a16="http://schemas.microsoft.com/office/drawing/2014/main" xmlns="" id="{B3E5599B-6FCD-2619-8E98-5C8CFD22488D}"/>
              </a:ext>
            </a:extLst>
          </p:cNvPr>
          <p:cNvSpPr/>
          <p:nvPr/>
        </p:nvSpPr>
        <p:spPr>
          <a:xfrm>
            <a:off x="7876666" y="3161374"/>
            <a:ext cx="931546" cy="864096"/>
          </a:xfrm>
          <a:prstGeom prst="flowChartConnector">
            <a:avLst/>
          </a:prstGeom>
          <a:solidFill>
            <a:srgbClr val="FFA7A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max  30 punti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13" name="Connettore 12">
            <a:extLst>
              <a:ext uri="{FF2B5EF4-FFF2-40B4-BE49-F238E27FC236}">
                <a16:creationId xmlns:a16="http://schemas.microsoft.com/office/drawing/2014/main" xmlns="" id="{130F4080-F859-8683-0FF9-D0A1E8681ED0}"/>
              </a:ext>
            </a:extLst>
          </p:cNvPr>
          <p:cNvSpPr/>
          <p:nvPr/>
        </p:nvSpPr>
        <p:spPr>
          <a:xfrm>
            <a:off x="4452412" y="5788096"/>
            <a:ext cx="931546" cy="86409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max  30 punti</a:t>
            </a:r>
            <a:endParaRPr lang="it-IT" sz="1400" dirty="0">
              <a:solidFill>
                <a:schemeClr val="bg1"/>
              </a:solidFill>
            </a:endParaRPr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xmlns="" id="{72D75018-AF0D-2E3B-A7F8-D16A4E83918B}"/>
              </a:ext>
            </a:extLst>
          </p:cNvPr>
          <p:cNvCxnSpPr>
            <a:stCxn id="4" idx="3"/>
            <a:endCxn id="5" idx="1"/>
          </p:cNvCxnSpPr>
          <p:nvPr/>
        </p:nvCxnSpPr>
        <p:spPr>
          <a:xfrm flipV="1">
            <a:off x="4189144" y="2464066"/>
            <a:ext cx="60857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xmlns="" id="{966B9730-9E6C-84C1-264D-055E50177EE8}"/>
              </a:ext>
            </a:extLst>
          </p:cNvPr>
          <p:cNvCxnSpPr>
            <a:stCxn id="5" idx="3"/>
            <a:endCxn id="7" idx="1"/>
          </p:cNvCxnSpPr>
          <p:nvPr/>
        </p:nvCxnSpPr>
        <p:spPr>
          <a:xfrm>
            <a:off x="7593270" y="2464066"/>
            <a:ext cx="73561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44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xmlns="" id="{0F2F38D9-C56D-061D-AB2C-FB07799BBB9F}"/>
              </a:ext>
            </a:extLst>
          </p:cNvPr>
          <p:cNvSpPr/>
          <p:nvPr/>
        </p:nvSpPr>
        <p:spPr>
          <a:xfrm>
            <a:off x="175892" y="1042416"/>
            <a:ext cx="8928992" cy="816053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Le domande possono essere </a:t>
            </a:r>
            <a:r>
              <a:rPr lang="it-IT" dirty="0" smtClean="0"/>
              <a:t>presentate sul sito di </a:t>
            </a:r>
            <a:r>
              <a:rPr lang="it-IT" dirty="0" err="1" smtClean="0"/>
              <a:t>Invitalia</a:t>
            </a:r>
            <a:r>
              <a:rPr lang="it-IT" dirty="0" smtClean="0"/>
              <a:t>  </a:t>
            </a:r>
            <a:r>
              <a:rPr lang="it-IT" b="1" dirty="0"/>
              <a:t>a partire dal 8 giugno 2023 fino alle ore 18:00 del 11 settembre 2023</a:t>
            </a:r>
          </a:p>
        </p:txBody>
      </p:sp>
      <p:pic>
        <p:nvPicPr>
          <p:cNvPr id="6" name="Immagine 5" descr="Immagine che contiene testo, schermata, Carattere, numero&#10;&#10;Descrizione generata automaticamente">
            <a:extLst>
              <a:ext uri="{FF2B5EF4-FFF2-40B4-BE49-F238E27FC236}">
                <a16:creationId xmlns:a16="http://schemas.microsoft.com/office/drawing/2014/main" xmlns="" id="{1B985DB1-38DF-99AE-EEEA-1AC8A5C251C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24146"/>
            <a:ext cx="7585073" cy="4376654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F45D062E-DC83-AA33-0E17-FA58AEA2A662}"/>
              </a:ext>
            </a:extLst>
          </p:cNvPr>
          <p:cNvSpPr txBox="1"/>
          <p:nvPr/>
        </p:nvSpPr>
        <p:spPr>
          <a:xfrm>
            <a:off x="9046242" y="304875"/>
            <a:ext cx="27716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rgbClr val="C00000"/>
                </a:solidFill>
              </a:rPr>
              <a:t>PRESENTAZIONE DOMANDA</a:t>
            </a:r>
          </a:p>
        </p:txBody>
      </p:sp>
      <p:sp>
        <p:nvSpPr>
          <p:cNvPr id="5" name="Rettangolo 4"/>
          <p:cNvSpPr/>
          <p:nvPr/>
        </p:nvSpPr>
        <p:spPr>
          <a:xfrm>
            <a:off x="7550727" y="2994998"/>
            <a:ext cx="42672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500" b="1" dirty="0" smtClean="0">
                <a:solidFill>
                  <a:schemeClr val="accent1"/>
                </a:solidFill>
              </a:rPr>
              <a:t>https://www.invitalia.it/cosa-facciamo/rafforziamo-le-imprese/imprese-borghi </a:t>
            </a:r>
            <a:endParaRPr lang="it-IT" sz="25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84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A0F85410-3F15-2F38-037D-61C6BDF89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740" y="2345576"/>
            <a:ext cx="11087911" cy="36456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Investimento 2.1 “Attrattività dei borghi”</a:t>
            </a:r>
            <a:endParaRPr kumimoji="0" lang="it-IT" altLang="it-IT" sz="28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rgbClr val="19191A"/>
                </a:solidFill>
                <a:effectLst/>
                <a:latin typeface="+mn-lt"/>
              </a:rPr>
              <a:t>Timeline</a:t>
            </a: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rgbClr val="19191A"/>
                </a:solidFill>
                <a:effectLst/>
                <a:latin typeface="+mn-lt"/>
              </a:rPr>
              <a:t>: T2 2025</a:t>
            </a:r>
            <a:endParaRPr kumimoji="0" lang="it-IT" altLang="it-IT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rgbClr val="19191A"/>
                </a:solidFill>
                <a:effectLst/>
                <a:latin typeface="+mn-lt"/>
              </a:rPr>
              <a:t>Descrizione</a:t>
            </a: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rgbClr val="19191A"/>
                </a:solidFill>
                <a:effectLst/>
                <a:latin typeface="+mn-lt"/>
              </a:rPr>
              <a:t>:</a:t>
            </a:r>
            <a:endParaRPr kumimoji="0" lang="it-IT" altLang="it-IT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algn="just">
              <a:lnSpc>
                <a:spcPct val="150000"/>
              </a:lnSpc>
            </a:pPr>
            <a:r>
              <a:rPr lang="it-IT" sz="2000" b="0" i="0" dirty="0">
                <a:effectLst/>
                <a:latin typeface="+mn-lt"/>
              </a:rPr>
              <a:t>L’incentivo Imprese Borghi promuove l’avvio o il consolidamento di iniziative imprenditoriali nei territori dei </a:t>
            </a:r>
            <a:r>
              <a:rPr lang="it-IT" sz="2000" b="1" i="0" dirty="0">
                <a:effectLst/>
                <a:latin typeface="+mn-lt"/>
              </a:rPr>
              <a:t>294 comuni</a:t>
            </a:r>
            <a:r>
              <a:rPr lang="it-IT" sz="2000" b="0" i="0" dirty="0">
                <a:effectLst/>
                <a:latin typeface="+mn-lt"/>
              </a:rPr>
              <a:t> assegnatari delle risorse indicate nell’</a:t>
            </a:r>
            <a:r>
              <a:rPr lang="it-IT" sz="2000" b="1" i="0" u="sng" dirty="0">
                <a:effectLst/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Avviso</a:t>
            </a:r>
            <a:r>
              <a:rPr lang="it-IT" sz="2000" b="0" i="0" dirty="0">
                <a:effectLst/>
                <a:latin typeface="+mn-lt"/>
              </a:rPr>
              <a:t> per la rigenerazione culturale, sociale ed economica dei borghi a rischio abbandono o abbandonati.</a:t>
            </a:r>
          </a:p>
          <a:p>
            <a:pPr algn="just">
              <a:lnSpc>
                <a:spcPct val="150000"/>
              </a:lnSpc>
            </a:pPr>
            <a:r>
              <a:rPr lang="it-IT" sz="2000" b="0" i="0" dirty="0">
                <a:effectLst/>
                <a:latin typeface="+mn-lt"/>
              </a:rPr>
              <a:t>La misura è promossa dal </a:t>
            </a:r>
            <a:r>
              <a:rPr lang="it-IT" sz="2000" b="1" i="0" dirty="0">
                <a:effectLst/>
                <a:latin typeface="+mn-lt"/>
              </a:rPr>
              <a:t>Ministero della Cultura</a:t>
            </a:r>
            <a:r>
              <a:rPr lang="it-IT" sz="2000" b="0" i="0" dirty="0">
                <a:effectLst/>
                <a:latin typeface="+mn-lt"/>
              </a:rPr>
              <a:t> e gestita da </a:t>
            </a:r>
            <a:r>
              <a:rPr lang="it-IT" sz="2000" b="1" i="0" dirty="0" err="1">
                <a:effectLst/>
                <a:latin typeface="+mn-lt"/>
              </a:rPr>
              <a:t>Invitalia</a:t>
            </a:r>
            <a:r>
              <a:rPr lang="it-IT" sz="2000" b="0" i="0" dirty="0" smtClean="0">
                <a:effectLst/>
                <a:latin typeface="+mn-lt"/>
              </a:rPr>
              <a:t>.</a:t>
            </a:r>
            <a:endParaRPr lang="it-IT" sz="2400" b="0" i="0" dirty="0">
              <a:solidFill>
                <a:srgbClr val="58585A"/>
              </a:solidFill>
              <a:effectLst/>
              <a:latin typeface="+mn-lt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FB1087BA-E139-420B-D145-B953DC06E589}"/>
              </a:ext>
            </a:extLst>
          </p:cNvPr>
          <p:cNvSpPr txBox="1"/>
          <p:nvPr/>
        </p:nvSpPr>
        <p:spPr>
          <a:xfrm>
            <a:off x="10645302" y="622571"/>
            <a:ext cx="154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  <a:latin typeface="Titillium Web" panose="00000500000000000000" pitchFamily="2" charset="0"/>
              </a:rPr>
              <a:t>CONTESTO</a:t>
            </a:r>
          </a:p>
        </p:txBody>
      </p:sp>
      <p:pic>
        <p:nvPicPr>
          <p:cNvPr id="7" name="Immagine 6" descr="Immagine che contiene testo, Carattere, schermata, logo&#10;&#10;Descrizione generata automaticamente">
            <a:extLst>
              <a:ext uri="{FF2B5EF4-FFF2-40B4-BE49-F238E27FC236}">
                <a16:creationId xmlns:a16="http://schemas.microsoft.com/office/drawing/2014/main" xmlns="" id="{1AA75F1B-209F-F472-DF5E-44EE9561F7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939" y="1113715"/>
            <a:ext cx="6721813" cy="93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1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BB4647C4-1FA3-4D86-DF62-A4E1E5DAFDF6}"/>
              </a:ext>
            </a:extLst>
          </p:cNvPr>
          <p:cNvSpPr txBox="1"/>
          <p:nvPr/>
        </p:nvSpPr>
        <p:spPr>
          <a:xfrm>
            <a:off x="8066118" y="368554"/>
            <a:ext cx="42518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C00000"/>
                </a:solidFill>
              </a:rPr>
              <a:t>DOTAZIONE FINANZIARIA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947B319D-612E-EBBD-53E5-11BFA678306F}"/>
              </a:ext>
            </a:extLst>
          </p:cNvPr>
          <p:cNvSpPr txBox="1"/>
          <p:nvPr/>
        </p:nvSpPr>
        <p:spPr>
          <a:xfrm>
            <a:off x="7726106" y="2797100"/>
            <a:ext cx="304370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endParaRPr lang="it-IT" sz="2400" b="1" dirty="0">
              <a:latin typeface="Titillium Web" panose="00000500000000000000" pitchFamily="2" charset="0"/>
            </a:endParaRPr>
          </a:p>
        </p:txBody>
      </p:sp>
      <p:pic>
        <p:nvPicPr>
          <p:cNvPr id="11" name="Immagine 10" descr="Immagine che contiene testo, numero, schermata, Carattere&#10;&#10;Descrizione generata automaticamente">
            <a:extLst>
              <a:ext uri="{FF2B5EF4-FFF2-40B4-BE49-F238E27FC236}">
                <a16:creationId xmlns:a16="http://schemas.microsoft.com/office/drawing/2014/main" xmlns="" id="{9CA9B959-EA59-843A-B88D-F21ED82AA1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67132"/>
            <a:ext cx="7383375" cy="4960516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CFDA8836-139F-7D88-D4F1-091A6D440E1A}"/>
              </a:ext>
            </a:extLst>
          </p:cNvPr>
          <p:cNvSpPr txBox="1"/>
          <p:nvPr/>
        </p:nvSpPr>
        <p:spPr>
          <a:xfrm>
            <a:off x="8249732" y="4688733"/>
            <a:ext cx="36389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La dotazione finanziaria per singolo </a:t>
            </a:r>
            <a:r>
              <a:rPr lang="it-IT" i="1" dirty="0"/>
              <a:t>Progetto locale di rigenerazione culturale e sociale </a:t>
            </a:r>
            <a:r>
              <a:rPr lang="it-IT" dirty="0"/>
              <a:t>disponibile è riportata nell’</a:t>
            </a:r>
            <a:r>
              <a:rPr lang="it-IT" b="1" dirty="0">
                <a:hlinkClick r:id="rId5"/>
              </a:rPr>
              <a:t>Allegato 1.</a:t>
            </a:r>
            <a:endParaRPr lang="it-IT" b="1" dirty="0"/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xmlns="" id="{F903E32A-6581-FF4E-5657-F692F2D34685}"/>
              </a:ext>
            </a:extLst>
          </p:cNvPr>
          <p:cNvSpPr/>
          <p:nvPr/>
        </p:nvSpPr>
        <p:spPr>
          <a:xfrm>
            <a:off x="7242048" y="1367132"/>
            <a:ext cx="4949952" cy="153970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bg1"/>
                </a:solidFill>
                <a:latin typeface="Titillium Web" panose="00000500000000000000" pitchFamily="2" charset="0"/>
              </a:rPr>
              <a:t>€</a:t>
            </a:r>
            <a:r>
              <a:rPr lang="it-IT" sz="2400" b="1" dirty="0">
                <a:latin typeface="Titillium Web" panose="00000500000000000000" pitchFamily="2" charset="0"/>
              </a:rPr>
              <a:t>188.309.778,00*</a:t>
            </a:r>
          </a:p>
        </p:txBody>
      </p:sp>
      <p:pic>
        <p:nvPicPr>
          <p:cNvPr id="15" name="Elemento grafico 14" descr="Freccia a destra con riempimento a tinta unita">
            <a:extLst>
              <a:ext uri="{FF2B5EF4-FFF2-40B4-BE49-F238E27FC236}">
                <a16:creationId xmlns:a16="http://schemas.microsoft.com/office/drawing/2014/main" xmlns="" id="{838B53BE-9C5A-0C96-AC00-85AE3A643A7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10800000">
            <a:off x="7438683" y="4975179"/>
            <a:ext cx="627435" cy="627435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21349CBD-DEF2-8618-B71A-35D580398C37}"/>
              </a:ext>
            </a:extLst>
          </p:cNvPr>
          <p:cNvSpPr txBox="1"/>
          <p:nvPr/>
        </p:nvSpPr>
        <p:spPr>
          <a:xfrm>
            <a:off x="7373292" y="3007105"/>
            <a:ext cx="46617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/>
              <a:t>*al netto degli oneri per le attività di gestione e dell’accantonamento cautelativo di una riserva destinabile alle imprese che operano nei comuni che attuano i </a:t>
            </a:r>
            <a:r>
              <a:rPr lang="it-IT" sz="1400" i="1" dirty="0"/>
              <a:t>Progetti locali di rigenerazione culturale e sociale</a:t>
            </a:r>
            <a:r>
              <a:rPr lang="it-IT" sz="1400" dirty="0"/>
              <a:t> eventualmente finanziati a seguito di scorrimento della graduatoria.</a:t>
            </a:r>
          </a:p>
        </p:txBody>
      </p:sp>
    </p:spTree>
    <p:extLst>
      <p:ext uri="{BB962C8B-B14F-4D97-AF65-F5344CB8AC3E}">
        <p14:creationId xmlns:p14="http://schemas.microsoft.com/office/powerpoint/2010/main" val="277717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ACC2CB48-C6B5-449F-4A7C-8AF0FD2CC9C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792224" y="1324235"/>
            <a:ext cx="8833104" cy="4791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sz="1800" dirty="0"/>
              <a:t>Il bando è riservato ai </a:t>
            </a:r>
            <a:r>
              <a:rPr lang="it-IT" sz="1800" b="1" dirty="0">
                <a:solidFill>
                  <a:srgbClr val="FF0000"/>
                </a:solidFill>
              </a:rPr>
              <a:t>soggetti che abbiano una o più unità locali ubicate, o che si impegnano a localizzare un’unità locale</a:t>
            </a:r>
            <a:r>
              <a:rPr lang="it-IT" sz="1800" dirty="0"/>
              <a:t>, nei comuni/borghi storici assegnatari di risorse per i </a:t>
            </a:r>
            <a:r>
              <a:rPr lang="it-IT" sz="1800" i="1" dirty="0"/>
              <a:t>Progetti locali di rigenerazione culturale e </a:t>
            </a:r>
            <a:r>
              <a:rPr lang="it-IT" sz="1800" i="1" dirty="0" smtClean="0"/>
              <a:t>sociale. </a:t>
            </a:r>
            <a:r>
              <a:rPr lang="it-IT" sz="1800" dirty="0" smtClean="0"/>
              <a:t>Scaduto </a:t>
            </a:r>
            <a:r>
              <a:rPr lang="it-IT" sz="1800" dirty="0"/>
              <a:t>il termine di presentazione delle domande, </a:t>
            </a:r>
            <a:r>
              <a:rPr lang="it-IT" sz="1800" b="1" dirty="0"/>
              <a:t>in caso di mancato esaurimento delle risorse finanziarie destinate alle imprese localizzate </a:t>
            </a:r>
            <a:r>
              <a:rPr lang="it-IT" sz="1800" dirty="0"/>
              <a:t>nei comuni afferenti ai diversi </a:t>
            </a:r>
            <a:r>
              <a:rPr lang="it-IT" sz="1800" i="1" dirty="0"/>
              <a:t>Progetti locali </a:t>
            </a:r>
            <a:r>
              <a:rPr lang="it-IT" sz="1800" dirty="0"/>
              <a:t>ed entro i massimali definiti per ogni Regione e Provincia autonoma, </a:t>
            </a:r>
            <a:r>
              <a:rPr lang="it-IT" sz="1800" b="1" u="sng" dirty="0"/>
              <a:t>si provvederà all’assegnazione delle risorse alle imprese degli </a:t>
            </a:r>
            <a:r>
              <a:rPr lang="it-IT" sz="1800" b="1" u="sng" dirty="0">
                <a:solidFill>
                  <a:srgbClr val="FF0000"/>
                </a:solidFill>
              </a:rPr>
              <a:t>altri comuni della regione </a:t>
            </a:r>
            <a:r>
              <a:rPr lang="it-IT" sz="1800" b="1" u="sng" dirty="0"/>
              <a:t>selezionati</a:t>
            </a:r>
            <a:r>
              <a:rPr lang="it-IT" sz="1800" u="sng" dirty="0"/>
              <a:t> ai fini della Linea B – PNRR Borghi.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800" dirty="0"/>
              <a:t>Nel caso del permanere di </a:t>
            </a:r>
            <a:r>
              <a:rPr lang="it-IT" sz="1800" b="1" dirty="0"/>
              <a:t>risorse finanziarie residue </a:t>
            </a:r>
            <a:r>
              <a:rPr lang="it-IT" sz="1800" dirty="0"/>
              <a:t>a causa del mancato esaurimento delle stesse, </a:t>
            </a:r>
            <a:r>
              <a:rPr lang="it-IT" sz="1800" b="1" u="sng" dirty="0"/>
              <a:t>si procederà all’assegnazione ad </a:t>
            </a:r>
            <a:r>
              <a:rPr lang="it-IT" sz="1800" b="1" u="sng" dirty="0">
                <a:solidFill>
                  <a:srgbClr val="FF0000"/>
                </a:solidFill>
              </a:rPr>
              <a:t>imprese di altre regioni</a:t>
            </a:r>
            <a:r>
              <a:rPr lang="it-IT" sz="1800" u="sng" dirty="0"/>
              <a:t>,</a:t>
            </a:r>
            <a:r>
              <a:rPr lang="it-IT" sz="1800" dirty="0"/>
              <a:t> con conseguente scorrimento delle graduatorie, nel rispetto della quota di riparto per il Mezzogiorno previsto dal PNRR.</a:t>
            </a:r>
          </a:p>
        </p:txBody>
      </p:sp>
      <p:pic>
        <p:nvPicPr>
          <p:cNvPr id="6" name="Immagine 5" descr="Immagine che contiene Segnale stradale&#10;&#10;Descrizione generata automaticamente">
            <a:extLst>
              <a:ext uri="{FF2B5EF4-FFF2-40B4-BE49-F238E27FC236}">
                <a16:creationId xmlns:a16="http://schemas.microsoft.com/office/drawing/2014/main" xmlns="" id="{861A188C-8329-4B57-2102-3510508DB5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79" y="1890578"/>
            <a:ext cx="1321195" cy="1321195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0F3CCB27-5116-228C-412B-52446ED8C357}"/>
              </a:ext>
            </a:extLst>
          </p:cNvPr>
          <p:cNvSpPr txBox="1"/>
          <p:nvPr/>
        </p:nvSpPr>
        <p:spPr>
          <a:xfrm>
            <a:off x="8211312" y="191842"/>
            <a:ext cx="3768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C00000"/>
                </a:solidFill>
              </a:rPr>
              <a:t>DOTAZIONE FINANZIARIA</a:t>
            </a:r>
            <a:endParaRPr lang="it-IT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76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FB1087BA-E139-420B-D145-B953DC06E589}"/>
              </a:ext>
            </a:extLst>
          </p:cNvPr>
          <p:cNvSpPr txBox="1"/>
          <p:nvPr/>
        </p:nvSpPr>
        <p:spPr>
          <a:xfrm>
            <a:off x="9077304" y="322928"/>
            <a:ext cx="2948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SOGGETTI</a:t>
            </a:r>
            <a:r>
              <a:rPr lang="it-IT" b="1" dirty="0">
                <a:solidFill>
                  <a:srgbClr val="C00000"/>
                </a:solidFill>
                <a:latin typeface="Titillium Web" panose="00000500000000000000" pitchFamily="2" charset="0"/>
              </a:rPr>
              <a:t> REALIZZATORI</a:t>
            </a:r>
          </a:p>
        </p:txBody>
      </p:sp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xmlns="" id="{48752F46-7FDB-B950-6A77-08698B7AEA21}"/>
              </a:ext>
            </a:extLst>
          </p:cNvPr>
          <p:cNvSpPr/>
          <p:nvPr/>
        </p:nvSpPr>
        <p:spPr>
          <a:xfrm>
            <a:off x="1910217" y="1305300"/>
            <a:ext cx="4680522" cy="461913"/>
          </a:xfrm>
          <a:prstGeom prst="round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Possono presentare domanda: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9992B11D-8990-770B-93CE-F3E0868E06B0}"/>
              </a:ext>
            </a:extLst>
          </p:cNvPr>
          <p:cNvSpPr txBox="1"/>
          <p:nvPr/>
        </p:nvSpPr>
        <p:spPr>
          <a:xfrm>
            <a:off x="557246" y="1876851"/>
            <a:ext cx="7766483" cy="4662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it-IT" b="1" dirty="0">
                <a:solidFill>
                  <a:schemeClr val="tx1"/>
                </a:solidFill>
              </a:rPr>
              <a:t>Micro, piccole e medie imprese </a:t>
            </a:r>
            <a:r>
              <a:rPr lang="it-IT" b="1" dirty="0" smtClean="0">
                <a:solidFill>
                  <a:schemeClr val="tx1"/>
                </a:solidFill>
              </a:rPr>
              <a:t> (</a:t>
            </a:r>
            <a:r>
              <a:rPr lang="it-IT" b="1" u="sng" dirty="0" smtClean="0">
                <a:solidFill>
                  <a:schemeClr val="tx1"/>
                </a:solidFill>
              </a:rPr>
              <a:t>costituite o da costituire</a:t>
            </a:r>
            <a:r>
              <a:rPr lang="it-IT" b="1" dirty="0" smtClean="0">
                <a:solidFill>
                  <a:schemeClr val="tx1"/>
                </a:solidFill>
              </a:rPr>
              <a:t>) </a:t>
            </a:r>
            <a:r>
              <a:rPr lang="it-IT" dirty="0" smtClean="0">
                <a:solidFill>
                  <a:schemeClr val="tx1"/>
                </a:solidFill>
              </a:rPr>
              <a:t>in </a:t>
            </a:r>
            <a:r>
              <a:rPr lang="it-IT" dirty="0">
                <a:solidFill>
                  <a:schemeClr val="tx1"/>
                </a:solidFill>
              </a:rPr>
              <a:t>forma societaria di capitali o di persone, incluse società cooperative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it-IT" b="1" dirty="0">
                <a:solidFill>
                  <a:schemeClr val="tx1"/>
                </a:solidFill>
              </a:rPr>
              <a:t>Associazioni</a:t>
            </a:r>
            <a:r>
              <a:rPr lang="it-IT" dirty="0">
                <a:solidFill>
                  <a:schemeClr val="tx1"/>
                </a:solidFill>
              </a:rPr>
              <a:t> riconosciute e non riconosciute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it-IT" b="1" dirty="0">
                <a:solidFill>
                  <a:schemeClr val="tx1"/>
                </a:solidFill>
              </a:rPr>
              <a:t>Organizzazioni no profit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it-IT" b="1" dirty="0">
                <a:solidFill>
                  <a:schemeClr val="tx1"/>
                </a:solidFill>
              </a:rPr>
              <a:t>Enti del Terzo Settore </a:t>
            </a:r>
            <a:r>
              <a:rPr lang="it-IT" dirty="0">
                <a:solidFill>
                  <a:schemeClr val="tx1"/>
                </a:solidFill>
              </a:rPr>
              <a:t>iscritti o in corso di iscrizione al «RUNTS» e costituiti alla data del 31/12/2021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it-IT" b="1" dirty="0">
                <a:solidFill>
                  <a:schemeClr val="tx1"/>
                </a:solidFill>
              </a:rPr>
              <a:t>Persone fisiche </a:t>
            </a:r>
            <a:r>
              <a:rPr lang="it-IT" dirty="0">
                <a:solidFill>
                  <a:schemeClr val="tx1"/>
                </a:solidFill>
              </a:rPr>
              <a:t>c</a:t>
            </a:r>
            <a:r>
              <a:rPr lang="it-IT" dirty="0"/>
              <a:t>he entro </a:t>
            </a:r>
            <a:r>
              <a:rPr lang="it-IT" b="1" dirty="0"/>
              <a:t>sessanta giorni </a:t>
            </a:r>
            <a:r>
              <a:rPr lang="it-IT" dirty="0"/>
              <a:t>dalla comunicazione alle agevolazioni dimostrino l’avvenuta costituzione dell’impresa e il possesso dei requisiti richiesti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it-IT" b="1" dirty="0">
                <a:solidFill>
                  <a:schemeClr val="tx1"/>
                </a:solidFill>
              </a:rPr>
              <a:t>Impre</a:t>
            </a:r>
            <a:r>
              <a:rPr lang="it-IT" b="1" dirty="0"/>
              <a:t>se agricole</a:t>
            </a:r>
            <a:r>
              <a:rPr lang="it-IT" dirty="0"/>
              <a:t> per iniziative non riconducibili ai settori della produzione primaria dei prodotti </a:t>
            </a:r>
            <a:r>
              <a:rPr lang="it-IT" dirty="0" smtClean="0"/>
              <a:t>agricoli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6" name="Immagine 5" descr="Immagine che contiene Segnale stradale&#10;&#10;Descrizione generata automaticamente">
            <a:extLst>
              <a:ext uri="{FF2B5EF4-FFF2-40B4-BE49-F238E27FC236}">
                <a16:creationId xmlns:a16="http://schemas.microsoft.com/office/drawing/2014/main" xmlns="" id="{861A188C-8329-4B57-2102-3510508DB5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7430" y="1216254"/>
            <a:ext cx="1321195" cy="1321195"/>
          </a:xfrm>
          <a:prstGeom prst="rect">
            <a:avLst/>
          </a:prstGeom>
        </p:spPr>
      </p:pic>
      <p:cxnSp>
        <p:nvCxnSpPr>
          <p:cNvPr id="4" name="Connettore 2 3"/>
          <p:cNvCxnSpPr/>
          <p:nvPr/>
        </p:nvCxnSpPr>
        <p:spPr>
          <a:xfrm>
            <a:off x="9077304" y="1216255"/>
            <a:ext cx="73152" cy="52028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con angoli arrotondati 1">
            <a:extLst>
              <a:ext uri="{FF2B5EF4-FFF2-40B4-BE49-F238E27FC236}">
                <a16:creationId xmlns:a16="http://schemas.microsoft.com/office/drawing/2014/main" xmlns="" id="{48752F46-7FDB-B950-6A77-08698B7AEA21}"/>
              </a:ext>
            </a:extLst>
          </p:cNvPr>
          <p:cNvSpPr/>
          <p:nvPr/>
        </p:nvSpPr>
        <p:spPr>
          <a:xfrm>
            <a:off x="9381391" y="2730528"/>
            <a:ext cx="2644354" cy="3944592"/>
          </a:xfrm>
          <a:prstGeom prst="round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Non </a:t>
            </a:r>
            <a:r>
              <a:rPr lang="it-IT" dirty="0" smtClean="0"/>
              <a:t>possono presentare domanda </a:t>
            </a:r>
            <a:r>
              <a:rPr lang="it-IT" dirty="0"/>
              <a:t>le imprese </a:t>
            </a:r>
            <a:r>
              <a:rPr lang="it-IT" dirty="0" smtClean="0"/>
              <a:t>coinvolte </a:t>
            </a:r>
            <a:r>
              <a:rPr lang="it-IT" dirty="0"/>
              <a:t>nei processi di progettazione </a:t>
            </a:r>
            <a:r>
              <a:rPr lang="it-IT" dirty="0" smtClean="0"/>
              <a:t>partecipata e  </a:t>
            </a:r>
            <a:r>
              <a:rPr lang="it-IT" dirty="0"/>
              <a:t>partenariato pubblico-privato </a:t>
            </a:r>
            <a:r>
              <a:rPr lang="it-IT" dirty="0" smtClean="0"/>
              <a:t>attivati </a:t>
            </a:r>
            <a:r>
              <a:rPr lang="it-IT" dirty="0"/>
              <a:t>in fase di </a:t>
            </a:r>
            <a:r>
              <a:rPr lang="it-IT" dirty="0" smtClean="0"/>
              <a:t>presentazione </a:t>
            </a:r>
            <a:r>
              <a:rPr lang="it-IT" dirty="0"/>
              <a:t>del progetto locale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46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FB1087BA-E139-420B-D145-B953DC06E589}"/>
              </a:ext>
            </a:extLst>
          </p:cNvPr>
          <p:cNvSpPr txBox="1"/>
          <p:nvPr/>
        </p:nvSpPr>
        <p:spPr>
          <a:xfrm>
            <a:off x="9309242" y="289693"/>
            <a:ext cx="2948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SOGGETTI REALIZZATORI</a:t>
            </a: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xmlns="" id="{C0F2A973-EDB1-618F-75A2-6ADFCADC4091}"/>
              </a:ext>
            </a:extLst>
          </p:cNvPr>
          <p:cNvSpPr/>
          <p:nvPr/>
        </p:nvSpPr>
        <p:spPr>
          <a:xfrm>
            <a:off x="2397757" y="1125900"/>
            <a:ext cx="7060676" cy="655711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I soggetti possono partecipare con progetti a rete</a:t>
            </a:r>
          </a:p>
        </p:txBody>
      </p:sp>
      <p:grpSp>
        <p:nvGrpSpPr>
          <p:cNvPr id="2" name="Gruppo 1"/>
          <p:cNvGrpSpPr/>
          <p:nvPr/>
        </p:nvGrpSpPr>
        <p:grpSpPr>
          <a:xfrm>
            <a:off x="2397757" y="1951657"/>
            <a:ext cx="8961686" cy="4463291"/>
            <a:chOff x="3665662" y="1969945"/>
            <a:chExt cx="7332096" cy="4463291"/>
          </a:xfrm>
        </p:grpSpPr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xmlns="" id="{3CF6B938-7B80-03A3-FA36-448266F1B38F}"/>
                </a:ext>
              </a:extLst>
            </p:cNvPr>
            <p:cNvSpPr>
              <a:spLocks noChangeAspect="1"/>
            </p:cNvSpPr>
            <p:nvPr/>
          </p:nvSpPr>
          <p:spPr>
            <a:xfrm rot="2640000">
              <a:off x="4431490" y="2609078"/>
              <a:ext cx="3161116" cy="315997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" name="Rettangolo con angoli arrotondati 3">
              <a:extLst>
                <a:ext uri="{FF2B5EF4-FFF2-40B4-BE49-F238E27FC236}">
                  <a16:creationId xmlns:a16="http://schemas.microsoft.com/office/drawing/2014/main" xmlns="" id="{7F9EA584-D764-0E0C-A493-2B4C94BDFE06}"/>
                </a:ext>
              </a:extLst>
            </p:cNvPr>
            <p:cNvSpPr/>
            <p:nvPr/>
          </p:nvSpPr>
          <p:spPr>
            <a:xfrm>
              <a:off x="3665662" y="1969945"/>
              <a:ext cx="2262433" cy="214776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000" dirty="0">
                  <a:solidFill>
                    <a:schemeClr val="tx1"/>
                  </a:solidFill>
                </a:rPr>
                <a:t>Devono essere </a:t>
              </a:r>
              <a:r>
                <a:rPr lang="it-IT" sz="2000" b="1" dirty="0">
                  <a:solidFill>
                    <a:schemeClr val="tx1"/>
                  </a:solidFill>
                </a:rPr>
                <a:t>minimo tre e massimo cinque</a:t>
              </a:r>
            </a:p>
          </p:txBody>
        </p:sp>
        <p:sp>
          <p:nvSpPr>
            <p:cNvPr id="6" name="Rettangolo con angoli arrotondati 5">
              <a:extLst>
                <a:ext uri="{FF2B5EF4-FFF2-40B4-BE49-F238E27FC236}">
                  <a16:creationId xmlns:a16="http://schemas.microsoft.com/office/drawing/2014/main" xmlns="" id="{126EF9DF-F1B2-6569-4A8A-5AC376CBD729}"/>
                </a:ext>
              </a:extLst>
            </p:cNvPr>
            <p:cNvSpPr/>
            <p:nvPr/>
          </p:nvSpPr>
          <p:spPr>
            <a:xfrm>
              <a:off x="6096000" y="1985321"/>
              <a:ext cx="2262433" cy="214776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>
                  <a:solidFill>
                    <a:schemeClr val="tx1"/>
                  </a:solidFill>
                </a:rPr>
                <a:t>Ogni soggetto dovrà presentare domanda </a:t>
              </a:r>
              <a:r>
                <a:rPr lang="it-IT" b="1" dirty="0">
                  <a:solidFill>
                    <a:schemeClr val="tx1"/>
                  </a:solidFill>
                </a:rPr>
                <a:t>con il proprio progetto</a:t>
              </a:r>
            </a:p>
          </p:txBody>
        </p:sp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xmlns="" id="{89F27E0F-ED84-1CFA-0D21-492789003682}"/>
                </a:ext>
              </a:extLst>
            </p:cNvPr>
            <p:cNvSpPr txBox="1"/>
            <p:nvPr/>
          </p:nvSpPr>
          <p:spPr>
            <a:xfrm>
              <a:off x="8526338" y="3312908"/>
              <a:ext cx="247142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it-IT" sz="1400" b="1" dirty="0"/>
                <a:t>«sostanzialmente autonomo </a:t>
              </a:r>
              <a:r>
                <a:rPr lang="it-IT" sz="1400" dirty="0"/>
                <a:t>ma </a:t>
              </a:r>
              <a:r>
                <a:rPr lang="it-IT" sz="1400" b="1" dirty="0"/>
                <a:t>sinergicamente connesso </a:t>
              </a:r>
              <a:r>
                <a:rPr lang="it-IT" sz="1400" dirty="0"/>
                <a:t>con gli altri»</a:t>
              </a:r>
            </a:p>
          </p:txBody>
        </p:sp>
        <p:cxnSp>
          <p:nvCxnSpPr>
            <p:cNvPr id="9" name="Connettore 2 8">
              <a:extLst>
                <a:ext uri="{FF2B5EF4-FFF2-40B4-BE49-F238E27FC236}">
                  <a16:creationId xmlns:a16="http://schemas.microsoft.com/office/drawing/2014/main" xmlns="" id="{E64B887C-9364-80D9-4F2E-7A32F63279FA}"/>
                </a:ext>
              </a:extLst>
            </p:cNvPr>
            <p:cNvCxnSpPr/>
            <p:nvPr/>
          </p:nvCxnSpPr>
          <p:spPr>
            <a:xfrm>
              <a:off x="8188905" y="3574518"/>
              <a:ext cx="33743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ttangolo con angoli arrotondati 12">
              <a:extLst>
                <a:ext uri="{FF2B5EF4-FFF2-40B4-BE49-F238E27FC236}">
                  <a16:creationId xmlns:a16="http://schemas.microsoft.com/office/drawing/2014/main" xmlns="" id="{780A8DE2-50E9-B99D-500C-8BAD0AF4072F}"/>
                </a:ext>
              </a:extLst>
            </p:cNvPr>
            <p:cNvSpPr/>
            <p:nvPr/>
          </p:nvSpPr>
          <p:spPr>
            <a:xfrm>
              <a:off x="6096000" y="4275792"/>
              <a:ext cx="2262433" cy="214776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dirty="0">
                  <a:solidFill>
                    <a:schemeClr val="tx1"/>
                  </a:solidFill>
                </a:rPr>
                <a:t>L’ammissione al contributo di uno o più progetti afferenti alla stessa rete </a:t>
              </a:r>
              <a:r>
                <a:rPr lang="it-IT" sz="1600" b="1" dirty="0">
                  <a:solidFill>
                    <a:schemeClr val="tx1"/>
                  </a:solidFill>
                </a:rPr>
                <a:t>non garantisce l’ammissione di tutti </a:t>
              </a:r>
              <a:r>
                <a:rPr lang="it-IT" sz="1600" dirty="0">
                  <a:solidFill>
                    <a:schemeClr val="tx1"/>
                  </a:solidFill>
                </a:rPr>
                <a:t>i progetti della rete medesima</a:t>
              </a:r>
            </a:p>
          </p:txBody>
        </p:sp>
        <p:sp>
          <p:nvSpPr>
            <p:cNvPr id="14" name="Rettangolo con angoli arrotondati 13">
              <a:extLst>
                <a:ext uri="{FF2B5EF4-FFF2-40B4-BE49-F238E27FC236}">
                  <a16:creationId xmlns:a16="http://schemas.microsoft.com/office/drawing/2014/main" xmlns="" id="{9698FEA0-4D92-61BC-7A6B-56E80595726F}"/>
                </a:ext>
              </a:extLst>
            </p:cNvPr>
            <p:cNvSpPr/>
            <p:nvPr/>
          </p:nvSpPr>
          <p:spPr>
            <a:xfrm>
              <a:off x="3665663" y="4285467"/>
              <a:ext cx="2262433" cy="214776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>
                  <a:solidFill>
                    <a:schemeClr val="tx1"/>
                  </a:solidFill>
                </a:rPr>
                <a:t>L’accordo</a:t>
              </a:r>
              <a:r>
                <a:rPr lang="it-IT" b="1" dirty="0">
                  <a:solidFill>
                    <a:schemeClr val="tx1"/>
                  </a:solidFill>
                </a:rPr>
                <a:t> dovrà essere formalizzato </a:t>
              </a:r>
              <a:r>
                <a:rPr lang="it-IT" dirty="0">
                  <a:solidFill>
                    <a:schemeClr val="tx1"/>
                  </a:solidFill>
                </a:rPr>
                <a:t>entro la data di presentazione della domanda </a:t>
              </a:r>
              <a:endParaRPr lang="it-IT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496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BB4647C4-1FA3-4D86-DF62-A4E1E5DAFDF6}"/>
              </a:ext>
            </a:extLst>
          </p:cNvPr>
          <p:cNvSpPr txBox="1"/>
          <p:nvPr/>
        </p:nvSpPr>
        <p:spPr>
          <a:xfrm>
            <a:off x="9953681" y="325723"/>
            <a:ext cx="176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COSA FINANZIA</a:t>
            </a:r>
            <a:endParaRPr lang="it-IT" sz="1600" b="1" dirty="0">
              <a:solidFill>
                <a:srgbClr val="C00000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24DE1FB1-6E91-D420-C34D-61D1E032D55C}"/>
              </a:ext>
            </a:extLst>
          </p:cNvPr>
          <p:cNvSpPr txBox="1"/>
          <p:nvPr/>
        </p:nvSpPr>
        <p:spPr>
          <a:xfrm>
            <a:off x="1796981" y="1393592"/>
            <a:ext cx="94650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b="0" i="0" dirty="0">
                <a:effectLst/>
              </a:rPr>
              <a:t>Progetti localizzati </a:t>
            </a:r>
            <a:r>
              <a:rPr lang="it-IT" b="1" i="0" dirty="0">
                <a:effectLst/>
              </a:rPr>
              <a:t>in una o più unità locali ubicate nei comuni/borghi storici assegnatari di risorse </a:t>
            </a:r>
            <a:r>
              <a:rPr lang="it-IT" b="0" i="0" dirty="0">
                <a:effectLst/>
              </a:rPr>
              <a:t>per i “Progetti locali di rigenerazione culturale e sociale”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A9775BB3-B45D-4B17-007E-953E01FBA24B}"/>
              </a:ext>
            </a:extLst>
          </p:cNvPr>
          <p:cNvSpPr txBox="1"/>
          <p:nvPr/>
        </p:nvSpPr>
        <p:spPr>
          <a:xfrm>
            <a:off x="1796981" y="3396863"/>
            <a:ext cx="80739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b="0" i="0" dirty="0">
                <a:effectLst/>
              </a:rPr>
              <a:t>Sono finanziabili progetti </a:t>
            </a:r>
            <a:r>
              <a:rPr lang="it-IT" dirty="0"/>
              <a:t>che abbiano un valore </a:t>
            </a:r>
            <a:r>
              <a:rPr lang="it-IT" b="1" i="0" dirty="0">
                <a:effectLst/>
              </a:rPr>
              <a:t>fino a 150.000 </a:t>
            </a:r>
            <a:r>
              <a:rPr lang="it-IT" b="1" i="0" dirty="0" smtClean="0">
                <a:effectLst/>
              </a:rPr>
              <a:t>€ + IVA </a:t>
            </a:r>
            <a:endParaRPr lang="it-IT" b="0" i="0" dirty="0">
              <a:effectLst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C5892CAD-1209-24DA-B6B0-4F21396C59AD}"/>
              </a:ext>
            </a:extLst>
          </p:cNvPr>
          <p:cNvSpPr txBox="1"/>
          <p:nvPr/>
        </p:nvSpPr>
        <p:spPr>
          <a:xfrm>
            <a:off x="1783127" y="2505753"/>
            <a:ext cx="98166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/>
              <a:t>N</a:t>
            </a:r>
            <a:r>
              <a:rPr lang="it-IT" b="0" i="0" dirty="0">
                <a:effectLst/>
              </a:rPr>
              <a:t>el campo delle attività culturali, creative, turistiche, commerciali, agroalimentari e artigianali</a:t>
            </a:r>
            <a:endParaRPr lang="it-IT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7AC0EFFB-174C-2BA8-54EC-3482FB833660}"/>
              </a:ext>
            </a:extLst>
          </p:cNvPr>
          <p:cNvSpPr txBox="1"/>
          <p:nvPr/>
        </p:nvSpPr>
        <p:spPr>
          <a:xfrm>
            <a:off x="1765070" y="4165908"/>
            <a:ext cx="90721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b="1" i="0" dirty="0">
                <a:effectLst/>
              </a:rPr>
              <a:t>Durata massima di 18 mesi </a:t>
            </a:r>
            <a:r>
              <a:rPr lang="it-IT" b="0" i="0" dirty="0">
                <a:effectLst/>
              </a:rPr>
              <a:t>a partire dalla data di accettazione della </a:t>
            </a:r>
            <a:r>
              <a:rPr lang="it-IT" b="0" i="0" dirty="0" smtClean="0">
                <a:effectLst/>
              </a:rPr>
              <a:t>domanda (</a:t>
            </a:r>
            <a:r>
              <a:rPr lang="it-IT" b="1" i="0" dirty="0" smtClean="0">
                <a:effectLst/>
              </a:rPr>
              <a:t>pec sottoscrizione provvedimento di assegnazione)</a:t>
            </a:r>
            <a:r>
              <a:rPr lang="it-IT" b="0" i="0" dirty="0" smtClean="0">
                <a:effectLst/>
              </a:rPr>
              <a:t> e da concludersi entro dicembre 2025</a:t>
            </a:r>
            <a:endParaRPr lang="it-IT" b="0" i="0" dirty="0">
              <a:effectLst/>
            </a:endParaRP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xmlns="" id="{F359C645-7115-842C-779F-86137850FD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31" y="3272470"/>
            <a:ext cx="493725" cy="493725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xmlns="" id="{608D8B12-3119-D632-C91C-190111840B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74" y="4269967"/>
            <a:ext cx="493725" cy="493725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xmlns="" id="{C19FD6C7-681A-A105-B47A-58C967E844D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31" y="1393592"/>
            <a:ext cx="588215" cy="588215"/>
          </a:xfrm>
          <a:prstGeom prst="rect">
            <a:avLst/>
          </a:prstGeom>
        </p:spPr>
      </p:pic>
      <p:pic>
        <p:nvPicPr>
          <p:cNvPr id="18" name="Immagine 17" descr="Immagine che contiene Elementi grafici, logo, grafica, clipart&#10;&#10;Descrizione generata automaticamente">
            <a:extLst>
              <a:ext uri="{FF2B5EF4-FFF2-40B4-BE49-F238E27FC236}">
                <a16:creationId xmlns:a16="http://schemas.microsoft.com/office/drawing/2014/main" xmlns="" id="{E7E2F590-8C5D-BE73-C924-474FB594040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73" y="2420594"/>
            <a:ext cx="493725" cy="493725"/>
          </a:xfrm>
          <a:prstGeom prst="rect">
            <a:avLst/>
          </a:prstGeom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DF0C6AC8-BE8B-4F7E-B41B-08A828370BB6}"/>
              </a:ext>
            </a:extLst>
          </p:cNvPr>
          <p:cNvSpPr txBox="1"/>
          <p:nvPr/>
        </p:nvSpPr>
        <p:spPr>
          <a:xfrm>
            <a:off x="1735932" y="5573251"/>
            <a:ext cx="95261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b="1" i="0" dirty="0">
                <a:effectLst/>
              </a:rPr>
              <a:t>Coerenti e sinergici con la progettazione presentata dal Comune/i destinatario/i del finanziamento </a:t>
            </a:r>
            <a:r>
              <a:rPr lang="it-IT" i="0" dirty="0">
                <a:effectLst/>
              </a:rPr>
              <a:t>per la realizzazione del Progetto e rispondere ai bisogni effettivi dei residenti</a:t>
            </a:r>
          </a:p>
        </p:txBody>
      </p:sp>
      <p:pic>
        <p:nvPicPr>
          <p:cNvPr id="21" name="Immagine 20" descr="Immagine che contiene Elementi grafici, clipart, cerchio, grafica&#10;&#10;Descrizione generata automaticamente">
            <a:extLst>
              <a:ext uri="{FF2B5EF4-FFF2-40B4-BE49-F238E27FC236}">
                <a16:creationId xmlns:a16="http://schemas.microsoft.com/office/drawing/2014/main" xmlns="" id="{48774EB2-4A4C-0D11-DDCF-0C75C47BF18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21" y="5625277"/>
            <a:ext cx="542277" cy="542277"/>
          </a:xfrm>
          <a:prstGeom prst="rect">
            <a:avLst/>
          </a:prstGeom>
        </p:spPr>
      </p:pic>
      <p:sp>
        <p:nvSpPr>
          <p:cNvPr id="17" name="Ovale 16"/>
          <p:cNvSpPr/>
          <p:nvPr/>
        </p:nvSpPr>
        <p:spPr>
          <a:xfrm>
            <a:off x="1149927" y="5292436"/>
            <a:ext cx="10515600" cy="1288473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" name="Immagine 19" descr="Immagine che contiene Segnale stradale&#10;&#10;Descrizione generata automaticamente">
            <a:extLst>
              <a:ext uri="{FF2B5EF4-FFF2-40B4-BE49-F238E27FC236}">
                <a16:creationId xmlns:a16="http://schemas.microsoft.com/office/drawing/2014/main" xmlns="" id="{861A188C-8329-4B57-2102-3510508DB53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0805" y="4264693"/>
            <a:ext cx="1321195" cy="1321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52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BB4647C4-1FA3-4D86-DF62-A4E1E5DAFDF6}"/>
              </a:ext>
            </a:extLst>
          </p:cNvPr>
          <p:cNvSpPr txBox="1"/>
          <p:nvPr/>
        </p:nvSpPr>
        <p:spPr>
          <a:xfrm>
            <a:off x="8402426" y="279693"/>
            <a:ext cx="37895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rgbClr val="C00000"/>
                </a:solidFill>
              </a:rPr>
              <a:t>FORMA E MISURA DELLE AGEVOLAZIONI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xmlns="" id="{615A8E82-555B-4578-E71F-8B49488139C6}"/>
              </a:ext>
            </a:extLst>
          </p:cNvPr>
          <p:cNvSpPr/>
          <p:nvPr/>
        </p:nvSpPr>
        <p:spPr>
          <a:xfrm>
            <a:off x="1769677" y="1078882"/>
            <a:ext cx="7904675" cy="1146785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/>
              <a:t>Importo massimo di 75.000 € a progetto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01EF2B73-E1A1-ADEA-02D1-BF8A6D764CBF}"/>
              </a:ext>
            </a:extLst>
          </p:cNvPr>
          <p:cNvSpPr txBox="1"/>
          <p:nvPr/>
        </p:nvSpPr>
        <p:spPr>
          <a:xfrm>
            <a:off x="691298" y="2393694"/>
            <a:ext cx="11104461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Contributo a fondo perduto a </a:t>
            </a:r>
            <a:r>
              <a:rPr lang="it-IT" sz="2000" b="1" dirty="0"/>
              <a:t>copertura del </a:t>
            </a:r>
            <a:r>
              <a:rPr lang="it-IT" sz="2000" b="1" dirty="0">
                <a:solidFill>
                  <a:schemeClr val="tx1"/>
                </a:solidFill>
              </a:rPr>
              <a:t>90% dell’iniziativa imprenditoriale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1" dirty="0"/>
              <a:t>Nei limiti del Regolamento </a:t>
            </a:r>
            <a:r>
              <a:rPr lang="it-IT" sz="2000" b="1" i="1" dirty="0"/>
              <a:t>de </a:t>
            </a:r>
            <a:r>
              <a:rPr lang="it-IT" sz="2000" b="1" i="1" dirty="0" err="1"/>
              <a:t>minimis</a:t>
            </a:r>
            <a:endParaRPr lang="it-IT" sz="2000" b="1" i="1" dirty="0">
              <a:solidFill>
                <a:schemeClr val="tx1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A copertura </a:t>
            </a:r>
            <a:r>
              <a:rPr lang="it-IT" sz="2000" b="1" dirty="0"/>
              <a:t>del 100% </a:t>
            </a:r>
            <a:r>
              <a:rPr lang="it-IT" sz="2000" dirty="0"/>
              <a:t>per nuove imprese o imprese già costituite a prevalente titolarità giovanili </a:t>
            </a:r>
            <a:r>
              <a:rPr lang="it-IT" sz="2000" dirty="0" smtClean="0"/>
              <a:t>(&lt; 40 anni) e/o </a:t>
            </a:r>
            <a:r>
              <a:rPr lang="it-IT" sz="2000" dirty="0"/>
              <a:t>femminili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1" dirty="0"/>
              <a:t>Divieto</a:t>
            </a:r>
            <a:r>
              <a:rPr lang="it-IT" sz="2000" dirty="0"/>
              <a:t> del doppio finanziamento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1" dirty="0"/>
              <a:t>Copertura finanziaria residua </a:t>
            </a:r>
            <a:r>
              <a:rPr lang="it-IT" sz="2000" dirty="0"/>
              <a:t>dell’iniziativa imprenditoriale di spesa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06036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BB4647C4-1FA3-4D86-DF62-A4E1E5DAFDF6}"/>
              </a:ext>
            </a:extLst>
          </p:cNvPr>
          <p:cNvSpPr txBox="1"/>
          <p:nvPr/>
        </p:nvSpPr>
        <p:spPr>
          <a:xfrm>
            <a:off x="9876376" y="243757"/>
            <a:ext cx="20550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rgbClr val="C00000"/>
                </a:solidFill>
              </a:rPr>
              <a:t>SPESE AMMISSIBILI</a:t>
            </a:r>
          </a:p>
        </p:txBody>
      </p:sp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xmlns="" id="{AE3474BB-23F1-9085-9CB6-90E0193E8B77}"/>
              </a:ext>
            </a:extLst>
          </p:cNvPr>
          <p:cNvSpPr/>
          <p:nvPr/>
        </p:nvSpPr>
        <p:spPr>
          <a:xfrm>
            <a:off x="256032" y="1196169"/>
            <a:ext cx="11521440" cy="956460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Sono </a:t>
            </a:r>
            <a:r>
              <a:rPr lang="it-IT" sz="2000" b="1" dirty="0"/>
              <a:t>ammissibili le spese sostenute dai soggetti realizzatori a partire dal giorno successivo alla data di presentazione della domanda</a:t>
            </a:r>
            <a:endParaRPr lang="it-IT" b="1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3880885A-5A2F-332C-9E1F-D87720324F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94" y="2620498"/>
            <a:ext cx="637896" cy="637896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7D4FA24F-2018-B03E-6264-ED0F4D7DB886}"/>
              </a:ext>
            </a:extLst>
          </p:cNvPr>
          <p:cNvSpPr txBox="1"/>
          <p:nvPr/>
        </p:nvSpPr>
        <p:spPr>
          <a:xfrm>
            <a:off x="2299689" y="2596230"/>
            <a:ext cx="92170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tx1"/>
                </a:solidFill>
              </a:rPr>
              <a:t>Impianti, macchinari, attrezzature, arredi e mezzi mobili </a:t>
            </a:r>
            <a:r>
              <a:rPr lang="it-IT" dirty="0">
                <a:solidFill>
                  <a:schemeClr val="tx1"/>
                </a:solidFill>
              </a:rPr>
              <a:t>di ultima generazione, a basso impatto ambientale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673F8C23-E9EC-01EE-EE1E-B251F8A91A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72" y="3628430"/>
            <a:ext cx="637896" cy="637896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545EF70C-5F43-31D6-5121-1366408A9AA4}"/>
              </a:ext>
            </a:extLst>
          </p:cNvPr>
          <p:cNvSpPr txBox="1"/>
          <p:nvPr/>
        </p:nvSpPr>
        <p:spPr>
          <a:xfrm>
            <a:off x="2258124" y="3421986"/>
            <a:ext cx="85764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b="1" dirty="0">
                <a:solidFill>
                  <a:schemeClr val="tx1"/>
                </a:solidFill>
              </a:rPr>
              <a:t>Servizi specialistici e beni immateriali </a:t>
            </a:r>
            <a:r>
              <a:rPr lang="it-IT" dirty="0">
                <a:solidFill>
                  <a:schemeClr val="tx1"/>
                </a:solidFill>
              </a:rPr>
              <a:t>(programmi informatici, brevetti, licenze e marchi, certificazioni, know-how, conoscenze tecniche)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xmlns="" id="{E7D46A75-807C-07C2-9099-8A11F5D8F4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909" y="5516516"/>
            <a:ext cx="637896" cy="637896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CC899F47-D524-0EB1-1661-DD2EE38528C4}"/>
              </a:ext>
            </a:extLst>
          </p:cNvPr>
          <p:cNvSpPr txBox="1"/>
          <p:nvPr/>
        </p:nvSpPr>
        <p:spPr>
          <a:xfrm>
            <a:off x="2327399" y="5256480"/>
            <a:ext cx="85764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b="1" u="sng" dirty="0">
                <a:solidFill>
                  <a:schemeClr val="tx1"/>
                </a:solidFill>
              </a:rPr>
              <a:t>Fino al limite del 20% del progetto </a:t>
            </a:r>
            <a:r>
              <a:rPr lang="it-IT" dirty="0">
                <a:solidFill>
                  <a:schemeClr val="tx1"/>
                </a:solidFill>
              </a:rPr>
              <a:t>di spesa ammissibile: </a:t>
            </a:r>
            <a:r>
              <a:rPr lang="it-IT" dirty="0" smtClean="0">
                <a:solidFill>
                  <a:schemeClr val="tx1"/>
                </a:solidFill>
              </a:rPr>
              <a:t>utenze</a:t>
            </a:r>
            <a:r>
              <a:rPr lang="it-IT" dirty="0">
                <a:solidFill>
                  <a:schemeClr val="tx1"/>
                </a:solidFill>
              </a:rPr>
              <a:t>, canoni di locazione, nuovo personale, materie prime, materiali di consumo, semilavorati e prodotti finiti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545EF70C-5F43-31D6-5121-1366408A9AA4}"/>
              </a:ext>
            </a:extLst>
          </p:cNvPr>
          <p:cNvSpPr txBox="1"/>
          <p:nvPr/>
        </p:nvSpPr>
        <p:spPr>
          <a:xfrm>
            <a:off x="2258124" y="4556704"/>
            <a:ext cx="85764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b="1" u="sng" dirty="0" smtClean="0"/>
              <a:t>Fino al limite del 40% del progetto:  </a:t>
            </a:r>
            <a:r>
              <a:rPr lang="it-IT" dirty="0" smtClean="0"/>
              <a:t>opere murarie 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5122" name="Picture 2" descr="Opere Murarie - Milano Ability Serviz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1122218" y="4547467"/>
            <a:ext cx="609600" cy="609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6252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951</Words>
  <Application>Microsoft Office PowerPoint</Application>
  <PresentationFormat>Widescreen</PresentationFormat>
  <Paragraphs>91</Paragraphs>
  <Slides>11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Titillium Web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PNRRsportelloMB</dc:creator>
  <cp:lastModifiedBy>Ricerca1</cp:lastModifiedBy>
  <cp:revision>27</cp:revision>
  <dcterms:created xsi:type="dcterms:W3CDTF">2023-05-29T08:16:57Z</dcterms:created>
  <dcterms:modified xsi:type="dcterms:W3CDTF">2023-06-01T15:05:40Z</dcterms:modified>
</cp:coreProperties>
</file>