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90" r:id="rId4"/>
    <p:sldId id="293" r:id="rId5"/>
    <p:sldId id="294" r:id="rId6"/>
    <p:sldId id="291" r:id="rId7"/>
    <p:sldId id="292" r:id="rId8"/>
    <p:sldId id="285" r:id="rId9"/>
    <p:sldId id="29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3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B2646-1AEA-4966-BA79-ABC2A0F2E9F8}" v="6" dt="2023-05-02T12:30:03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A8119-EE7B-4481-8E15-338B30E0D24A}" type="doc">
      <dgm:prSet loTypeId="urn:microsoft.com/office/officeart/2005/8/layout/chevron1" loCatId="process" qsTypeId="urn:microsoft.com/office/officeart/2005/8/quickstyle/simple4" qsCatId="simple" csTypeId="urn:microsoft.com/office/officeart/2005/8/colors/accent6_4" csCatId="accent6" phldr="1"/>
      <dgm:spPr/>
    </dgm:pt>
    <dgm:pt modelId="{A35E4157-745B-4595-B173-160F514644D8}">
      <dgm:prSet phldrT="[Texto]"/>
      <dgm:spPr/>
      <dgm:t>
        <a:bodyPr/>
        <a:lstStyle/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28 </a:t>
          </a:r>
        </a:p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FEBBRAIO </a:t>
          </a:r>
        </a:p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2022</a:t>
          </a:r>
          <a:endParaRPr lang="it-IT" dirty="0">
            <a:latin typeface="Georgia Pro Cond Light" panose="02040306050405020303" pitchFamily="18" charset="0"/>
          </a:endParaRPr>
        </a:p>
      </dgm:t>
    </dgm:pt>
    <dgm:pt modelId="{172247C3-3DC4-4D85-8EE5-277D690B6198}" type="parTrans" cxnId="{39C0DBC4-9636-4358-9774-7632F6568416}">
      <dgm:prSet/>
      <dgm:spPr/>
      <dgm:t>
        <a:bodyPr/>
        <a:lstStyle/>
        <a:p>
          <a:endParaRPr lang="it-IT"/>
        </a:p>
      </dgm:t>
    </dgm:pt>
    <dgm:pt modelId="{1BAA6B7E-084E-4681-821F-1EA321B07E62}" type="sibTrans" cxnId="{39C0DBC4-9636-4358-9774-7632F6568416}">
      <dgm:prSet/>
      <dgm:spPr/>
      <dgm:t>
        <a:bodyPr/>
        <a:lstStyle/>
        <a:p>
          <a:endParaRPr lang="it-IT"/>
        </a:p>
      </dgm:t>
    </dgm:pt>
    <dgm:pt modelId="{90573378-48E1-4A27-B1CD-49751EE11736}">
      <dgm:prSet phldrT="[Texto]"/>
      <dgm:spPr/>
      <dgm:t>
        <a:bodyPr/>
        <a:lstStyle/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27 </a:t>
          </a:r>
        </a:p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SETTEMBRE</a:t>
          </a:r>
        </a:p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2022</a:t>
          </a:r>
          <a:endParaRPr lang="it-IT" dirty="0">
            <a:latin typeface="Georgia Pro Cond Light" panose="02040306050405020303" pitchFamily="18" charset="0"/>
          </a:endParaRPr>
        </a:p>
      </dgm:t>
    </dgm:pt>
    <dgm:pt modelId="{DF0DDD1E-BA80-4EB5-B70D-437C52F74A2A}" type="parTrans" cxnId="{4F4EF909-97A6-4A3A-940F-42119E6CB6BF}">
      <dgm:prSet/>
      <dgm:spPr/>
      <dgm:t>
        <a:bodyPr/>
        <a:lstStyle/>
        <a:p>
          <a:endParaRPr lang="it-IT"/>
        </a:p>
      </dgm:t>
    </dgm:pt>
    <dgm:pt modelId="{B4F80750-FB4D-4283-9773-DAE3F492FA89}" type="sibTrans" cxnId="{4F4EF909-97A6-4A3A-940F-42119E6CB6BF}">
      <dgm:prSet/>
      <dgm:spPr/>
      <dgm:t>
        <a:bodyPr/>
        <a:lstStyle/>
        <a:p>
          <a:endParaRPr lang="it-IT"/>
        </a:p>
      </dgm:t>
    </dgm:pt>
    <dgm:pt modelId="{3653486D-11BC-4854-AFB5-3172CADCA4E4}">
      <dgm:prSet phldrT="[Texto]"/>
      <dgm:spPr/>
      <dgm:t>
        <a:bodyPr/>
        <a:lstStyle/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30 </a:t>
          </a:r>
        </a:p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DICEMBRE </a:t>
          </a:r>
          <a:endParaRPr lang="it-IT" dirty="0">
            <a:latin typeface="Georgia Pro Cond Light" panose="02040306050405020303" pitchFamily="18" charset="0"/>
          </a:endParaRPr>
        </a:p>
        <a:p>
          <a:r>
            <a:rPr lang="it-IT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2022</a:t>
          </a:r>
          <a:endParaRPr lang="it-IT" dirty="0">
            <a:latin typeface="Georgia Pro Cond Light" panose="02040306050405020303" pitchFamily="18" charset="0"/>
          </a:endParaRPr>
        </a:p>
      </dgm:t>
    </dgm:pt>
    <dgm:pt modelId="{F1C279C9-909B-426B-9FF8-F0505F090A0C}" type="parTrans" cxnId="{BEBBA406-31CA-43FE-9125-2596DDA15BB8}">
      <dgm:prSet/>
      <dgm:spPr/>
      <dgm:t>
        <a:bodyPr/>
        <a:lstStyle/>
        <a:p>
          <a:endParaRPr lang="it-IT"/>
        </a:p>
      </dgm:t>
    </dgm:pt>
    <dgm:pt modelId="{EE68AC7A-E690-4D09-B028-90E64C85FDD5}" type="sibTrans" cxnId="{BEBBA406-31CA-43FE-9125-2596DDA15BB8}">
      <dgm:prSet/>
      <dgm:spPr/>
      <dgm:t>
        <a:bodyPr/>
        <a:lstStyle/>
        <a:p>
          <a:endParaRPr lang="it-IT"/>
        </a:p>
      </dgm:t>
    </dgm:pt>
    <dgm:pt modelId="{29A38B2A-C732-4C00-BCFD-F6726DAE2879}">
      <dgm:prSet/>
      <dgm:spPr/>
      <dgm:t>
        <a:bodyPr/>
        <a:lstStyle/>
        <a:p>
          <a:r>
            <a:rPr lang="it-IT" dirty="0">
              <a:latin typeface="Georgia Pro Cond Light" panose="02040306050405020303" pitchFamily="18" charset="0"/>
            </a:rPr>
            <a:t>30 </a:t>
          </a:r>
        </a:p>
        <a:p>
          <a:r>
            <a:rPr lang="it-IT" dirty="0">
              <a:latin typeface="Georgia Pro Cond Light" panose="02040306050405020303" pitchFamily="18" charset="0"/>
            </a:rPr>
            <a:t>GIUGNO</a:t>
          </a:r>
        </a:p>
        <a:p>
          <a:r>
            <a:rPr lang="it-IT" dirty="0">
              <a:latin typeface="Georgia Pro Cond Light" panose="02040306050405020303" pitchFamily="18" charset="0"/>
            </a:rPr>
            <a:t>2023</a:t>
          </a:r>
        </a:p>
      </dgm:t>
    </dgm:pt>
    <dgm:pt modelId="{A55CC8C3-266D-4A10-9C3C-E47895474095}" type="parTrans" cxnId="{5C47292A-76B8-4485-A435-5370AD5910F0}">
      <dgm:prSet/>
      <dgm:spPr/>
      <dgm:t>
        <a:bodyPr/>
        <a:lstStyle/>
        <a:p>
          <a:endParaRPr lang="it-IT"/>
        </a:p>
      </dgm:t>
    </dgm:pt>
    <dgm:pt modelId="{388CF1F2-55D2-482E-A145-B001C9458E2C}" type="sibTrans" cxnId="{5C47292A-76B8-4485-A435-5370AD5910F0}">
      <dgm:prSet/>
      <dgm:spPr/>
      <dgm:t>
        <a:bodyPr/>
        <a:lstStyle/>
        <a:p>
          <a:endParaRPr lang="it-IT"/>
        </a:p>
      </dgm:t>
    </dgm:pt>
    <dgm:pt modelId="{9A3B3C74-E822-45D6-AF12-DBDB5A6F93B5}" type="pres">
      <dgm:prSet presAssocID="{677A8119-EE7B-4481-8E15-338B30E0D24A}" presName="Name0" presStyleCnt="0">
        <dgm:presLayoutVars>
          <dgm:dir/>
          <dgm:animLvl val="lvl"/>
          <dgm:resizeHandles val="exact"/>
        </dgm:presLayoutVars>
      </dgm:prSet>
      <dgm:spPr/>
    </dgm:pt>
    <dgm:pt modelId="{42D17E7F-C8C4-4AD4-A4BC-DCDDB91F1F51}" type="pres">
      <dgm:prSet presAssocID="{A35E4157-745B-4595-B173-160F514644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A853DA-6B17-4EEA-90C7-731D1CB621F4}" type="pres">
      <dgm:prSet presAssocID="{1BAA6B7E-084E-4681-821F-1EA321B07E62}" presName="parTxOnlySpace" presStyleCnt="0"/>
      <dgm:spPr/>
    </dgm:pt>
    <dgm:pt modelId="{9B6DA2B3-1C94-4CBB-B207-4EEA17B99E21}" type="pres">
      <dgm:prSet presAssocID="{90573378-48E1-4A27-B1CD-49751EE1173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5245C6-C165-43FF-BD14-42EE69F495FD}" type="pres">
      <dgm:prSet presAssocID="{B4F80750-FB4D-4283-9773-DAE3F492FA89}" presName="parTxOnlySpace" presStyleCnt="0"/>
      <dgm:spPr/>
    </dgm:pt>
    <dgm:pt modelId="{19C582DC-08BE-49A2-859E-3553BCD9F457}" type="pres">
      <dgm:prSet presAssocID="{3653486D-11BC-4854-AFB5-3172CADCA4E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27565F-6854-41F6-ABDF-AD1FA2EC9A87}" type="pres">
      <dgm:prSet presAssocID="{EE68AC7A-E690-4D09-B028-90E64C85FDD5}" presName="parTxOnlySpace" presStyleCnt="0"/>
      <dgm:spPr/>
    </dgm:pt>
    <dgm:pt modelId="{98FC93ED-D742-4AA4-B61F-400392CD97D2}" type="pres">
      <dgm:prSet presAssocID="{29A38B2A-C732-4C00-BCFD-F6726DAE287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02F49D2-B38A-4699-90BF-DA6ECF1F6C09}" type="presOf" srcId="{90573378-48E1-4A27-B1CD-49751EE11736}" destId="{9B6DA2B3-1C94-4CBB-B207-4EEA17B99E21}" srcOrd="0" destOrd="0" presId="urn:microsoft.com/office/officeart/2005/8/layout/chevron1"/>
    <dgm:cxn modelId="{2E56276B-39D3-4937-B2C6-3DA749CD3A5E}" type="presOf" srcId="{29A38B2A-C732-4C00-BCFD-F6726DAE2879}" destId="{98FC93ED-D742-4AA4-B61F-400392CD97D2}" srcOrd="0" destOrd="0" presId="urn:microsoft.com/office/officeart/2005/8/layout/chevron1"/>
    <dgm:cxn modelId="{4F4EF909-97A6-4A3A-940F-42119E6CB6BF}" srcId="{677A8119-EE7B-4481-8E15-338B30E0D24A}" destId="{90573378-48E1-4A27-B1CD-49751EE11736}" srcOrd="1" destOrd="0" parTransId="{DF0DDD1E-BA80-4EB5-B70D-437C52F74A2A}" sibTransId="{B4F80750-FB4D-4283-9773-DAE3F492FA89}"/>
    <dgm:cxn modelId="{5C47292A-76B8-4485-A435-5370AD5910F0}" srcId="{677A8119-EE7B-4481-8E15-338B30E0D24A}" destId="{29A38B2A-C732-4C00-BCFD-F6726DAE2879}" srcOrd="3" destOrd="0" parTransId="{A55CC8C3-266D-4A10-9C3C-E47895474095}" sibTransId="{388CF1F2-55D2-482E-A145-B001C9458E2C}"/>
    <dgm:cxn modelId="{BEBBA406-31CA-43FE-9125-2596DDA15BB8}" srcId="{677A8119-EE7B-4481-8E15-338B30E0D24A}" destId="{3653486D-11BC-4854-AFB5-3172CADCA4E4}" srcOrd="2" destOrd="0" parTransId="{F1C279C9-909B-426B-9FF8-F0505F090A0C}" sibTransId="{EE68AC7A-E690-4D09-B028-90E64C85FDD5}"/>
    <dgm:cxn modelId="{39C0DBC4-9636-4358-9774-7632F6568416}" srcId="{677A8119-EE7B-4481-8E15-338B30E0D24A}" destId="{A35E4157-745B-4595-B173-160F514644D8}" srcOrd="0" destOrd="0" parTransId="{172247C3-3DC4-4D85-8EE5-277D690B6198}" sibTransId="{1BAA6B7E-084E-4681-821F-1EA321B07E62}"/>
    <dgm:cxn modelId="{EA6DD224-6563-490F-8E27-56F65D445728}" type="presOf" srcId="{A35E4157-745B-4595-B173-160F514644D8}" destId="{42D17E7F-C8C4-4AD4-A4BC-DCDDB91F1F51}" srcOrd="0" destOrd="0" presId="urn:microsoft.com/office/officeart/2005/8/layout/chevron1"/>
    <dgm:cxn modelId="{32A0F444-A20A-4926-A43D-B95D515BC798}" type="presOf" srcId="{677A8119-EE7B-4481-8E15-338B30E0D24A}" destId="{9A3B3C74-E822-45D6-AF12-DBDB5A6F93B5}" srcOrd="0" destOrd="0" presId="urn:microsoft.com/office/officeart/2005/8/layout/chevron1"/>
    <dgm:cxn modelId="{C1C50B00-AA0E-4AB6-9843-832811B9C5F8}" type="presOf" srcId="{3653486D-11BC-4854-AFB5-3172CADCA4E4}" destId="{19C582DC-08BE-49A2-859E-3553BCD9F457}" srcOrd="0" destOrd="0" presId="urn:microsoft.com/office/officeart/2005/8/layout/chevron1"/>
    <dgm:cxn modelId="{1D8D417B-337A-4F60-9E67-DD431F4FFEAF}" type="presParOf" srcId="{9A3B3C74-E822-45D6-AF12-DBDB5A6F93B5}" destId="{42D17E7F-C8C4-4AD4-A4BC-DCDDB91F1F51}" srcOrd="0" destOrd="0" presId="urn:microsoft.com/office/officeart/2005/8/layout/chevron1"/>
    <dgm:cxn modelId="{0A93581D-9E29-4DCC-B3B1-DFA3E62630DC}" type="presParOf" srcId="{9A3B3C74-E822-45D6-AF12-DBDB5A6F93B5}" destId="{A2A853DA-6B17-4EEA-90C7-731D1CB621F4}" srcOrd="1" destOrd="0" presId="urn:microsoft.com/office/officeart/2005/8/layout/chevron1"/>
    <dgm:cxn modelId="{20624B0B-34BB-4D85-9BBC-EA8284553D63}" type="presParOf" srcId="{9A3B3C74-E822-45D6-AF12-DBDB5A6F93B5}" destId="{9B6DA2B3-1C94-4CBB-B207-4EEA17B99E21}" srcOrd="2" destOrd="0" presId="urn:microsoft.com/office/officeart/2005/8/layout/chevron1"/>
    <dgm:cxn modelId="{D51495D8-C775-4B64-9F6E-4A3F8A515337}" type="presParOf" srcId="{9A3B3C74-E822-45D6-AF12-DBDB5A6F93B5}" destId="{B05245C6-C165-43FF-BD14-42EE69F495FD}" srcOrd="3" destOrd="0" presId="urn:microsoft.com/office/officeart/2005/8/layout/chevron1"/>
    <dgm:cxn modelId="{2BB23723-342E-4F4E-9623-84A522A49AD6}" type="presParOf" srcId="{9A3B3C74-E822-45D6-AF12-DBDB5A6F93B5}" destId="{19C582DC-08BE-49A2-859E-3553BCD9F457}" srcOrd="4" destOrd="0" presId="urn:microsoft.com/office/officeart/2005/8/layout/chevron1"/>
    <dgm:cxn modelId="{10DC453B-8272-4732-ABC8-FA6264DCF770}" type="presParOf" srcId="{9A3B3C74-E822-45D6-AF12-DBDB5A6F93B5}" destId="{7527565F-6854-41F6-ABDF-AD1FA2EC9A87}" srcOrd="5" destOrd="0" presId="urn:microsoft.com/office/officeart/2005/8/layout/chevron1"/>
    <dgm:cxn modelId="{915D079A-7463-4D81-81E9-A9EDA23524C3}" type="presParOf" srcId="{9A3B3C74-E822-45D6-AF12-DBDB5A6F93B5}" destId="{98FC93ED-D742-4AA4-B61F-400392CD97D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17E7F-C8C4-4AD4-A4BC-DCDDB91F1F51}">
      <dsp:nvSpPr>
        <dsp:cNvPr id="0" name=""/>
        <dsp:cNvSpPr/>
      </dsp:nvSpPr>
      <dsp:spPr>
        <a:xfrm>
          <a:off x="5471" y="432192"/>
          <a:ext cx="3185085" cy="127403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28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FEBBRAIO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2022</a:t>
          </a:r>
          <a:endParaRPr lang="it-IT" sz="2300" kern="1200" dirty="0">
            <a:latin typeface="Georgia Pro Cond Light" panose="02040306050405020303" pitchFamily="18" charset="0"/>
          </a:endParaRPr>
        </a:p>
      </dsp:txBody>
      <dsp:txXfrm>
        <a:off x="642488" y="432192"/>
        <a:ext cx="1911051" cy="1274034"/>
      </dsp:txXfrm>
    </dsp:sp>
    <dsp:sp modelId="{9B6DA2B3-1C94-4CBB-B207-4EEA17B99E21}">
      <dsp:nvSpPr>
        <dsp:cNvPr id="0" name=""/>
        <dsp:cNvSpPr/>
      </dsp:nvSpPr>
      <dsp:spPr>
        <a:xfrm>
          <a:off x="2872048" y="432192"/>
          <a:ext cx="3185085" cy="127403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27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SETTEMBRE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2022</a:t>
          </a:r>
          <a:endParaRPr lang="it-IT" sz="2300" kern="1200" dirty="0">
            <a:latin typeface="Georgia Pro Cond Light" panose="02040306050405020303" pitchFamily="18" charset="0"/>
          </a:endParaRPr>
        </a:p>
      </dsp:txBody>
      <dsp:txXfrm>
        <a:off x="3509065" y="432192"/>
        <a:ext cx="1911051" cy="1274034"/>
      </dsp:txXfrm>
    </dsp:sp>
    <dsp:sp modelId="{19C582DC-08BE-49A2-859E-3553BCD9F457}">
      <dsp:nvSpPr>
        <dsp:cNvPr id="0" name=""/>
        <dsp:cNvSpPr/>
      </dsp:nvSpPr>
      <dsp:spPr>
        <a:xfrm>
          <a:off x="5738625" y="432192"/>
          <a:ext cx="3185085" cy="127403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30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DICEMBRE </a:t>
          </a:r>
          <a:endParaRPr lang="it-IT" sz="2300" kern="1200" dirty="0">
            <a:latin typeface="Georgia Pro Cond Light" panose="02040306050405020303" pitchFamily="18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  <a:ea typeface="Poppins"/>
              <a:cs typeface="Poppins"/>
              <a:sym typeface="Poppins"/>
            </a:rPr>
            <a:t>2022</a:t>
          </a:r>
          <a:endParaRPr lang="it-IT" sz="2300" kern="1200" dirty="0">
            <a:latin typeface="Georgia Pro Cond Light" panose="02040306050405020303" pitchFamily="18" charset="0"/>
          </a:endParaRPr>
        </a:p>
      </dsp:txBody>
      <dsp:txXfrm>
        <a:off x="6375642" y="432192"/>
        <a:ext cx="1911051" cy="1274034"/>
      </dsp:txXfrm>
    </dsp:sp>
    <dsp:sp modelId="{98FC93ED-D742-4AA4-B61F-400392CD97D2}">
      <dsp:nvSpPr>
        <dsp:cNvPr id="0" name=""/>
        <dsp:cNvSpPr/>
      </dsp:nvSpPr>
      <dsp:spPr>
        <a:xfrm>
          <a:off x="8605202" y="432192"/>
          <a:ext cx="3185085" cy="1274034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</a:rPr>
            <a:t>30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</a:rPr>
            <a:t>GIUGNO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>
              <a:latin typeface="Georgia Pro Cond Light" panose="02040306050405020303" pitchFamily="18" charset="0"/>
            </a:rPr>
            <a:t>2023</a:t>
          </a:r>
        </a:p>
      </dsp:txBody>
      <dsp:txXfrm>
        <a:off x="9242219" y="432192"/>
        <a:ext cx="1911051" cy="1274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29776-0EB9-4C81-A2BA-CBD6B25CC735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D82A4-AD2F-4B92-8C09-5836837F73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88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422277" y="4777194"/>
            <a:ext cx="5953125" cy="488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131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16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87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82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20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EAADE3-3263-4D70-89CD-426009850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122A576-4F1A-4F25-96F2-C52CD0514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2A8B24C-130B-4D08-9428-1D2E10F8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CD2F954-6D8B-453B-B49B-1BE16E24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AA2B087-14E8-4346-B4AC-9340D958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6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4688939-428C-4C16-BBEA-0E4695E9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40705BC-2D48-4D61-B490-97F86970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5BEFB6E-2F13-42F9-8FA5-75F73567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9A38E27-1AC7-4AB5-ACA2-E662267B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2B27F3-5B33-4CA1-B242-30697F45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469F84B-DBF2-4908-A2F2-590E94C73461}"/>
              </a:ext>
            </a:extLst>
          </p:cNvPr>
          <p:cNvSpPr/>
          <p:nvPr userDrawn="1"/>
        </p:nvSpPr>
        <p:spPr>
          <a:xfrm>
            <a:off x="431371" y="116632"/>
            <a:ext cx="302302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Immagine 7" descr="C:\Users\Annalisa\AppData\Local\Microsoft\Windows\INetCache\Content.Word\grande_orep.jpg">
            <a:extLst>
              <a:ext uri="{FF2B5EF4-FFF2-40B4-BE49-F238E27FC236}">
                <a16:creationId xmlns:a16="http://schemas.microsoft.com/office/drawing/2014/main" xmlns="" id="{7D31E152-E67C-452E-A956-731721B3A05D}"/>
              </a:ext>
            </a:extLst>
          </p:cNvPr>
          <p:cNvPicPr/>
          <p:nvPr userDrawn="1"/>
        </p:nvPicPr>
        <p:blipFill>
          <a:blip r:embed="rId2" cstate="print"/>
          <a:srcRect t="19205" b="16887"/>
          <a:stretch>
            <a:fillRect/>
          </a:stretch>
        </p:blipFill>
        <p:spPr bwMode="auto">
          <a:xfrm>
            <a:off x="239349" y="72008"/>
            <a:ext cx="124813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66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427B4D-6B6E-4AB6-93E2-70B038D1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D0815DA-5194-4490-808F-D64743A79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3134A19-E5ED-423F-BD14-2601CFC6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5305E76-C832-4AAF-82AE-7707ED8A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5579F84-331E-4864-999F-0C6D0A1C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741B1E-CAD6-4408-AB15-8969FF63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29C45E6-9E97-42CB-8C81-5A5B10578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E178748-AC17-41E0-8D36-54A9DA516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A1035DE-DC1D-4B8F-96E7-12602336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745EEA4-F584-4EBF-9009-603FF2F6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269A574-09EC-4894-856C-EA2E68B6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77A7F-3E38-4D56-B200-83F0D9FC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B45FA92-1CC3-4258-8805-3AD796B46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67B4F8C-208F-4A0F-9C01-44BC78E14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FDB5753-13C8-4DC0-BD6E-461A5F80C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701CC7F-995B-405C-96E9-3563000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D2B026BF-0865-4D11-8A5E-0476CFAB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4FD3012-3833-42DA-8DA7-88B96A69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A58EAC0-9A66-4875-9794-05D97242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FABA18-744D-4E0C-9D8E-070CC430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B3961C8-55FA-4608-AFB6-6B87FB9F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59444AA-43B1-4C70-852A-32D16050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AF220A9-CC70-4E3E-A8E8-9215DE9E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0AD1BD5D-EAAA-46A6-9540-79C3475D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9A28488-C7F7-4105-870F-23404730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762CF66-1F8E-4900-A1DD-942F92BA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0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78D10C-ED96-4597-BF6C-ABD14711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B2DDBD9-3ACD-49EC-A269-ECA375A7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86CF5D-27D8-4B3F-A0EF-7C010E807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C956E1B-ED74-42E8-AEE6-C6E35820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BF3E1E6-2CB0-4384-A5ED-E9B2A4A4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EF9006E-E108-44F0-82B0-8A724F26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129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19BB48-CC93-4229-8B5D-76F5013E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C97B576-3E19-4E4E-AAB4-0107AF4EE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7CAE29D-24A6-4750-A441-2E523CF4F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D4A6B76-6D8B-42CF-BA10-9A9E4D09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AEA2B8F-3AA8-4EB8-A6F4-49E52EE5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DCDC04D-9F21-4756-AF20-35DAD64B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0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6C94DF-9CCD-479E-BF6F-2A2447AB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4279B17-112D-400F-883B-62C9A622B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F18F0C7-94A8-4522-A792-C35A07E0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D2F13DF-23D6-4912-B53E-BD45F6DD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8175577-EFC2-461C-B799-FABFBE87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33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E0EC838-E362-440F-AD23-EC1A6879F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9557EF2-6D20-4484-9419-18BF2EDB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D18AD3A-289B-4886-8E39-593CCE68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6AF0AFE-05C4-4B86-9C66-75F90180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1738833-6C08-4A82-A03A-55173276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72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EAADE3-3263-4D70-89CD-426009850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122A576-4F1A-4F25-96F2-C52CD0514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2A8B24C-130B-4D08-9428-1D2E10F8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CD2F954-6D8B-453B-B49B-1BE16E24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AA2B087-14E8-4346-B4AC-9340D958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61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4688939-428C-4C16-BBEA-0E4695E9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40705BC-2D48-4D61-B490-97F86970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5BEFB6E-2F13-42F9-8FA5-75F73567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9A38E27-1AC7-4AB5-ACA2-E662267B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2B27F3-5B33-4CA1-B242-30697F45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469F84B-DBF2-4908-A2F2-590E94C73461}"/>
              </a:ext>
            </a:extLst>
          </p:cNvPr>
          <p:cNvSpPr/>
          <p:nvPr userDrawn="1"/>
        </p:nvSpPr>
        <p:spPr>
          <a:xfrm>
            <a:off x="431371" y="116632"/>
            <a:ext cx="302302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Immagine 7" descr="C:\Users\Annalisa\AppData\Local\Microsoft\Windows\INetCache\Content.Word\grande_orep.jpg">
            <a:extLst>
              <a:ext uri="{FF2B5EF4-FFF2-40B4-BE49-F238E27FC236}">
                <a16:creationId xmlns:a16="http://schemas.microsoft.com/office/drawing/2014/main" xmlns="" id="{7D31E152-E67C-452E-A956-731721B3A05D}"/>
              </a:ext>
            </a:extLst>
          </p:cNvPr>
          <p:cNvPicPr/>
          <p:nvPr userDrawn="1"/>
        </p:nvPicPr>
        <p:blipFill>
          <a:blip r:embed="rId2" cstate="print"/>
          <a:srcRect t="19205" b="16887"/>
          <a:stretch>
            <a:fillRect/>
          </a:stretch>
        </p:blipFill>
        <p:spPr bwMode="auto">
          <a:xfrm>
            <a:off x="239349" y="72008"/>
            <a:ext cx="124813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660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427B4D-6B6E-4AB6-93E2-70B038D1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D0815DA-5194-4490-808F-D64743A79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3134A19-E5ED-423F-BD14-2601CFC6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5305E76-C832-4AAF-82AE-7707ED8A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5579F84-331E-4864-999F-0C6D0A1C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741B1E-CAD6-4408-AB15-8969FF63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29C45E6-9E97-42CB-8C81-5A5B10578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E178748-AC17-41E0-8D36-54A9DA516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A1035DE-DC1D-4B8F-96E7-12602336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745EEA4-F584-4EBF-9009-603FF2F6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269A574-09EC-4894-856C-EA2E68B6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5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77A7F-3E38-4D56-B200-83F0D9FC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B45FA92-1CC3-4258-8805-3AD796B46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67B4F8C-208F-4A0F-9C01-44BC78E14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FDB5753-13C8-4DC0-BD6E-461A5F80C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701CC7F-995B-405C-96E9-3563000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D2B026BF-0865-4D11-8A5E-0476CFAB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4FD3012-3833-42DA-8DA7-88B96A69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A58EAC0-9A66-4875-9794-05D97242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0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FABA18-744D-4E0C-9D8E-070CC430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B3961C8-55FA-4608-AFB6-6B87FB9F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59444AA-43B1-4C70-852A-32D16050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AF220A9-CC70-4E3E-A8E8-9215DE9E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5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0AD1BD5D-EAAA-46A6-9540-79C3475D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9A28488-C7F7-4105-870F-23404730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762CF66-1F8E-4900-A1DD-942F92BA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234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78D10C-ED96-4597-BF6C-ABD14711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B2DDBD9-3ACD-49EC-A269-ECA375A7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86CF5D-27D8-4B3F-A0EF-7C010E807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C956E1B-ED74-42E8-AEE6-C6E35820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BF3E1E6-2CB0-4384-A5ED-E9B2A4A4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EF9006E-E108-44F0-82B0-8A724F26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9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19BB48-CC93-4229-8B5D-76F5013E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C97B576-3E19-4E4E-AAB4-0107AF4EE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7CAE29D-24A6-4750-A441-2E523CF4F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D4A6B76-6D8B-42CF-BA10-9A9E4D09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AEA2B8F-3AA8-4EB8-A6F4-49E52EE5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DCDC04D-9F21-4756-AF20-35DAD64B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04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6C94DF-9CCD-479E-BF6F-2A2447AB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4279B17-112D-400F-883B-62C9A622B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F18F0C7-94A8-4522-A792-C35A07E0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D2F13DF-23D6-4912-B53E-BD45F6DD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8175577-EFC2-461C-B799-FABFBE87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3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E0EC838-E362-440F-AD23-EC1A6879F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9557EF2-6D20-4484-9419-18BF2EDB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D18AD3A-289B-4886-8E39-593CCE68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6AF0AFE-05C4-4B86-9C66-75F90180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1738833-6C08-4A82-A03A-55173276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7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85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58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56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78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13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11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8CB6-842B-4B6F-A1F4-11E30898713D}" type="datetimeFigureOut">
              <a:rPr lang="it-IT" smtClean="0"/>
              <a:pPr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1CDE-613A-490B-9C45-DD001391651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88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8340F26A-6477-4024-B6D3-2F302887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9A6D129-8ED9-4EBF-A1AB-5701CC798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3F8EFBA-1F45-4432-9B3F-848B34AFA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A0B17E6-5147-4592-A063-CDFADD4B4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6796C57-0B55-430A-8C08-625D3AA0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8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8340F26A-6477-4024-B6D3-2F302887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9A6D129-8ED9-4EBF-A1AB-5701CC798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3F8EFBA-1F45-4432-9B3F-848B34AFA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F4C8-FE76-4A3E-8172-99B195A92F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A0B17E6-5147-4592-A063-CDFADD4B4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6796C57-0B55-430A-8C08-625D3AA0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65B32-885B-4A8B-98B5-7F2C06F9E0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8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37122" y="3265917"/>
            <a:ext cx="1267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PNRR e imprese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80656" y="3329609"/>
            <a:ext cx="82569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0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3000" b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Gaetano Scognamiglio– Co-fondatore </a:t>
            </a:r>
            <a:r>
              <a:rPr lang="it-IT" sz="30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OreP</a:t>
            </a:r>
            <a:endParaRPr lang="it-IT" sz="30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  <a:p>
            <a:pPr algn="ctr"/>
            <a:r>
              <a:rPr lang="it-IT" sz="3000" b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23/5/2023</a:t>
            </a:r>
            <a:endParaRPr lang="it-IT" sz="30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  <a:p>
            <a:pPr algn="ctr"/>
            <a:endParaRPr lang="it-IT" sz="20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2"/>
          <p:cNvSpPr txBox="1"/>
          <p:nvPr/>
        </p:nvSpPr>
        <p:spPr>
          <a:xfrm>
            <a:off x="4055815" y="289201"/>
            <a:ext cx="77816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838" algn="ctr">
              <a:spcBef>
                <a:spcPts val="100"/>
              </a:spcBef>
            </a:pPr>
            <a:r>
              <a:rPr lang="it-IT" sz="4400" b="1" cap="all" dirty="0" smtClean="0">
                <a:solidFill>
                  <a:srgbClr val="638A00"/>
                </a:solidFill>
              </a:rPr>
              <a:t>IL PNRR PER LE IMPRESE</a:t>
            </a:r>
            <a:endParaRPr lang="it-IT" sz="4400" b="1" cap="all" dirty="0">
              <a:solidFill>
                <a:srgbClr val="638A00"/>
              </a:solidFill>
            </a:endParaRPr>
          </a:p>
        </p:txBody>
      </p:sp>
      <p:cxnSp>
        <p:nvCxnSpPr>
          <p:cNvPr id="7" name="Google Shape;160;p3"/>
          <p:cNvCxnSpPr/>
          <p:nvPr/>
        </p:nvCxnSpPr>
        <p:spPr>
          <a:xfrm>
            <a:off x="181699" y="4900771"/>
            <a:ext cx="11270751" cy="0"/>
          </a:xfrm>
          <a:prstGeom prst="straightConnector1">
            <a:avLst/>
          </a:prstGeom>
          <a:noFill/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127;p177">
            <a:extLst>
              <a:ext uri="{FF2B5EF4-FFF2-40B4-BE49-F238E27FC236}">
                <a16:creationId xmlns="" xmlns:a16="http://schemas.microsoft.com/office/drawing/2014/main" id="{31FC8CAD-BB0C-127B-1334-2896F2C4F514}"/>
              </a:ext>
            </a:extLst>
          </p:cNvPr>
          <p:cNvSpPr txBox="1"/>
          <p:nvPr/>
        </p:nvSpPr>
        <p:spPr>
          <a:xfrm>
            <a:off x="2217976" y="3680005"/>
            <a:ext cx="2697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Google Shape;1129;p177">
            <a:extLst>
              <a:ext uri="{FF2B5EF4-FFF2-40B4-BE49-F238E27FC236}">
                <a16:creationId xmlns="" xmlns:a16="http://schemas.microsoft.com/office/drawing/2014/main" id="{ACA82E2D-95DF-4F54-CB1A-579E72B19041}"/>
              </a:ext>
            </a:extLst>
          </p:cNvPr>
          <p:cNvSpPr txBox="1"/>
          <p:nvPr/>
        </p:nvSpPr>
        <p:spPr>
          <a:xfrm>
            <a:off x="2368714" y="4221474"/>
            <a:ext cx="2506795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0" name="Google Shape;1131;p177">
            <a:extLst>
              <a:ext uri="{FF2B5EF4-FFF2-40B4-BE49-F238E27FC236}">
                <a16:creationId xmlns="" xmlns:a16="http://schemas.microsoft.com/office/drawing/2014/main" id="{8D3B0DEA-1EAA-6160-0D62-DA2B03BF24A9}"/>
              </a:ext>
            </a:extLst>
          </p:cNvPr>
          <p:cNvSpPr txBox="1"/>
          <p:nvPr/>
        </p:nvSpPr>
        <p:spPr>
          <a:xfrm>
            <a:off x="5434522" y="3680005"/>
            <a:ext cx="2697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1" name="Google Shape;1136;p177">
            <a:extLst>
              <a:ext uri="{FF2B5EF4-FFF2-40B4-BE49-F238E27FC236}">
                <a16:creationId xmlns="" xmlns:a16="http://schemas.microsoft.com/office/drawing/2014/main" id="{8E6B3B3A-7624-B555-027A-117D4CAF0BE1}"/>
              </a:ext>
            </a:extLst>
          </p:cNvPr>
          <p:cNvSpPr txBox="1"/>
          <p:nvPr/>
        </p:nvSpPr>
        <p:spPr>
          <a:xfrm>
            <a:off x="583069" y="2817291"/>
            <a:ext cx="2697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" name="Google Shape;1139;p177">
            <a:extLst>
              <a:ext uri="{FF2B5EF4-FFF2-40B4-BE49-F238E27FC236}">
                <a16:creationId xmlns="" xmlns:a16="http://schemas.microsoft.com/office/drawing/2014/main" id="{A8A082A5-BAC6-7C7F-206A-9086364ECDAB}"/>
              </a:ext>
            </a:extLst>
          </p:cNvPr>
          <p:cNvSpPr txBox="1"/>
          <p:nvPr/>
        </p:nvSpPr>
        <p:spPr>
          <a:xfrm>
            <a:off x="3690024" y="2817291"/>
            <a:ext cx="2697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3" name="Google Shape;1142;p177">
            <a:extLst>
              <a:ext uri="{FF2B5EF4-FFF2-40B4-BE49-F238E27FC236}">
                <a16:creationId xmlns="" xmlns:a16="http://schemas.microsoft.com/office/drawing/2014/main" id="{5B2D27EF-EF10-F98E-6F61-30BF546CF36B}"/>
              </a:ext>
            </a:extLst>
          </p:cNvPr>
          <p:cNvSpPr txBox="1"/>
          <p:nvPr/>
        </p:nvSpPr>
        <p:spPr>
          <a:xfrm>
            <a:off x="3690024" y="1909250"/>
            <a:ext cx="2557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4" name="Google Shape;1143;p177">
            <a:extLst>
              <a:ext uri="{FF2B5EF4-FFF2-40B4-BE49-F238E27FC236}">
                <a16:creationId xmlns="" xmlns:a16="http://schemas.microsoft.com/office/drawing/2014/main" id="{267B00A9-F9A6-691A-E34E-F87E86CB3CE1}"/>
              </a:ext>
            </a:extLst>
          </p:cNvPr>
          <p:cNvSpPr txBox="1"/>
          <p:nvPr/>
        </p:nvSpPr>
        <p:spPr>
          <a:xfrm>
            <a:off x="7101649" y="2817291"/>
            <a:ext cx="2657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" name="Google Shape;1146;p177">
            <a:extLst>
              <a:ext uri="{FF2B5EF4-FFF2-40B4-BE49-F238E27FC236}">
                <a16:creationId xmlns="" xmlns:a16="http://schemas.microsoft.com/office/drawing/2014/main" id="{90935B25-9566-9A40-74BB-6DC789EA6A82}"/>
              </a:ext>
            </a:extLst>
          </p:cNvPr>
          <p:cNvSpPr txBox="1"/>
          <p:nvPr/>
        </p:nvSpPr>
        <p:spPr>
          <a:xfrm>
            <a:off x="7000042" y="1801993"/>
            <a:ext cx="2957244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6" name="Google Shape;1147;p177">
            <a:extLst>
              <a:ext uri="{FF2B5EF4-FFF2-40B4-BE49-F238E27FC236}">
                <a16:creationId xmlns="" xmlns:a16="http://schemas.microsoft.com/office/drawing/2014/main" id="{C51CDEA0-C1F1-4B8F-922C-F10E187556E3}"/>
              </a:ext>
            </a:extLst>
          </p:cNvPr>
          <p:cNvSpPr txBox="1"/>
          <p:nvPr/>
        </p:nvSpPr>
        <p:spPr>
          <a:xfrm>
            <a:off x="8663469" y="3680005"/>
            <a:ext cx="2697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7" name="Google Shape;1154;p177">
            <a:extLst>
              <a:ext uri="{FF2B5EF4-FFF2-40B4-BE49-F238E27FC236}">
                <a16:creationId xmlns="" xmlns:a16="http://schemas.microsoft.com/office/drawing/2014/main" id="{16ACA39A-2DB8-14E4-7622-73A5E599FEB3}"/>
              </a:ext>
            </a:extLst>
          </p:cNvPr>
          <p:cNvSpPr txBox="1"/>
          <p:nvPr/>
        </p:nvSpPr>
        <p:spPr>
          <a:xfrm>
            <a:off x="183504" y="3683467"/>
            <a:ext cx="1814400" cy="35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" name="Google Shape;1142;p177">
            <a:extLst>
              <a:ext uri="{FF2B5EF4-FFF2-40B4-BE49-F238E27FC236}">
                <a16:creationId xmlns="" xmlns:a16="http://schemas.microsoft.com/office/drawing/2014/main" id="{5D514B1F-64C0-A931-4F9D-AF5D19F7CC2E}"/>
              </a:ext>
            </a:extLst>
          </p:cNvPr>
          <p:cNvSpPr txBox="1"/>
          <p:nvPr/>
        </p:nvSpPr>
        <p:spPr>
          <a:xfrm>
            <a:off x="-184669" y="4213406"/>
            <a:ext cx="2621155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9" name="Google Shape;1133;p177">
            <a:extLst>
              <a:ext uri="{FF2B5EF4-FFF2-40B4-BE49-F238E27FC236}">
                <a16:creationId xmlns="" xmlns:a16="http://schemas.microsoft.com/office/drawing/2014/main" id="{C9E221A0-FBD2-6ADD-6607-59A4A857E0EC}"/>
              </a:ext>
            </a:extLst>
          </p:cNvPr>
          <p:cNvSpPr txBox="1"/>
          <p:nvPr/>
        </p:nvSpPr>
        <p:spPr>
          <a:xfrm>
            <a:off x="8511388" y="3952099"/>
            <a:ext cx="2871747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graphicFrame>
        <p:nvGraphicFramePr>
          <p:cNvPr id="20" name="Diagrama 15">
            <a:extLst>
              <a:ext uri="{FF2B5EF4-FFF2-40B4-BE49-F238E27FC236}">
                <a16:creationId xmlns="" xmlns:a16="http://schemas.microsoft.com/office/drawing/2014/main" id="{027A91C5-DEAB-2222-F8D0-5A71242F5F27}"/>
              </a:ext>
            </a:extLst>
          </p:cNvPr>
          <p:cNvGraphicFramePr/>
          <p:nvPr/>
        </p:nvGraphicFramePr>
        <p:xfrm>
          <a:off x="187521" y="1196340"/>
          <a:ext cx="11795760" cy="213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Google Shape;156;p3">
            <a:extLst>
              <a:ext uri="{FF2B5EF4-FFF2-40B4-BE49-F238E27FC236}">
                <a16:creationId xmlns="" xmlns:a16="http://schemas.microsoft.com/office/drawing/2014/main" id="{C2F49428-D86F-CC96-C6A7-774C59EA4A7C}"/>
              </a:ext>
            </a:extLst>
          </p:cNvPr>
          <p:cNvSpPr txBox="1"/>
          <p:nvPr/>
        </p:nvSpPr>
        <p:spPr>
          <a:xfrm>
            <a:off x="211590" y="3016231"/>
            <a:ext cx="21364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1200" b="1" dirty="0">
                <a:latin typeface="Poppins"/>
                <a:ea typeface="Poppins"/>
                <a:cs typeface="Poppins"/>
                <a:sym typeface="Poppins"/>
              </a:rPr>
              <a:t>VALUTAZIONE POSITIVA COMMISSIONE EUROPEA</a:t>
            </a:r>
          </a:p>
          <a:p>
            <a:pPr algn="ctr"/>
            <a:endParaRPr sz="2400" b="1" dirty="0"/>
          </a:p>
          <a:p>
            <a:pPr marL="171446" indent="-171446">
              <a:buClr>
                <a:srgbClr val="002060"/>
              </a:buClr>
              <a:buSzPts val="1200"/>
              <a:buFont typeface="Arial"/>
              <a:buChar char="•"/>
            </a:pPr>
            <a:r>
              <a:rPr lang="it-IT" sz="1200" dirty="0">
                <a:latin typeface="Poppins"/>
                <a:ea typeface="Poppins"/>
                <a:cs typeface="Poppins"/>
                <a:sym typeface="Poppins"/>
              </a:rPr>
              <a:t>51 traguardi e obiettivi raggiunti a dicembre 2021</a:t>
            </a:r>
            <a:endParaRPr sz="2400" dirty="0"/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53;p3">
            <a:extLst>
              <a:ext uri="{FF2B5EF4-FFF2-40B4-BE49-F238E27FC236}">
                <a16:creationId xmlns="" xmlns:a16="http://schemas.microsoft.com/office/drawing/2014/main" id="{35C35CDA-8019-8F0A-5E55-21E96C8DA52C}"/>
              </a:ext>
            </a:extLst>
          </p:cNvPr>
          <p:cNvSpPr txBox="1"/>
          <p:nvPr/>
        </p:nvSpPr>
        <p:spPr>
          <a:xfrm>
            <a:off x="5951067" y="3066800"/>
            <a:ext cx="232754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IN ATTESA </a:t>
            </a:r>
            <a:r>
              <a:rPr lang="it-IT" sz="1200" b="1" dirty="0" smtClean="0">
                <a:latin typeface="Poppins"/>
                <a:ea typeface="Poppins"/>
                <a:cs typeface="Poppins"/>
                <a:sym typeface="Poppins"/>
              </a:rPr>
              <a:t>DELLA VALUTAZIONE </a:t>
            </a:r>
            <a:r>
              <a:rPr lang="it-IT" sz="1200" b="1" dirty="0">
                <a:latin typeface="Poppins"/>
                <a:ea typeface="Poppins"/>
                <a:cs typeface="Poppins"/>
                <a:sym typeface="Poppins"/>
              </a:rPr>
              <a:t>POSITIVA </a:t>
            </a:r>
            <a:r>
              <a:rPr lang="it-IT" sz="1200" b="1" dirty="0" smtClean="0">
                <a:latin typeface="Poppins"/>
                <a:ea typeface="Poppins"/>
                <a:cs typeface="Poppins"/>
                <a:sym typeface="Poppins"/>
              </a:rPr>
              <a:t>DELLA COMMISSIONE EUROPEA DOPO LA RECEZIONE DELLE MODIFICHE</a:t>
            </a:r>
            <a:endParaRPr lang="it-IT" sz="1200" b="1" dirty="0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600" b="1" dirty="0"/>
          </a:p>
          <a:p>
            <a:pPr marL="171446" indent="-171446">
              <a:buClr>
                <a:srgbClr val="002060"/>
              </a:buClr>
              <a:buSzPts val="1200"/>
              <a:buFont typeface="Arial"/>
              <a:buChar char="•"/>
            </a:pPr>
            <a:r>
              <a:rPr lang="es-AR" sz="1200" dirty="0">
                <a:latin typeface="Poppins"/>
                <a:ea typeface="Poppins"/>
                <a:cs typeface="Poppins"/>
                <a:sym typeface="Poppins"/>
              </a:rPr>
              <a:t>55 </a:t>
            </a:r>
            <a:r>
              <a:rPr lang="it-IT" sz="1200" dirty="0" smtClean="0">
                <a:latin typeface="Poppins"/>
                <a:ea typeface="Poppins"/>
                <a:cs typeface="Poppins"/>
                <a:sym typeface="Poppins"/>
              </a:rPr>
              <a:t>obiettivi di cui 39 </a:t>
            </a:r>
            <a:r>
              <a:rPr lang="it-IT" sz="1200" dirty="0" err="1" smtClean="0">
                <a:latin typeface="Poppins"/>
                <a:ea typeface="Poppins"/>
                <a:cs typeface="Poppins"/>
                <a:sym typeface="Poppins"/>
              </a:rPr>
              <a:t>milestone</a:t>
            </a:r>
            <a:r>
              <a:rPr lang="it-IT" sz="1200" dirty="0" smtClean="0">
                <a:latin typeface="Poppins"/>
                <a:ea typeface="Poppins"/>
                <a:cs typeface="Poppins"/>
                <a:sym typeface="Poppins"/>
              </a:rPr>
              <a:t> e 16 target</a:t>
            </a:r>
            <a:endParaRPr sz="2400" dirty="0"/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Google Shape;158;p3">
            <a:extLst>
              <a:ext uri="{FF2B5EF4-FFF2-40B4-BE49-F238E27FC236}">
                <a16:creationId xmlns="" xmlns:a16="http://schemas.microsoft.com/office/drawing/2014/main" id="{D0BDAAB0-4433-79D3-0A68-8433A8D0C869}"/>
              </a:ext>
            </a:extLst>
          </p:cNvPr>
          <p:cNvSpPr txBox="1"/>
          <p:nvPr/>
        </p:nvSpPr>
        <p:spPr>
          <a:xfrm>
            <a:off x="3216851" y="3063565"/>
            <a:ext cx="232754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1200" b="1" dirty="0">
                <a:latin typeface="Poppins"/>
                <a:ea typeface="Poppins"/>
                <a:cs typeface="Poppins"/>
                <a:sym typeface="Poppins"/>
              </a:rPr>
              <a:t>VALUTAZIONE POSITIVA COMMISSIONE EUROPEA</a:t>
            </a:r>
          </a:p>
          <a:p>
            <a:pPr algn="ctr"/>
            <a:endParaRPr sz="1600" b="1" dirty="0"/>
          </a:p>
          <a:p>
            <a:pPr marL="171446" indent="-171446">
              <a:buClr>
                <a:srgbClr val="002060"/>
              </a:buClr>
              <a:buSzPts val="1200"/>
              <a:buFont typeface="Arial"/>
              <a:buChar char="•"/>
            </a:pPr>
            <a:r>
              <a:rPr lang="it-IT" sz="1200" dirty="0">
                <a:latin typeface="Poppins"/>
                <a:ea typeface="Poppins"/>
                <a:cs typeface="Poppins"/>
                <a:sym typeface="Poppins"/>
              </a:rPr>
              <a:t>45  traguardi e obiettivi raggiunti a giugno 2022</a:t>
            </a:r>
            <a:endParaRPr sz="2400" dirty="0"/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r>
              <a:rPr lang="es-AR" sz="1200" dirty="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s-AR" sz="1200" dirty="0">
                <a:latin typeface="Poppins"/>
                <a:ea typeface="Poppins"/>
                <a:cs typeface="Poppins"/>
                <a:sym typeface="Poppins"/>
              </a:rPr>
            </a:b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Google Shape;153;p3">
            <a:extLst>
              <a:ext uri="{FF2B5EF4-FFF2-40B4-BE49-F238E27FC236}">
                <a16:creationId xmlns="" xmlns:a16="http://schemas.microsoft.com/office/drawing/2014/main" id="{606580F3-B039-16FD-DC41-77C955E1FBCE}"/>
              </a:ext>
            </a:extLst>
          </p:cNvPr>
          <p:cNvSpPr txBox="1"/>
          <p:nvPr/>
        </p:nvSpPr>
        <p:spPr>
          <a:xfrm>
            <a:off x="9265920" y="3055120"/>
            <a:ext cx="267208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200" b="1" dirty="0">
                <a:latin typeface="Poppins"/>
                <a:ea typeface="Poppins"/>
                <a:cs typeface="Poppins"/>
                <a:sym typeface="Poppins"/>
              </a:rPr>
              <a:t>27 OBIETTIVI E TRAGUARDI DA RAGGIUNGERE</a:t>
            </a: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247648" indent="-171450"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AR" sz="1200" dirty="0">
                <a:latin typeface="Poppins"/>
                <a:ea typeface="Poppins"/>
                <a:cs typeface="Poppins"/>
                <a:sym typeface="Poppins"/>
              </a:rPr>
              <a:t>27 </a:t>
            </a:r>
            <a:r>
              <a:rPr lang="it-IT" sz="1200" dirty="0">
                <a:latin typeface="Poppins"/>
                <a:ea typeface="Poppins"/>
                <a:cs typeface="Poppins"/>
                <a:sym typeface="Poppins"/>
              </a:rPr>
              <a:t>obiettivi di cui 20 milestone e 7 target.</a:t>
            </a: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lang="es-AR" sz="1200" dirty="0">
              <a:latin typeface="Poppins"/>
              <a:ea typeface="Poppins"/>
              <a:cs typeface="Poppins"/>
              <a:sym typeface="Poppins"/>
            </a:endParaRPr>
          </a:p>
          <a:p>
            <a:pPr marL="171446" indent="-95248">
              <a:buClr>
                <a:schemeClr val="dk1"/>
              </a:buClr>
              <a:buSzPts val="1200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endParaRPr lang="it-IT" sz="2400" dirty="0"/>
          </a:p>
        </p:txBody>
      </p:sp>
      <p:sp>
        <p:nvSpPr>
          <p:cNvPr id="25" name="CuadroTexto 21">
            <a:extLst>
              <a:ext uri="{FF2B5EF4-FFF2-40B4-BE49-F238E27FC236}">
                <a16:creationId xmlns="" xmlns:a16="http://schemas.microsoft.com/office/drawing/2014/main" id="{D51A2B43-97AF-BE7A-FF70-385EF0EDB928}"/>
              </a:ext>
            </a:extLst>
          </p:cNvPr>
          <p:cNvSpPr txBox="1"/>
          <p:nvPr/>
        </p:nvSpPr>
        <p:spPr>
          <a:xfrm>
            <a:off x="3409639" y="5185569"/>
            <a:ext cx="2498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</a:rPr>
              <a:t>SECONDA RATA  DA 21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  <a:ea typeface="Poppins"/>
                <a:cs typeface="Poppins"/>
                <a:sym typeface="Poppins"/>
              </a:rPr>
              <a:t>miliardi</a:t>
            </a:r>
          </a:p>
          <a:p>
            <a:pPr marL="171446" indent="-171446">
              <a:buClr>
                <a:srgbClr val="002060"/>
              </a:buClr>
              <a:buSzPts val="1200"/>
            </a:pPr>
            <a:endParaRPr lang="it-IT" sz="1600" dirty="0">
              <a:latin typeface="Poppins"/>
              <a:cs typeface="Poppins"/>
            </a:endParaRPr>
          </a:p>
        </p:txBody>
      </p:sp>
      <p:sp>
        <p:nvSpPr>
          <p:cNvPr id="26" name="CuadroTexto 27">
            <a:extLst>
              <a:ext uri="{FF2B5EF4-FFF2-40B4-BE49-F238E27FC236}">
                <a16:creationId xmlns="" xmlns:a16="http://schemas.microsoft.com/office/drawing/2014/main" id="{847378EB-A75A-E3D5-97B1-B128C2E61908}"/>
              </a:ext>
            </a:extLst>
          </p:cNvPr>
          <p:cNvSpPr txBox="1"/>
          <p:nvPr/>
        </p:nvSpPr>
        <p:spPr>
          <a:xfrm>
            <a:off x="6184606" y="5144929"/>
            <a:ext cx="260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  <a:ea typeface="Poppins"/>
                <a:cs typeface="Poppins"/>
                <a:sym typeface="Poppins"/>
              </a:rPr>
              <a:t>TERZA RATA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  <a:cs typeface="Poppins"/>
                <a:sym typeface="Poppins"/>
              </a:rPr>
              <a:t>DA 19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  <a:ea typeface="Poppins"/>
                <a:cs typeface="Poppins"/>
                <a:sym typeface="Poppins"/>
              </a:rPr>
              <a:t>miliardi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Georgia Pro Cond Light" panose="02040306050405020303" pitchFamily="18" charset="0"/>
            </a:endParaRPr>
          </a:p>
        </p:txBody>
      </p:sp>
      <p:sp>
        <p:nvSpPr>
          <p:cNvPr id="27" name="CuadroTexto 28">
            <a:extLst>
              <a:ext uri="{FF2B5EF4-FFF2-40B4-BE49-F238E27FC236}">
                <a16:creationId xmlns="" xmlns:a16="http://schemas.microsoft.com/office/drawing/2014/main" id="{9C1EAC78-0AB7-F184-C55F-AD54B145873E}"/>
              </a:ext>
            </a:extLst>
          </p:cNvPr>
          <p:cNvSpPr txBox="1"/>
          <p:nvPr/>
        </p:nvSpPr>
        <p:spPr>
          <a:xfrm>
            <a:off x="9275959" y="5153137"/>
            <a:ext cx="2373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  <a:ea typeface="Poppins"/>
                <a:cs typeface="Poppins"/>
                <a:sym typeface="Poppins"/>
              </a:rPr>
              <a:t>QUARTA RATA  DA 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  <a:ea typeface="Poppins"/>
                <a:cs typeface="Poppins"/>
                <a:sym typeface="Poppins"/>
              </a:rPr>
              <a:t>16 miliardi 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Georgia Pro Cond Light" panose="02040306050405020303" pitchFamily="18" charset="0"/>
              <a:ea typeface="Poppins"/>
              <a:cs typeface="Poppins"/>
              <a:sym typeface="Poppins"/>
            </a:endParaRPr>
          </a:p>
        </p:txBody>
      </p:sp>
      <p:sp>
        <p:nvSpPr>
          <p:cNvPr id="28" name="CuadroTexto 29">
            <a:extLst>
              <a:ext uri="{FF2B5EF4-FFF2-40B4-BE49-F238E27FC236}">
                <a16:creationId xmlns="" xmlns:a16="http://schemas.microsoft.com/office/drawing/2014/main" id="{59B7D522-8E44-A57F-949E-B512BBBCF03A}"/>
              </a:ext>
            </a:extLst>
          </p:cNvPr>
          <p:cNvSpPr txBox="1"/>
          <p:nvPr/>
        </p:nvSpPr>
        <p:spPr>
          <a:xfrm>
            <a:off x="171591" y="5211996"/>
            <a:ext cx="26851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</a:rPr>
              <a:t>PRIMA RATA  DA  21 </a:t>
            </a:r>
            <a:r>
              <a:rPr lang="it-IT" sz="1600" b="1" dirty="0" err="1" smtClean="0">
                <a:solidFill>
                  <a:schemeClr val="accent4">
                    <a:lumMod val="75000"/>
                  </a:schemeClr>
                </a:solidFill>
                <a:latin typeface="Georgia Pro Cond Light" panose="02040306050405020303" pitchFamily="18" charset="0"/>
              </a:rPr>
              <a:t>mld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Georgia Pro Cond Light" panose="02040306050405020303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4416" y="12827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6400799" y="1262269"/>
            <a:ext cx="1252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C00000"/>
                </a:solidFill>
                <a:latin typeface="Arial Black" pitchFamily="34" charset="0"/>
              </a:rPr>
              <a:t>SIAMO QUI</a:t>
            </a:r>
            <a:endParaRPr lang="it-IT" sz="15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2"/>
          <p:cNvSpPr txBox="1"/>
          <p:nvPr/>
        </p:nvSpPr>
        <p:spPr>
          <a:xfrm>
            <a:off x="4055815" y="189810"/>
            <a:ext cx="77816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838" algn="ctr">
              <a:spcBef>
                <a:spcPts val="100"/>
              </a:spcBef>
            </a:pPr>
            <a:r>
              <a:rPr lang="it-IT" sz="4400" b="1" cap="all" dirty="0" smtClean="0">
                <a:solidFill>
                  <a:srgbClr val="638A00"/>
                </a:solidFill>
              </a:rPr>
              <a:t>GLI OBIETTIVI </a:t>
            </a:r>
            <a:r>
              <a:rPr lang="it-IT" sz="4400" b="1" cap="all" dirty="0" err="1" smtClean="0">
                <a:solidFill>
                  <a:srgbClr val="638A00"/>
                </a:solidFill>
              </a:rPr>
              <a:t>DI</a:t>
            </a:r>
            <a:r>
              <a:rPr lang="it-IT" sz="4400" b="1" cap="all" dirty="0" smtClean="0">
                <a:solidFill>
                  <a:srgbClr val="638A00"/>
                </a:solidFill>
              </a:rPr>
              <a:t> </a:t>
            </a:r>
            <a:r>
              <a:rPr lang="it-IT" sz="4400" b="1" cap="all" dirty="0" err="1" smtClean="0">
                <a:solidFill>
                  <a:srgbClr val="638A00"/>
                </a:solidFill>
              </a:rPr>
              <a:t>GIUGnO</a:t>
            </a:r>
            <a:endParaRPr lang="it-IT" sz="4400" b="1" cap="all" dirty="0">
              <a:solidFill>
                <a:srgbClr val="638A00"/>
              </a:solidFill>
            </a:endParaRPr>
          </a:p>
        </p:txBody>
      </p:sp>
      <p:sp>
        <p:nvSpPr>
          <p:cNvPr id="31" name="Google Shape;1127;p177">
            <a:extLst>
              <a:ext uri="{FF2B5EF4-FFF2-40B4-BE49-F238E27FC236}">
                <a16:creationId xmlns="" xmlns:a16="http://schemas.microsoft.com/office/drawing/2014/main" id="{31FC8CAD-BB0C-127B-1334-2896F2C4F514}"/>
              </a:ext>
            </a:extLst>
          </p:cNvPr>
          <p:cNvSpPr txBox="1"/>
          <p:nvPr/>
        </p:nvSpPr>
        <p:spPr>
          <a:xfrm>
            <a:off x="2453548" y="4219628"/>
            <a:ext cx="2697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" name="Google Shape;1129;p177">
            <a:extLst>
              <a:ext uri="{FF2B5EF4-FFF2-40B4-BE49-F238E27FC236}">
                <a16:creationId xmlns="" xmlns:a16="http://schemas.microsoft.com/office/drawing/2014/main" id="{ACA82E2D-95DF-4F54-CB1A-579E72B19041}"/>
              </a:ext>
            </a:extLst>
          </p:cNvPr>
          <p:cNvSpPr txBox="1"/>
          <p:nvPr/>
        </p:nvSpPr>
        <p:spPr>
          <a:xfrm>
            <a:off x="2604286" y="4761097"/>
            <a:ext cx="2506795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3" name="Google Shape;1131;p177">
            <a:extLst>
              <a:ext uri="{FF2B5EF4-FFF2-40B4-BE49-F238E27FC236}">
                <a16:creationId xmlns="" xmlns:a16="http://schemas.microsoft.com/office/drawing/2014/main" id="{8D3B0DEA-1EAA-6160-0D62-DA2B03BF24A9}"/>
              </a:ext>
            </a:extLst>
          </p:cNvPr>
          <p:cNvSpPr txBox="1"/>
          <p:nvPr/>
        </p:nvSpPr>
        <p:spPr>
          <a:xfrm>
            <a:off x="5670094" y="4219628"/>
            <a:ext cx="2697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" name="Google Shape;1136;p177">
            <a:extLst>
              <a:ext uri="{FF2B5EF4-FFF2-40B4-BE49-F238E27FC236}">
                <a16:creationId xmlns="" xmlns:a16="http://schemas.microsoft.com/office/drawing/2014/main" id="{8E6B3B3A-7624-B555-027A-117D4CAF0BE1}"/>
              </a:ext>
            </a:extLst>
          </p:cNvPr>
          <p:cNvSpPr txBox="1"/>
          <p:nvPr/>
        </p:nvSpPr>
        <p:spPr>
          <a:xfrm>
            <a:off x="818641" y="3356914"/>
            <a:ext cx="2697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5" name="Google Shape;1139;p177">
            <a:extLst>
              <a:ext uri="{FF2B5EF4-FFF2-40B4-BE49-F238E27FC236}">
                <a16:creationId xmlns="" xmlns:a16="http://schemas.microsoft.com/office/drawing/2014/main" id="{A8A082A5-BAC6-7C7F-206A-9086364ECDAB}"/>
              </a:ext>
            </a:extLst>
          </p:cNvPr>
          <p:cNvSpPr txBox="1"/>
          <p:nvPr/>
        </p:nvSpPr>
        <p:spPr>
          <a:xfrm>
            <a:off x="3925596" y="3356914"/>
            <a:ext cx="2697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6" name="Google Shape;1142;p177">
            <a:extLst>
              <a:ext uri="{FF2B5EF4-FFF2-40B4-BE49-F238E27FC236}">
                <a16:creationId xmlns="" xmlns:a16="http://schemas.microsoft.com/office/drawing/2014/main" id="{5B2D27EF-EF10-F98E-6F61-30BF546CF36B}"/>
              </a:ext>
            </a:extLst>
          </p:cNvPr>
          <p:cNvSpPr txBox="1"/>
          <p:nvPr/>
        </p:nvSpPr>
        <p:spPr>
          <a:xfrm>
            <a:off x="3925596" y="2448873"/>
            <a:ext cx="2557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7" name="Google Shape;1143;p177">
            <a:extLst>
              <a:ext uri="{FF2B5EF4-FFF2-40B4-BE49-F238E27FC236}">
                <a16:creationId xmlns="" xmlns:a16="http://schemas.microsoft.com/office/drawing/2014/main" id="{267B00A9-F9A6-691A-E34E-F87E86CB3CE1}"/>
              </a:ext>
            </a:extLst>
          </p:cNvPr>
          <p:cNvSpPr txBox="1"/>
          <p:nvPr/>
        </p:nvSpPr>
        <p:spPr>
          <a:xfrm>
            <a:off x="7337221" y="3356914"/>
            <a:ext cx="2657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8" name="Google Shape;1146;p177">
            <a:extLst>
              <a:ext uri="{FF2B5EF4-FFF2-40B4-BE49-F238E27FC236}">
                <a16:creationId xmlns="" xmlns:a16="http://schemas.microsoft.com/office/drawing/2014/main" id="{90935B25-9566-9A40-74BB-6DC789EA6A82}"/>
              </a:ext>
            </a:extLst>
          </p:cNvPr>
          <p:cNvSpPr txBox="1"/>
          <p:nvPr/>
        </p:nvSpPr>
        <p:spPr>
          <a:xfrm>
            <a:off x="7235614" y="2341616"/>
            <a:ext cx="2957244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9" name="Google Shape;1147;p177">
            <a:extLst>
              <a:ext uri="{FF2B5EF4-FFF2-40B4-BE49-F238E27FC236}">
                <a16:creationId xmlns="" xmlns:a16="http://schemas.microsoft.com/office/drawing/2014/main" id="{C51CDEA0-C1F1-4B8F-922C-F10E187556E3}"/>
              </a:ext>
            </a:extLst>
          </p:cNvPr>
          <p:cNvSpPr txBox="1"/>
          <p:nvPr/>
        </p:nvSpPr>
        <p:spPr>
          <a:xfrm>
            <a:off x="8899041" y="4219628"/>
            <a:ext cx="2697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0" name="Google Shape;1154;p177">
            <a:extLst>
              <a:ext uri="{FF2B5EF4-FFF2-40B4-BE49-F238E27FC236}">
                <a16:creationId xmlns="" xmlns:a16="http://schemas.microsoft.com/office/drawing/2014/main" id="{16ACA39A-2DB8-14E4-7622-73A5E599FEB3}"/>
              </a:ext>
            </a:extLst>
          </p:cNvPr>
          <p:cNvSpPr txBox="1"/>
          <p:nvPr/>
        </p:nvSpPr>
        <p:spPr>
          <a:xfrm>
            <a:off x="478710" y="4223090"/>
            <a:ext cx="1814400" cy="35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1" name="Google Shape;1142;p177">
            <a:extLst>
              <a:ext uri="{FF2B5EF4-FFF2-40B4-BE49-F238E27FC236}">
                <a16:creationId xmlns="" xmlns:a16="http://schemas.microsoft.com/office/drawing/2014/main" id="{5D514B1F-64C0-A931-4F9D-AF5D19F7CC2E}"/>
              </a:ext>
            </a:extLst>
          </p:cNvPr>
          <p:cNvSpPr txBox="1"/>
          <p:nvPr/>
        </p:nvSpPr>
        <p:spPr>
          <a:xfrm>
            <a:off x="50903" y="4753029"/>
            <a:ext cx="2621155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2" name="Google Shape;1133;p177">
            <a:extLst>
              <a:ext uri="{FF2B5EF4-FFF2-40B4-BE49-F238E27FC236}">
                <a16:creationId xmlns="" xmlns:a16="http://schemas.microsoft.com/office/drawing/2014/main" id="{C9E221A0-FBD2-6ADD-6607-59A4A857E0EC}"/>
              </a:ext>
            </a:extLst>
          </p:cNvPr>
          <p:cNvSpPr txBox="1"/>
          <p:nvPr/>
        </p:nvSpPr>
        <p:spPr>
          <a:xfrm>
            <a:off x="8746960" y="4491722"/>
            <a:ext cx="2871747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3" name="Imagen 22">
            <a:extLst>
              <a:ext uri="{FF2B5EF4-FFF2-40B4-BE49-F238E27FC236}">
                <a16:creationId xmlns="" xmlns:a16="http://schemas.microsoft.com/office/drawing/2014/main" id="{B670965C-9839-2DEB-0EB1-E68EDA80C6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6365" y="1150136"/>
            <a:ext cx="9389165" cy="5542268"/>
          </a:xfrm>
          <a:prstGeom prst="rect">
            <a:avLst/>
          </a:prstGeom>
        </p:spPr>
      </p:pic>
      <p:sp>
        <p:nvSpPr>
          <p:cNvPr id="44" name="Rectángulo: esquinas redondeadas 23">
            <a:extLst>
              <a:ext uri="{FF2B5EF4-FFF2-40B4-BE49-F238E27FC236}">
                <a16:creationId xmlns="" xmlns:a16="http://schemas.microsoft.com/office/drawing/2014/main" id="{86F6948D-55CF-D482-0075-B343D161EEFF}"/>
              </a:ext>
            </a:extLst>
          </p:cNvPr>
          <p:cNvSpPr/>
          <p:nvPr/>
        </p:nvSpPr>
        <p:spPr>
          <a:xfrm>
            <a:off x="59634" y="1152940"/>
            <a:ext cx="1779105" cy="317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Quarta rata: 27 traguardi e obbiettivi da conseguire </a:t>
            </a:r>
          </a:p>
          <a:p>
            <a:pPr algn="ctr"/>
            <a:endParaRPr lang="it-IT" sz="1600" dirty="0"/>
          </a:p>
          <a:p>
            <a:pPr algn="ctr"/>
            <a:r>
              <a:rPr lang="it-IT" sz="1600" b="1" dirty="0" smtClean="0">
                <a:solidFill>
                  <a:srgbClr val="638A00"/>
                </a:solidFill>
              </a:rPr>
              <a:t>12 </a:t>
            </a:r>
            <a:r>
              <a:rPr lang="it-IT" sz="1600" b="1" dirty="0">
                <a:solidFill>
                  <a:srgbClr val="638A00"/>
                </a:solidFill>
              </a:rPr>
              <a:t>gia conseguiti a marzo 2023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>
                <a:solidFill>
                  <a:srgbClr val="FF99CC"/>
                </a:solidFill>
              </a:rPr>
              <a:t>15 da conseguire entro giugno 2023</a:t>
            </a:r>
          </a:p>
        </p:txBody>
      </p:sp>
      <p:sp>
        <p:nvSpPr>
          <p:cNvPr id="45" name="Elipse 30">
            <a:extLst>
              <a:ext uri="{FF2B5EF4-FFF2-40B4-BE49-F238E27FC236}">
                <a16:creationId xmlns="" xmlns:a16="http://schemas.microsoft.com/office/drawing/2014/main" id="{90B271FA-CDB6-1172-B512-67B766A37769}"/>
              </a:ext>
            </a:extLst>
          </p:cNvPr>
          <p:cNvSpPr/>
          <p:nvPr/>
        </p:nvSpPr>
        <p:spPr>
          <a:xfrm>
            <a:off x="0" y="4583491"/>
            <a:ext cx="1909531" cy="11911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Tema imprese, ne parliamo oggi!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6" name="Rectángulo: esquinas redondeadas 24">
            <a:extLst>
              <a:ext uri="{FF2B5EF4-FFF2-40B4-BE49-F238E27FC236}">
                <a16:creationId xmlns="" xmlns:a16="http://schemas.microsoft.com/office/drawing/2014/main" id="{A78F4EF5-E7BD-5FC4-0C34-0E3F8C640541}"/>
              </a:ext>
            </a:extLst>
          </p:cNvPr>
          <p:cNvSpPr/>
          <p:nvPr/>
        </p:nvSpPr>
        <p:spPr>
          <a:xfrm>
            <a:off x="1678295" y="5578762"/>
            <a:ext cx="10099040" cy="14617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ctángulo: esquinas redondeadas 24">
            <a:extLst>
              <a:ext uri="{FF2B5EF4-FFF2-40B4-BE49-F238E27FC236}">
                <a16:creationId xmlns="" xmlns:a16="http://schemas.microsoft.com/office/drawing/2014/main" id="{A78F4EF5-E7BD-5FC4-0C34-0E3F8C640541}"/>
              </a:ext>
            </a:extLst>
          </p:cNvPr>
          <p:cNvSpPr/>
          <p:nvPr/>
        </p:nvSpPr>
        <p:spPr>
          <a:xfrm>
            <a:off x="1651791" y="2743200"/>
            <a:ext cx="10099040" cy="19878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4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" y="1828594"/>
            <a:ext cx="12189678" cy="388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2"/>
          <p:cNvSpPr txBox="1"/>
          <p:nvPr/>
        </p:nvSpPr>
        <p:spPr>
          <a:xfrm>
            <a:off x="4055815" y="289201"/>
            <a:ext cx="77816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838" algn="ctr">
              <a:spcBef>
                <a:spcPts val="100"/>
              </a:spcBef>
            </a:pPr>
            <a:r>
              <a:rPr lang="it-IT" sz="4400" b="1" cap="all" dirty="0" smtClean="0">
                <a:solidFill>
                  <a:srgbClr val="638A00"/>
                </a:solidFill>
              </a:rPr>
              <a:t>IL PNRR PER LE IMPRESE</a:t>
            </a:r>
            <a:endParaRPr lang="it-IT" sz="4400" b="1" cap="all" dirty="0">
              <a:solidFill>
                <a:srgbClr val="638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2"/>
          <p:cNvSpPr txBox="1"/>
          <p:nvPr/>
        </p:nvSpPr>
        <p:spPr>
          <a:xfrm>
            <a:off x="4055815" y="289201"/>
            <a:ext cx="77816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838" algn="ctr">
              <a:spcBef>
                <a:spcPts val="100"/>
              </a:spcBef>
            </a:pPr>
            <a:r>
              <a:rPr lang="it-IT" sz="4400" b="1" cap="all" dirty="0" smtClean="0">
                <a:solidFill>
                  <a:srgbClr val="638A00"/>
                </a:solidFill>
              </a:rPr>
              <a:t>IL PNRR PER LE IMPRESE</a:t>
            </a:r>
            <a:endParaRPr lang="it-IT" sz="4400" b="1" cap="all" dirty="0">
              <a:solidFill>
                <a:srgbClr val="638A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381" y="1043611"/>
            <a:ext cx="8136210" cy="37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870" y="5168900"/>
            <a:ext cx="8153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120269" y="4214191"/>
            <a:ext cx="23555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solidFill>
                  <a:srgbClr val="C00000"/>
                </a:solidFill>
              </a:rPr>
              <a:t>Impatto indiretto sulle imprese tramite partecipazione ai bandi degli EELL</a:t>
            </a:r>
            <a:endParaRPr lang="it-IT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/>
        </p:nvSpPr>
        <p:spPr>
          <a:xfrm>
            <a:off x="10364873" y="6405212"/>
            <a:ext cx="106512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0" y="6494097"/>
            <a:ext cx="12192000" cy="38533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sldNum" idx="12"/>
          </p:nvPr>
        </p:nvSpPr>
        <p:spPr>
          <a:xfrm>
            <a:off x="9128760" y="64477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" name="Google Shape;1136;p177">
            <a:extLst>
              <a:ext uri="{FF2B5EF4-FFF2-40B4-BE49-F238E27FC236}">
                <a16:creationId xmlns="" xmlns:a16="http://schemas.microsoft.com/office/drawing/2014/main" id="{8E6B3B3A-7624-B555-027A-117D4CAF0BE1}"/>
              </a:ext>
            </a:extLst>
          </p:cNvPr>
          <p:cNvSpPr txBox="1"/>
          <p:nvPr/>
        </p:nvSpPr>
        <p:spPr>
          <a:xfrm>
            <a:off x="791788" y="2817291"/>
            <a:ext cx="2697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" name="Google Shape;1139;p177">
            <a:extLst>
              <a:ext uri="{FF2B5EF4-FFF2-40B4-BE49-F238E27FC236}">
                <a16:creationId xmlns="" xmlns:a16="http://schemas.microsoft.com/office/drawing/2014/main" id="{A8A082A5-BAC6-7C7F-206A-9086364ECDAB}"/>
              </a:ext>
            </a:extLst>
          </p:cNvPr>
          <p:cNvSpPr txBox="1"/>
          <p:nvPr/>
        </p:nvSpPr>
        <p:spPr>
          <a:xfrm>
            <a:off x="3898743" y="2817291"/>
            <a:ext cx="2697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Google Shape;1142;p177">
            <a:extLst>
              <a:ext uri="{FF2B5EF4-FFF2-40B4-BE49-F238E27FC236}">
                <a16:creationId xmlns="" xmlns:a16="http://schemas.microsoft.com/office/drawing/2014/main" id="{5B2D27EF-EF10-F98E-6F61-30BF546CF36B}"/>
              </a:ext>
            </a:extLst>
          </p:cNvPr>
          <p:cNvSpPr txBox="1"/>
          <p:nvPr/>
        </p:nvSpPr>
        <p:spPr>
          <a:xfrm>
            <a:off x="3898743" y="1909250"/>
            <a:ext cx="2557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0" name="Google Shape;1143;p177">
            <a:extLst>
              <a:ext uri="{FF2B5EF4-FFF2-40B4-BE49-F238E27FC236}">
                <a16:creationId xmlns="" xmlns:a16="http://schemas.microsoft.com/office/drawing/2014/main" id="{267B00A9-F9A6-691A-E34E-F87E86CB3CE1}"/>
              </a:ext>
            </a:extLst>
          </p:cNvPr>
          <p:cNvSpPr txBox="1"/>
          <p:nvPr/>
        </p:nvSpPr>
        <p:spPr>
          <a:xfrm>
            <a:off x="7310368" y="2817291"/>
            <a:ext cx="2657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1333" b="1" dirty="0">
              <a:solidFill>
                <a:schemeClr val="accent3">
                  <a:lumMod val="75000"/>
                </a:schemeClr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1" name="Google Shape;1146;p177">
            <a:extLst>
              <a:ext uri="{FF2B5EF4-FFF2-40B4-BE49-F238E27FC236}">
                <a16:creationId xmlns="" xmlns:a16="http://schemas.microsoft.com/office/drawing/2014/main" id="{90935B25-9566-9A40-74BB-6DC789EA6A82}"/>
              </a:ext>
            </a:extLst>
          </p:cNvPr>
          <p:cNvSpPr txBox="1"/>
          <p:nvPr/>
        </p:nvSpPr>
        <p:spPr>
          <a:xfrm>
            <a:off x="7208761" y="1801993"/>
            <a:ext cx="2957244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it-IT" sz="1333" b="1" dirty="0">
              <a:solidFill>
                <a:srgbClr val="5E5E5E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024" t="34486" r="5110" b="25703"/>
          <a:stretch>
            <a:fillRect/>
          </a:stretch>
        </p:blipFill>
        <p:spPr bwMode="auto">
          <a:xfrm>
            <a:off x="805069" y="1967949"/>
            <a:ext cx="3578087" cy="156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ject 22"/>
          <p:cNvSpPr txBox="1"/>
          <p:nvPr/>
        </p:nvSpPr>
        <p:spPr>
          <a:xfrm>
            <a:off x="4691919" y="1392445"/>
            <a:ext cx="6151672" cy="2746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838" algn="ctr">
              <a:spcBef>
                <a:spcPts val="100"/>
              </a:spcBef>
            </a:pPr>
            <a:r>
              <a:rPr lang="it-IT" sz="4400" b="1" cap="all" dirty="0" smtClean="0">
                <a:solidFill>
                  <a:srgbClr val="638A00"/>
                </a:solidFill>
              </a:rPr>
              <a:t>Strategia nazionale borghi</a:t>
            </a:r>
          </a:p>
          <a:p>
            <a:pPr marL="12700" marR="5080" indent="350838" algn="ctr">
              <a:spcBef>
                <a:spcPts val="100"/>
              </a:spcBef>
            </a:pPr>
            <a:r>
              <a:rPr lang="it-IT" sz="4400" b="1" cap="all" dirty="0" smtClean="0">
                <a:solidFill>
                  <a:schemeClr val="accent2">
                    <a:lumMod val="75000"/>
                  </a:schemeClr>
                </a:solidFill>
              </a:rPr>
              <a:t>Bando imprese</a:t>
            </a:r>
          </a:p>
          <a:p>
            <a:pPr marL="12700" marR="5080" indent="350838" algn="ctr">
              <a:spcBef>
                <a:spcPts val="100"/>
              </a:spcBef>
            </a:pPr>
            <a:endParaRPr lang="it-IT" sz="4400" b="1" cap="all" dirty="0" smtClean="0">
              <a:solidFill>
                <a:srgbClr val="638A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170581" y="5247861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In collaborazione con: </a:t>
            </a:r>
            <a:endParaRPr lang="it-I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332" y="4908274"/>
            <a:ext cx="2432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0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37122" y="3265917"/>
            <a:ext cx="1267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GRAZIE</a:t>
            </a:r>
            <a:endParaRPr lang="it-IT" sz="3200" i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21021" y="3456266"/>
            <a:ext cx="8256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000" b="1" dirty="0">
              <a:solidFill>
                <a:srgbClr val="A5A5A5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3000" b="1" dirty="0" smtClean="0">
                <a:solidFill>
                  <a:srgbClr val="A5A5A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orep@promopa.it</a:t>
            </a:r>
            <a:endParaRPr lang="it-IT" sz="3000" b="1" dirty="0">
              <a:solidFill>
                <a:srgbClr val="A5A5A5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  <a:p>
            <a:pPr algn="ctr"/>
            <a:endParaRPr lang="it-IT" sz="2000" b="1" dirty="0">
              <a:solidFill>
                <a:srgbClr val="A5A5A5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175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</vt:lpstr>
      <vt:lpstr>Georgia Pro Cond Light</vt:lpstr>
      <vt:lpstr>Hind</vt:lpstr>
      <vt:lpstr>Open Sans</vt:lpstr>
      <vt:lpstr>Poppins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piga</dc:creator>
  <cp:lastModifiedBy>Ricerca1</cp:lastModifiedBy>
  <cp:revision>41</cp:revision>
  <dcterms:created xsi:type="dcterms:W3CDTF">2023-02-07T10:40:16Z</dcterms:created>
  <dcterms:modified xsi:type="dcterms:W3CDTF">2023-05-23T09:05:54Z</dcterms:modified>
</cp:coreProperties>
</file>