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324" r:id="rId4"/>
    <p:sldId id="369" r:id="rId5"/>
    <p:sldId id="318" r:id="rId6"/>
    <p:sldId id="374" r:id="rId7"/>
    <p:sldId id="372" r:id="rId8"/>
    <p:sldId id="37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borra" initials="sb" lastIdx="9" clrIdx="0">
    <p:extLst>
      <p:ext uri="{19B8F6BF-5375-455C-9EA6-DF929625EA0E}">
        <p15:presenceInfo xmlns:p15="http://schemas.microsoft.com/office/powerpoint/2012/main" userId="a9a3ec74515cc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9900"/>
    <a:srgbClr val="C50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9" autoAdjust="0"/>
    <p:restoredTop sz="76068" autoAdjust="0"/>
  </p:normalViewPr>
  <p:slideViewPr>
    <p:cSldViewPr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of\Desktop\progetti_unionemontanavallesus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10633617055463E-2"/>
          <c:y val="3.5273858460171094E-2"/>
          <c:w val="0.93827202020182365"/>
          <c:h val="0.84513857434644013"/>
        </c:manualLayout>
      </c:layout>
      <c:lineChart>
        <c:grouping val="standar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DEF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2356493024349593E-2"/>
                  <c:y val="2.984711100476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F5-4ED6-BDAF-FCD148943C78}"/>
                </c:ext>
              </c:extLst>
            </c:dLbl>
            <c:dLbl>
              <c:idx val="2"/>
              <c:layout>
                <c:manualLayout>
                  <c:x val="3.5304265783856164E-3"/>
                  <c:y val="1.8993616093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F5-4ED6-BDAF-FCD148943C78}"/>
                </c:ext>
              </c:extLst>
            </c:dLbl>
            <c:dLbl>
              <c:idx val="3"/>
              <c:layout>
                <c:manualLayout>
                  <c:x val="-5.2955703709922364E-3"/>
                  <c:y val="6.5120969464931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02231868966125E-2"/>
                      <c:h val="4.0660012135403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5F5-4ED6-BDAF-FCD148943C78}"/>
                </c:ext>
              </c:extLst>
            </c:dLbl>
            <c:dLbl>
              <c:idx val="4"/>
              <c:layout>
                <c:manualLayout>
                  <c:x val="-2.4712986048699315E-2"/>
                  <c:y val="7.8687838103458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F5-4ED6-BDAF-FCD148943C78}"/>
                </c:ext>
              </c:extLst>
            </c:dLbl>
            <c:dLbl>
              <c:idx val="5"/>
              <c:layout>
                <c:manualLayout>
                  <c:x val="7.0608531567712329E-3"/>
                  <c:y val="-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F5-4ED6-BDAF-FCD148943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Foglio2!$A$2:$A$7</c:f>
              <c:strCache>
                <c:ptCount val="6"/>
                <c:pt idx="0">
                  <c:v>2020-2021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strCache>
            </c:strRef>
          </c:cat>
          <c:val>
            <c:numRef>
              <c:f>Foglio2!$B$2:$B$7</c:f>
              <c:numCache>
                <c:formatCode>General</c:formatCode>
                <c:ptCount val="6"/>
                <c:pt idx="0">
                  <c:v>15.81</c:v>
                </c:pt>
                <c:pt idx="1">
                  <c:v>27.5</c:v>
                </c:pt>
                <c:pt idx="2">
                  <c:v>37.4</c:v>
                </c:pt>
                <c:pt idx="3">
                  <c:v>42.7</c:v>
                </c:pt>
                <c:pt idx="4">
                  <c:v>38.5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F5-4ED6-BDAF-FCD148943C78}"/>
            </c:ext>
          </c:extLst>
        </c:ser>
        <c:ser>
          <c:idx val="1"/>
          <c:order val="1"/>
          <c:tx>
            <c:strRef>
              <c:f>Foglio2!$C$1</c:f>
              <c:strCache>
                <c:ptCount val="1"/>
                <c:pt idx="0">
                  <c:v>DEF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5895545519013016E-2"/>
                  <c:y val="-4.3413979643287498E-2"/>
                </c:manualLayout>
              </c:layout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F5-4ED6-BDAF-FCD148943C78}"/>
                </c:ext>
              </c:extLst>
            </c:dLbl>
            <c:dLbl>
              <c:idx val="2"/>
              <c:layout>
                <c:manualLayout>
                  <c:x val="3.5304265783856164E-3"/>
                  <c:y val="-8.140121183116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F5-4ED6-BDAF-FCD148943C78}"/>
                </c:ext>
              </c:extLst>
            </c:dLbl>
            <c:dLbl>
              <c:idx val="3"/>
              <c:layout>
                <c:manualLayout>
                  <c:x val="1.0591279735156849E-2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F5-4ED6-BDAF-FCD148943C78}"/>
                </c:ext>
              </c:extLst>
            </c:dLbl>
            <c:dLbl>
              <c:idx val="5"/>
              <c:layout>
                <c:manualLayout>
                  <c:x val="-5.8252038543362673E-2"/>
                  <c:y val="3.52738584601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5F5-4ED6-BDAF-FCD148943C78}"/>
                </c:ext>
              </c:extLst>
            </c:dLbl>
            <c:spPr>
              <a:noFill/>
              <a:ln w="19050"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Foglio2!$A$2:$A$7</c:f>
              <c:strCache>
                <c:ptCount val="6"/>
                <c:pt idx="0">
                  <c:v>2020-2021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strCache>
            </c:strRef>
          </c:cat>
          <c:val>
            <c:numRef>
              <c:f>Foglio2!$C$2:$C$7</c:f>
              <c:numCache>
                <c:formatCode>General</c:formatCode>
                <c:ptCount val="6"/>
                <c:pt idx="0">
                  <c:v>4.3</c:v>
                </c:pt>
                <c:pt idx="1">
                  <c:v>29.4</c:v>
                </c:pt>
                <c:pt idx="2">
                  <c:v>43.3</c:v>
                </c:pt>
                <c:pt idx="3">
                  <c:v>47.3</c:v>
                </c:pt>
                <c:pt idx="4">
                  <c:v>41.6</c:v>
                </c:pt>
                <c:pt idx="5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F5-4ED6-BDAF-FCD148943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9628783"/>
        <c:axId val="1519629199"/>
      </c:lineChart>
      <c:catAx>
        <c:axId val="151962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19629199"/>
        <c:crosses val="autoZero"/>
        <c:auto val="1"/>
        <c:lblAlgn val="ctr"/>
        <c:lblOffset val="100"/>
        <c:noMultiLvlLbl val="0"/>
      </c:catAx>
      <c:valAx>
        <c:axId val="151962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1962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7CE0D-0E19-4E6E-A183-F3F21CBA6685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DCDE43E5-8513-45F2-8642-BA176460E7BA}">
      <dgm:prSet phldrT="[Testo]" custT="1"/>
      <dgm:spPr>
        <a:solidFill>
          <a:schemeClr val="accent3"/>
        </a:solidFill>
      </dgm:spPr>
      <dgm:t>
        <a:bodyPr/>
        <a:lstStyle/>
        <a:p>
          <a:pPr algn="l"/>
          <a:r>
            <a:rPr lang="it-IT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</a:t>
          </a:r>
          <a:r>
            <a:rPr lang="it-I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entro giugno 2022</a:t>
          </a:r>
        </a:p>
      </dgm:t>
    </dgm:pt>
    <dgm:pt modelId="{122CEF7B-07AB-4725-82D5-3C19E83AB75D}" type="parTrans" cxnId="{6AF6C397-D775-47EF-B452-EFB28E42AD70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A5CDD8-5016-4CEC-9C34-A8725E009CE6}" type="sibTrans" cxnId="{6AF6C397-D775-47EF-B452-EFB28E42AD70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9F1844-FF78-4AAA-B080-DC9BCD8A9EE6}">
      <dgm:prSet phldrT="[Testo]"/>
      <dgm:spPr/>
      <dgm:t>
        <a:bodyPr/>
        <a:lstStyle/>
        <a:p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solo obiettivo: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168 nuove assunzioni negli uffici giudiziari.</a:t>
          </a:r>
        </a:p>
      </dgm:t>
    </dgm:pt>
    <dgm:pt modelId="{DC6AF56B-C9F2-4B8A-8B98-9F890EDDEEA9}" type="parTrans" cxnId="{0BCA2796-C83F-4209-8275-1AE03211D5D7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8D0F39-1E37-4E01-B293-9BD6B7A82A9C}" type="sibTrans" cxnId="{0BCA2796-C83F-4209-8275-1AE03211D5D7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7FA1431-104C-4883-AF34-9E6CBE8F5D97}">
      <dgm:prSet phldrT="[Testo]" custT="1"/>
      <dgm:spPr>
        <a:solidFill>
          <a:schemeClr val="accent3"/>
        </a:solidFill>
      </dgm:spPr>
      <dgm:t>
        <a:bodyPr/>
        <a:lstStyle/>
        <a:p>
          <a:pPr algn="l"/>
          <a:r>
            <a:rPr lang="it-I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55 entro dicembre 2022</a:t>
          </a:r>
        </a:p>
      </dgm:t>
    </dgm:pt>
    <dgm:pt modelId="{FF71751C-16AE-48B7-8EB0-31268709E028}" type="parTrans" cxnId="{907A344A-A495-4176-AF22-CC0342F03DE1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DAA83D-0FBF-4102-90FE-98F0EE13EF68}" type="sibTrans" cxnId="{907A344A-A495-4176-AF22-CC0342F03DE1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AF13B6-A124-498E-8420-0E00FE6C0216}">
      <dgm:prSet phldrT="[Testo]"/>
      <dgm:spPr/>
      <dgm:t>
        <a:bodyPr/>
        <a:lstStyle/>
        <a:p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39 traguardi e 16 obiettivi</a:t>
          </a:r>
          <a:endParaRPr lang="it-IT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7D6B0B-E41B-4EA6-9740-7CBC532B9113}" type="parTrans" cxnId="{6E94AF26-4CF5-4177-8B02-0B012AECC99D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464DAD-5877-4C95-B8FE-774CEE8C65CA}" type="sibTrans" cxnId="{6E94AF26-4CF5-4177-8B02-0B012AECC99D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A3B650-D660-49E3-A6A8-D33948FE1067}">
      <dgm:prSet phldrT="[Testo]"/>
      <dgm:spPr/>
      <dgm:t>
        <a:bodyPr/>
        <a:lstStyle/>
        <a:p>
          <a:r>
            <a:rPr lang="it-IT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 i traguardi si segnalano: il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completamento del Polo Strategico Nazionale</a:t>
          </a:r>
          <a:r>
            <a:rPr lang="it-IT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il dispiego iniziale dei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servizi nazionali di cybersecurity </a:t>
          </a:r>
          <a:r>
            <a:rPr lang="it-IT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 l’aggiudicazione dell'offerta per gli interventi  di sostegno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alle farmacie rurali </a:t>
          </a:r>
          <a:r>
            <a:rPr lang="it-IT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nei comuni con meno di 3000 abitanti delle aree interne.</a:t>
          </a:r>
        </a:p>
      </dgm:t>
    </dgm:pt>
    <dgm:pt modelId="{C17AC59D-D075-4E2A-82B0-9C62B59669B5}" type="parTrans" cxnId="{BB7B6AD9-4B32-4034-896B-39D8174ACBE4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82D78A-B10F-47D5-8190-400DCC55A186}" type="sibTrans" cxnId="{BB7B6AD9-4B32-4034-896B-39D8174ACBE4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52A8FE-04B7-4727-90E5-81BDC13BAFC5}">
      <dgm:prSet/>
      <dgm:spPr/>
      <dgm:t>
        <a:bodyPr/>
        <a:lstStyle/>
        <a:p>
          <a:r>
            <a:rPr lang="it-IT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44 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traguardi tra cui: l’adozione del piano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Scuola 4.0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i decreti di riparto delle risorse per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gli interventi culturali 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 i decreti sulle modalità di utilizzo degli 1,75 miliardi previsti per i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contratti di sviluppo 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(filiere tradizionali + rinnovabili)</a:t>
          </a:r>
          <a:endParaRPr lang="it-IT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09935DA-F2EC-4B60-B7F4-90400DBB467C}" type="parTrans" cxnId="{25637DA7-717E-418F-83B0-D22CCEC597E2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17092D-A9D6-4A18-8759-0225F15EA385}" type="sibTrans" cxnId="{25637DA7-717E-418F-83B0-D22CCEC597E2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5400F9-D704-4342-B790-9C8B2069762F}">
      <dgm:prSet phldrT="[Testo]"/>
      <dgm:spPr/>
      <dgm:t>
        <a:bodyPr/>
        <a:lstStyle/>
        <a:p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 gli obiettivi si segnalano: l’invio di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430.182 lettere di conformità 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 più per aumentare il gettito fiscale, l’attuazione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 50% delle attività previste per 250 centri dell’impiego 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nel piano di potenziamento 2021-2023 e l’erogazione da parte della BEI di </a:t>
          </a:r>
          <a:r>
            <a: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150 milioni per il Fondo Nazionale Turismo</a:t>
          </a:r>
        </a:p>
      </dgm:t>
    </dgm:pt>
    <dgm:pt modelId="{448DE15D-A1EB-48FB-B8A2-55B37372EF43}" type="parTrans" cxnId="{92A85E03-7CEA-4199-A440-0F62DDB1200A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F53E6D-4A83-4A83-8A71-C54203DAF3E1}" type="sibTrans" cxnId="{92A85E03-7CEA-4199-A440-0F62DDB1200A}">
      <dgm:prSet/>
      <dgm:spPr/>
      <dgm:t>
        <a:bodyPr/>
        <a:lstStyle/>
        <a:p>
          <a:endParaRPr lang="it-IT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03BE97-8A91-41C9-86C0-BCEA7E7F9AF1}" type="pres">
      <dgm:prSet presAssocID="{A8F7CE0D-0E19-4E6E-A183-F3F21CBA6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381D832-BBC6-45B0-9FC6-EFE3CD5E6F9C}" type="pres">
      <dgm:prSet presAssocID="{DCDE43E5-8513-45F2-8642-BA176460E7BA}" presName="linNode" presStyleCnt="0"/>
      <dgm:spPr/>
    </dgm:pt>
    <dgm:pt modelId="{AA4FED95-E3C8-4251-AC82-F471CF916AD0}" type="pres">
      <dgm:prSet presAssocID="{DCDE43E5-8513-45F2-8642-BA176460E7BA}" presName="parentText" presStyleLbl="node1" presStyleIdx="0" presStyleCnt="2" custLinFactNeighborY="48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113FD1-17C1-4886-B593-5CB838D7CFD7}" type="pres">
      <dgm:prSet presAssocID="{DCDE43E5-8513-45F2-8642-BA176460E7BA}" presName="descendantText" presStyleLbl="alignAccFollowNode1" presStyleIdx="0" presStyleCnt="2" custScaleX="187226" custLinFactNeighborX="-249" custLinFactNeighborY="4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36A939-F54E-4D29-B282-8D40F79077C1}" type="pres">
      <dgm:prSet presAssocID="{E9A5CDD8-5016-4CEC-9C34-A8725E009CE6}" presName="sp" presStyleCnt="0"/>
      <dgm:spPr/>
    </dgm:pt>
    <dgm:pt modelId="{463E3BBD-9179-4DDE-B167-6A4DA584CEF5}" type="pres">
      <dgm:prSet presAssocID="{47FA1431-104C-4883-AF34-9E6CBE8F5D97}" presName="linNode" presStyleCnt="0"/>
      <dgm:spPr/>
    </dgm:pt>
    <dgm:pt modelId="{DB500347-DD0B-47DC-803F-119758C9AA2F}" type="pres">
      <dgm:prSet presAssocID="{47FA1431-104C-4883-AF34-9E6CBE8F5D97}" presName="parentText" presStyleLbl="node1" presStyleIdx="1" presStyleCnt="2" custScaleX="67560" custLinFactNeighborX="-18" custLinFactNeighborY="-31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4FE8FF-2DAC-40F0-9727-2755B53E19B0}" type="pres">
      <dgm:prSet presAssocID="{47FA1431-104C-4883-AF34-9E6CBE8F5D97}" presName="descendantText" presStyleLbl="alignAccFollowNode1" presStyleIdx="1" presStyleCnt="2" custScaleX="1238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94AF26-4CF5-4177-8B02-0B012AECC99D}" srcId="{47FA1431-104C-4883-AF34-9E6CBE8F5D97}" destId="{5DAF13B6-A124-498E-8420-0E00FE6C0216}" srcOrd="0" destOrd="0" parTransId="{0D7D6B0B-E41B-4EA6-9740-7CBC532B9113}" sibTransId="{74464DAD-5877-4C95-B8FE-774CEE8C65CA}"/>
    <dgm:cxn modelId="{B27B1B2B-DC0E-4D3E-9A57-079EA02D9DF0}" type="presOf" srcId="{26A3B650-D660-49E3-A6A8-D33948FE1067}" destId="{CE4FE8FF-2DAC-40F0-9727-2755B53E19B0}" srcOrd="0" destOrd="2" presId="urn:microsoft.com/office/officeart/2005/8/layout/vList5"/>
    <dgm:cxn modelId="{44252604-624F-4CFC-A67B-5E80818CC6CE}" type="presOf" srcId="{5DAF13B6-A124-498E-8420-0E00FE6C0216}" destId="{CE4FE8FF-2DAC-40F0-9727-2755B53E19B0}" srcOrd="0" destOrd="0" presId="urn:microsoft.com/office/officeart/2005/8/layout/vList5"/>
    <dgm:cxn modelId="{92A85E03-7CEA-4199-A440-0F62DDB1200A}" srcId="{47FA1431-104C-4883-AF34-9E6CBE8F5D97}" destId="{555400F9-D704-4342-B790-9C8B2069762F}" srcOrd="1" destOrd="0" parTransId="{448DE15D-A1EB-48FB-B8A2-55B37372EF43}" sibTransId="{DFF53E6D-4A83-4A83-8A71-C54203DAF3E1}"/>
    <dgm:cxn modelId="{375A1CC0-B560-48C1-A407-C8F9F3383F57}" type="presOf" srcId="{C29F1844-FF78-4AAA-B080-DC9BCD8A9EE6}" destId="{06113FD1-17C1-4886-B593-5CB838D7CFD7}" srcOrd="0" destOrd="0" presId="urn:microsoft.com/office/officeart/2005/8/layout/vList5"/>
    <dgm:cxn modelId="{25637DA7-717E-418F-83B0-D22CCEC597E2}" srcId="{DCDE43E5-8513-45F2-8642-BA176460E7BA}" destId="{EF52A8FE-04B7-4727-90E5-81BDC13BAFC5}" srcOrd="1" destOrd="0" parTransId="{309935DA-F2EC-4B60-B7F4-90400DBB467C}" sibTransId="{6517092D-A9D6-4A18-8759-0225F15EA385}"/>
    <dgm:cxn modelId="{0BCA2796-C83F-4209-8275-1AE03211D5D7}" srcId="{DCDE43E5-8513-45F2-8642-BA176460E7BA}" destId="{C29F1844-FF78-4AAA-B080-DC9BCD8A9EE6}" srcOrd="0" destOrd="0" parTransId="{DC6AF56B-C9F2-4B8A-8B98-9F890EDDEEA9}" sibTransId="{968D0F39-1E37-4E01-B293-9BD6B7A82A9C}"/>
    <dgm:cxn modelId="{76020AF4-8686-4DAB-B2E4-30BE13044404}" type="presOf" srcId="{47FA1431-104C-4883-AF34-9E6CBE8F5D97}" destId="{DB500347-DD0B-47DC-803F-119758C9AA2F}" srcOrd="0" destOrd="0" presId="urn:microsoft.com/office/officeart/2005/8/layout/vList5"/>
    <dgm:cxn modelId="{B663A420-7056-4BAD-8D84-62298C1B23D0}" type="presOf" srcId="{EF52A8FE-04B7-4727-90E5-81BDC13BAFC5}" destId="{06113FD1-17C1-4886-B593-5CB838D7CFD7}" srcOrd="0" destOrd="1" presId="urn:microsoft.com/office/officeart/2005/8/layout/vList5"/>
    <dgm:cxn modelId="{B7B8CDAA-FF73-4F88-AC86-8D6D52AE1182}" type="presOf" srcId="{DCDE43E5-8513-45F2-8642-BA176460E7BA}" destId="{AA4FED95-E3C8-4251-AC82-F471CF916AD0}" srcOrd="0" destOrd="0" presId="urn:microsoft.com/office/officeart/2005/8/layout/vList5"/>
    <dgm:cxn modelId="{7B271F8A-E46D-456F-8E07-9A5B38C49C2D}" type="presOf" srcId="{555400F9-D704-4342-B790-9C8B2069762F}" destId="{CE4FE8FF-2DAC-40F0-9727-2755B53E19B0}" srcOrd="0" destOrd="1" presId="urn:microsoft.com/office/officeart/2005/8/layout/vList5"/>
    <dgm:cxn modelId="{6AF6C397-D775-47EF-B452-EFB28E42AD70}" srcId="{A8F7CE0D-0E19-4E6E-A183-F3F21CBA6685}" destId="{DCDE43E5-8513-45F2-8642-BA176460E7BA}" srcOrd="0" destOrd="0" parTransId="{122CEF7B-07AB-4725-82D5-3C19E83AB75D}" sibTransId="{E9A5CDD8-5016-4CEC-9C34-A8725E009CE6}"/>
    <dgm:cxn modelId="{BB7B6AD9-4B32-4034-896B-39D8174ACBE4}" srcId="{47FA1431-104C-4883-AF34-9E6CBE8F5D97}" destId="{26A3B650-D660-49E3-A6A8-D33948FE1067}" srcOrd="2" destOrd="0" parTransId="{C17AC59D-D075-4E2A-82B0-9C62B59669B5}" sibTransId="{1E82D78A-B10F-47D5-8190-400DCC55A186}"/>
    <dgm:cxn modelId="{907A344A-A495-4176-AF22-CC0342F03DE1}" srcId="{A8F7CE0D-0E19-4E6E-A183-F3F21CBA6685}" destId="{47FA1431-104C-4883-AF34-9E6CBE8F5D97}" srcOrd="1" destOrd="0" parTransId="{FF71751C-16AE-48B7-8EB0-31268709E028}" sibTransId="{C5DAA83D-0FBF-4102-90FE-98F0EE13EF68}"/>
    <dgm:cxn modelId="{5C379ADD-2B71-4EB2-B270-85DAB3A7BA71}" type="presOf" srcId="{A8F7CE0D-0E19-4E6E-A183-F3F21CBA6685}" destId="{E903BE97-8A91-41C9-86C0-BCEA7E7F9AF1}" srcOrd="0" destOrd="0" presId="urn:microsoft.com/office/officeart/2005/8/layout/vList5"/>
    <dgm:cxn modelId="{6E2DB7E6-816E-456B-B0C5-3DA043B5E258}" type="presParOf" srcId="{E903BE97-8A91-41C9-86C0-BCEA7E7F9AF1}" destId="{9381D832-BBC6-45B0-9FC6-EFE3CD5E6F9C}" srcOrd="0" destOrd="0" presId="urn:microsoft.com/office/officeart/2005/8/layout/vList5"/>
    <dgm:cxn modelId="{3F04BF37-81A0-4753-BC08-D698E242A547}" type="presParOf" srcId="{9381D832-BBC6-45B0-9FC6-EFE3CD5E6F9C}" destId="{AA4FED95-E3C8-4251-AC82-F471CF916AD0}" srcOrd="0" destOrd="0" presId="urn:microsoft.com/office/officeart/2005/8/layout/vList5"/>
    <dgm:cxn modelId="{09B40CA3-D68A-4D8D-9D84-F23D9F5675B4}" type="presParOf" srcId="{9381D832-BBC6-45B0-9FC6-EFE3CD5E6F9C}" destId="{06113FD1-17C1-4886-B593-5CB838D7CFD7}" srcOrd="1" destOrd="0" presId="urn:microsoft.com/office/officeart/2005/8/layout/vList5"/>
    <dgm:cxn modelId="{016764B5-AE61-4534-BD19-43C0E61C86D0}" type="presParOf" srcId="{E903BE97-8A91-41C9-86C0-BCEA7E7F9AF1}" destId="{7D36A939-F54E-4D29-B282-8D40F79077C1}" srcOrd="1" destOrd="0" presId="urn:microsoft.com/office/officeart/2005/8/layout/vList5"/>
    <dgm:cxn modelId="{5D6DD556-4027-4F14-A3CC-6D30A113ED19}" type="presParOf" srcId="{E903BE97-8A91-41C9-86C0-BCEA7E7F9AF1}" destId="{463E3BBD-9179-4DDE-B167-6A4DA584CEF5}" srcOrd="2" destOrd="0" presId="urn:microsoft.com/office/officeart/2005/8/layout/vList5"/>
    <dgm:cxn modelId="{24D00AA3-603C-40B3-83F5-8CCECD1C9A58}" type="presParOf" srcId="{463E3BBD-9179-4DDE-B167-6A4DA584CEF5}" destId="{DB500347-DD0B-47DC-803F-119758C9AA2F}" srcOrd="0" destOrd="0" presId="urn:microsoft.com/office/officeart/2005/8/layout/vList5"/>
    <dgm:cxn modelId="{E617AA7F-6A2A-4452-AEC8-09C2FFCFDEBE}" type="presParOf" srcId="{463E3BBD-9179-4DDE-B167-6A4DA584CEF5}" destId="{CE4FE8FF-2DAC-40F0-9727-2755B53E19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13FD1-17C1-4886-B593-5CB838D7CFD7}">
      <dsp:nvSpPr>
        <dsp:cNvPr id="0" name=""/>
        <dsp:cNvSpPr/>
      </dsp:nvSpPr>
      <dsp:spPr>
        <a:xfrm rot="5400000">
          <a:off x="3273358" y="-1507837"/>
          <a:ext cx="1698780" cy="515447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solo obiettivo: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168 nuove assunzioni negli uffici giudiziari.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44 </a:t>
          </a: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traguardi tra cui: l’adozione del piano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Scuola 4.0</a:t>
          </a: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i decreti di riparto delle risorse per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gli interventi culturali </a:t>
          </a: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 i decreti sulle modalità di utilizzo degli 1,75 miliardi previsti per i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contratti di sviluppo </a:t>
          </a: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(filiere tradizionali + rinnovabili)</a:t>
          </a:r>
          <a:endParaRPr lang="it-IT" sz="1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1545510" y="302939"/>
        <a:ext cx="5071549" cy="1532924"/>
      </dsp:txXfrm>
    </dsp:sp>
    <dsp:sp modelId="{AA4FED95-E3C8-4251-AC82-F471CF916AD0}">
      <dsp:nvSpPr>
        <dsp:cNvPr id="0" name=""/>
        <dsp:cNvSpPr/>
      </dsp:nvSpPr>
      <dsp:spPr>
        <a:xfrm>
          <a:off x="759" y="10351"/>
          <a:ext cx="1548606" cy="212347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</a:t>
          </a:r>
          <a:r>
            <a:rPr lang="it-IT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entro giugno 2022</a:t>
          </a:r>
        </a:p>
      </dsp:txBody>
      <dsp:txXfrm>
        <a:off x="76356" y="85948"/>
        <a:ext cx="1397412" cy="1972281"/>
      </dsp:txXfrm>
    </dsp:sp>
    <dsp:sp modelId="{CE4FE8FF-2DAC-40F0-9727-2755B53E19B0}">
      <dsp:nvSpPr>
        <dsp:cNvPr id="0" name=""/>
        <dsp:cNvSpPr/>
      </dsp:nvSpPr>
      <dsp:spPr>
        <a:xfrm rot="5400000">
          <a:off x="3288709" y="727439"/>
          <a:ext cx="1698780" cy="512800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39 traguardi e 16 obiettivi</a:t>
          </a:r>
          <a:endParaRPr lang="it-IT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 gli obiettivi si segnalano: l’invio di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430.182 lettere di conformità </a:t>
          </a: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 più per aumentare il gettito fiscale, l’attuazione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del 50% delle attività previste per 250 centri dell’impiego </a:t>
          </a:r>
          <a:r>
            <a:rPr lang="it-IT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nel piano di potenziamento 2021-2023 e l’erogazione da parte della BEI di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150 milioni per il Fondo Nazionale Turismo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 i traguardi si segnalano: il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completamento del Polo Strategico Nazionale</a:t>
          </a:r>
          <a:r>
            <a:rPr lang="it-IT" sz="1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il dispiego iniziale dei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servizi nazionali di cybersecurity </a:t>
          </a:r>
          <a:r>
            <a:rPr lang="it-IT" sz="1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 l’aggiudicazione dell'offerta per gli interventi  di sostegno </a:t>
          </a:r>
          <a:r>
            <a:rPr lang="it-IT" sz="1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alle farmacie rurali </a:t>
          </a:r>
          <a:r>
            <a:rPr lang="it-IT" sz="1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nei comuni con meno di 3000 abitanti delle aree interne.</a:t>
          </a:r>
        </a:p>
      </dsp:txBody>
      <dsp:txXfrm rot="-5400000">
        <a:off x="1574099" y="2524977"/>
        <a:ext cx="5045073" cy="1532924"/>
      </dsp:txXfrm>
    </dsp:sp>
    <dsp:sp modelId="{DB500347-DD0B-47DC-803F-119758C9AA2F}">
      <dsp:nvSpPr>
        <dsp:cNvPr id="0" name=""/>
        <dsp:cNvSpPr/>
      </dsp:nvSpPr>
      <dsp:spPr>
        <a:xfrm>
          <a:off x="14" y="2223055"/>
          <a:ext cx="1573338" cy="212347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55 entro dicembre 2022</a:t>
          </a:r>
        </a:p>
      </dsp:txBody>
      <dsp:txXfrm>
        <a:off x="76818" y="2299859"/>
        <a:ext cx="1419730" cy="1969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0.1201</cdr:x>
      <cdr:y>0.58462</cdr:y>
    </cdr:from>
    <cdr:to>
      <cdr:x>0.18016</cdr:x>
      <cdr:y>0.63548</cdr:y>
    </cdr:to>
    <cdr:sp macro="" textlink="">
      <cdr:nvSpPr>
        <cdr:cNvPr id="2" name="Ovale 1">
          <a:extLst xmlns:a="http://schemas.openxmlformats.org/drawingml/2006/main">
            <a:ext uri="{FF2B5EF4-FFF2-40B4-BE49-F238E27FC236}">
              <a16:creationId xmlns:a16="http://schemas.microsoft.com/office/drawing/2014/main" id="{AA1820D4-2652-E5B9-3033-2E7CF3E52A81}"/>
            </a:ext>
          </a:extLst>
        </cdr:cNvPr>
        <cdr:cNvSpPr/>
      </cdr:nvSpPr>
      <cdr:spPr>
        <a:xfrm xmlns:a="http://schemas.openxmlformats.org/drawingml/2006/main">
          <a:off x="864096" y="2736304"/>
          <a:ext cx="432048" cy="23807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0.11009</cdr:x>
      <cdr:y>0.78007</cdr:y>
    </cdr:from>
    <cdr:to>
      <cdr:x>0.17015</cdr:x>
      <cdr:y>0.83093</cdr:y>
    </cdr:to>
    <cdr:sp macro="" textlink="">
      <cdr:nvSpPr>
        <cdr:cNvPr id="3" name="Ovale 2">
          <a:extLst xmlns:a="http://schemas.openxmlformats.org/drawingml/2006/main">
            <a:ext uri="{FF2B5EF4-FFF2-40B4-BE49-F238E27FC236}">
              <a16:creationId xmlns:a16="http://schemas.microsoft.com/office/drawing/2014/main" id="{94CAC6F5-7256-3A68-CE2C-21534665650B}"/>
            </a:ext>
          </a:extLst>
        </cdr:cNvPr>
        <cdr:cNvSpPr/>
      </cdr:nvSpPr>
      <cdr:spPr>
        <a:xfrm xmlns:a="http://schemas.openxmlformats.org/drawingml/2006/main">
          <a:off x="792088" y="3651117"/>
          <a:ext cx="432048" cy="23807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F185-755A-4449-A5F7-2F005FB588C2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8D4B-AFDD-4FDB-AE64-273E896F5F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7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2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00760cd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00760cd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79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47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82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39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24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6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79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323528" y="116632"/>
            <a:ext cx="22672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C:\Users\Annalisa\AppData\Local\Microsoft\Windows\INetCache\Content.Word\grande_orep.jpg"/>
          <p:cNvPicPr/>
          <p:nvPr userDrawn="1"/>
        </p:nvPicPr>
        <p:blipFill>
          <a:blip r:embed="rId2" cstate="print"/>
          <a:srcRect t="19205" b="16887"/>
          <a:stretch>
            <a:fillRect/>
          </a:stretch>
        </p:blipFill>
        <p:spPr bwMode="auto">
          <a:xfrm>
            <a:off x="179512" y="72008"/>
            <a:ext cx="93610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F4C8-FE76-4A3E-8172-99B195A92FE8}" type="datetimeFigureOut">
              <a:rPr lang="it-IT" smtClean="0"/>
              <a:pPr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5B32-885B-4A8B-98B5-7F2C06F9E0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osservatoriorecovery.it/monitorare/traguardi-e-obiettiv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aliadomani.gov.it/content/dam/sogei-ng/documenti/PNRR%20Aggiornato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468560" y="2132856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Uno strumento per </a:t>
            </a:r>
          </a:p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dare voce ai territori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15816" y="1057169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23728" y="5229200"/>
            <a:ext cx="547260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-361056" y="3489240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</a:rPr>
              <a:t>Gaetano Scognamiglio, 25 febbraio 2021</a:t>
            </a:r>
            <a:endParaRPr lang="it-IT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47564" y="3905401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Aggiornamento sull’attuazione del PNRR</a:t>
            </a:r>
          </a:p>
          <a:p>
            <a:pPr algn="ctr"/>
            <a:r>
              <a:rPr lang="it-IT" sz="20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21/06/2022</a:t>
            </a:r>
          </a:p>
          <a:p>
            <a:pPr algn="ctr"/>
            <a:endParaRPr lang="it-IT" sz="2000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Gustavo Piga</a:t>
            </a:r>
          </a:p>
          <a:p>
            <a:pPr algn="ctr"/>
            <a:r>
              <a:rPr lang="it-IT" sz="20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Ordinario di Economia Politica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Università </a:t>
            </a:r>
            <a:r>
              <a:rPr lang="it-IT" sz="20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Roma Tor Vergata</a:t>
            </a:r>
          </a:p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Co-fondatore </a:t>
            </a:r>
            <a:r>
              <a:rPr lang="it-IT" sz="20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2000" dirty="0" err="1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endParaRPr lang="it-IT" sz="2000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04;g11fa0c88075_0_893">
            <a:extLst>
              <a:ext uri="{FF2B5EF4-FFF2-40B4-BE49-F238E27FC236}">
                <a16:creationId xmlns:a16="http://schemas.microsoft.com/office/drawing/2014/main" id="{A3AF66F2-5A9D-DE80-9D98-5AD20D68F77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-19644"/>
            <a:ext cx="9152306" cy="6897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4"/>
          <p:cNvGrpSpPr/>
          <p:nvPr/>
        </p:nvGrpSpPr>
        <p:grpSpPr>
          <a:xfrm>
            <a:off x="466173" y="2465030"/>
            <a:ext cx="2108847" cy="1735479"/>
            <a:chOff x="466173" y="1851975"/>
            <a:chExt cx="2108847" cy="1735479"/>
          </a:xfrm>
        </p:grpSpPr>
        <p:sp>
          <p:nvSpPr>
            <p:cNvPr id="63" name="Google Shape;63;p14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Google Shape;64;p14"/>
            <p:cNvSpPr txBox="1"/>
            <p:nvPr/>
          </p:nvSpPr>
          <p:spPr>
            <a:xfrm>
              <a:off x="466173" y="3216054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it-IT" sz="1300" b="1" dirty="0">
                  <a:solidFill>
                    <a:srgbClr val="76923C"/>
                  </a:solidFill>
                  <a:latin typeface="Open Sans"/>
                  <a:ea typeface="Open Sans"/>
                  <a:cs typeface="Open Sans"/>
                  <a:sym typeface="Roboto"/>
                </a:rPr>
                <a:t>18.05</a:t>
              </a:r>
              <a:endParaRPr sz="1300" b="1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Roboto"/>
              </a:endParaRPr>
            </a:p>
          </p:txBody>
        </p:sp>
        <p:grpSp>
          <p:nvGrpSpPr>
            <p:cNvPr id="65" name="Google Shape;65;p14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66" name="Google Shape;66;p14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7" name="Google Shape;67;p14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8" name="Google Shape;68;p14"/>
            <p:cNvSpPr txBox="1"/>
            <p:nvPr/>
          </p:nvSpPr>
          <p:spPr>
            <a:xfrm>
              <a:off x="793320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Pubblicazione del Piano </a:t>
              </a:r>
              <a:r>
                <a:rPr lang="it-IT" sz="11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RePower</a:t>
              </a:r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 EU e delle linee guida per la revisione dei PNRR</a:t>
              </a:r>
            </a:p>
          </p:txBody>
        </p:sp>
      </p:grpSp>
      <p:grpSp>
        <p:nvGrpSpPr>
          <p:cNvPr id="69" name="Google Shape;69;p14"/>
          <p:cNvGrpSpPr/>
          <p:nvPr/>
        </p:nvGrpSpPr>
        <p:grpSpPr>
          <a:xfrm>
            <a:off x="2071706" y="3316441"/>
            <a:ext cx="2033947" cy="1733124"/>
            <a:chOff x="2071705" y="2703387"/>
            <a:chExt cx="2033947" cy="1733124"/>
          </a:xfrm>
        </p:grpSpPr>
        <p:sp>
          <p:nvSpPr>
            <p:cNvPr id="70" name="Google Shape;70;p14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2071705" y="3492711"/>
              <a:ext cx="2033947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La Commissione europea comunica la decisione di sospendere il patto di stabilità anche per il </a:t>
              </a:r>
              <a:r>
                <a:rPr lang="it-IT" sz="11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2023 </a:t>
              </a:r>
              <a:r>
                <a:rPr lang="it-IT" sz="11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(ma il rientro verso il 3% del deficit-PIL nel DEF italiano non muta)</a:t>
              </a:r>
              <a:r>
                <a:rPr lang="it-IT" sz="11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. </a:t>
              </a:r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Nelle previsioni di primavera del 2022  è emerso un rallentamento significativo dell’economia in Germania, Italia e nei paesi dell’Est Europa</a:t>
              </a: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2071705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it" sz="1300" b="1" dirty="0">
                  <a:solidFill>
                    <a:srgbClr val="76923C"/>
                  </a:solidFill>
                  <a:latin typeface="Open Sans"/>
                  <a:ea typeface="Open Sans"/>
                  <a:cs typeface="Open Sans"/>
                  <a:sym typeface="Roboto"/>
                </a:rPr>
                <a:t>23.05</a:t>
              </a:r>
              <a:endParaRPr sz="1300" b="1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Roboto"/>
              </a:endParaRPr>
            </a:p>
          </p:txBody>
        </p:sp>
        <p:grpSp>
          <p:nvGrpSpPr>
            <p:cNvPr id="73" name="Google Shape;73;p14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74" name="Google Shape;74;p14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75;p14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6" name="Google Shape;76;p14"/>
          <p:cNvGrpSpPr/>
          <p:nvPr/>
        </p:nvGrpSpPr>
        <p:grpSpPr>
          <a:xfrm>
            <a:off x="3642907" y="1844824"/>
            <a:ext cx="1989491" cy="2355673"/>
            <a:chOff x="3642907" y="1231770"/>
            <a:chExt cx="1989491" cy="2355673"/>
          </a:xfrm>
        </p:grpSpPr>
        <p:sp>
          <p:nvSpPr>
            <p:cNvPr id="77" name="Google Shape;77;p14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8" name="Google Shape;78;p14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79" name="Google Shape;79;p14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0" name="Google Shape;80;p14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1" name="Google Shape;81;p14"/>
            <p:cNvSpPr txBox="1"/>
            <p:nvPr/>
          </p:nvSpPr>
          <p:spPr>
            <a:xfrm>
              <a:off x="3642907" y="321604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it" sz="1300" b="1" dirty="0">
                  <a:solidFill>
                    <a:srgbClr val="76923C"/>
                  </a:solidFill>
                  <a:latin typeface="Open Sans"/>
                  <a:ea typeface="Open Sans"/>
                  <a:cs typeface="Open Sans"/>
                  <a:sym typeface="Roboto"/>
                </a:rPr>
                <a:t>26.05</a:t>
              </a:r>
              <a:endParaRPr sz="1300" b="1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Roboto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3850698" y="1231770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Nella conferenza stampa seguita al Consiglio dei ministri, il Presidente Draghi informa che tutti i 45 </a:t>
              </a:r>
              <a:r>
                <a:rPr lang="it-IT" sz="11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Target e Obiettivi </a:t>
              </a:r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previsti per giugno 2022 saranno conseguiti. </a:t>
              </a:r>
            </a:p>
          </p:txBody>
        </p:sp>
      </p:grpSp>
      <p:grpSp>
        <p:nvGrpSpPr>
          <p:cNvPr id="83" name="Google Shape;83;p14"/>
          <p:cNvGrpSpPr/>
          <p:nvPr/>
        </p:nvGrpSpPr>
        <p:grpSpPr>
          <a:xfrm>
            <a:off x="5131290" y="3316441"/>
            <a:ext cx="2020859" cy="1733124"/>
            <a:chOff x="5131289" y="2703387"/>
            <a:chExt cx="2020859" cy="1733124"/>
          </a:xfrm>
        </p:grpSpPr>
        <p:sp>
          <p:nvSpPr>
            <p:cNvPr id="84" name="Google Shape;84;p14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5" name="Google Shape;85;p14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86" name="Google Shape;86;p14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7" name="Google Shape;87;p14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8" name="Google Shape;88;p14"/>
            <p:cNvSpPr txBox="1"/>
            <p:nvPr/>
          </p:nvSpPr>
          <p:spPr>
            <a:xfrm>
              <a:off x="5131289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it" sz="1300" b="1" dirty="0">
                  <a:solidFill>
                    <a:srgbClr val="76923C"/>
                  </a:solidFill>
                  <a:latin typeface="Open Sans"/>
                  <a:ea typeface="Open Sans"/>
                  <a:cs typeface="Open Sans"/>
                  <a:sym typeface="Roboto"/>
                </a:rPr>
                <a:t>2.06</a:t>
              </a:r>
              <a:endParaRPr sz="1300" b="1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Roboto"/>
              </a:endParaRPr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5370448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La Commissione europea approva il Recovery Plan della Polonia, per permettertele di accedere a </a:t>
              </a:r>
              <a:r>
                <a:rPr lang="it-IT" sz="11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REPower</a:t>
              </a:r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 EU, nonostante i problemi legati al rispetto dello stato di diritto</a:t>
              </a:r>
            </a:p>
          </p:txBody>
        </p:sp>
      </p:grpSp>
      <p:grpSp>
        <p:nvGrpSpPr>
          <p:cNvPr id="90" name="Google Shape;90;p14"/>
          <p:cNvGrpSpPr/>
          <p:nvPr/>
        </p:nvGrpSpPr>
        <p:grpSpPr>
          <a:xfrm>
            <a:off x="6671022" y="1996375"/>
            <a:ext cx="1978024" cy="2204122"/>
            <a:chOff x="6671021" y="1383321"/>
            <a:chExt cx="1978024" cy="2204122"/>
          </a:xfrm>
        </p:grpSpPr>
        <p:sp>
          <p:nvSpPr>
            <p:cNvPr id="91" name="Google Shape;91;p14"/>
            <p:cNvSpPr/>
            <p:nvPr/>
          </p:nvSpPr>
          <p:spPr>
            <a:xfrm>
              <a:off x="7040782" y="3080257"/>
              <a:ext cx="1608263" cy="1335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2" name="Google Shape;92;p14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93" name="Google Shape;93;p14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4" name="Google Shape;94;p14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5" name="Google Shape;95;p14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it" sz="1300" b="1" dirty="0">
                  <a:solidFill>
                    <a:srgbClr val="76923C"/>
                  </a:solidFill>
                  <a:latin typeface="Open Sans"/>
                  <a:ea typeface="Open Sans"/>
                  <a:cs typeface="Open Sans"/>
                  <a:sym typeface="Roboto"/>
                </a:rPr>
                <a:t>9.06</a:t>
              </a:r>
              <a:endParaRPr sz="1300" b="1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Roboto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6867345" y="138332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La BCE ha annunciato che a partire da luglio chiuderà il suo quantitative </a:t>
              </a:r>
              <a:r>
                <a:rPr lang="it-IT" sz="11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easing</a:t>
              </a:r>
              <a:r>
                <a:rPr lang="it-IT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 e alzerà i tassi di riferimento di 25 punti base</a:t>
              </a:r>
            </a:p>
          </p:txBody>
        </p:sp>
      </p:grpSp>
      <p:sp>
        <p:nvSpPr>
          <p:cNvPr id="40" name="Google Shape;137;p3">
            <a:extLst>
              <a:ext uri="{FF2B5EF4-FFF2-40B4-BE49-F238E27FC236}">
                <a16:creationId xmlns:a16="http://schemas.microsoft.com/office/drawing/2014/main" id="{409ACB2C-6B7B-6349-4F85-E5D0AD8FC8FB}"/>
              </a:ext>
            </a:extLst>
          </p:cNvPr>
          <p:cNvSpPr txBox="1"/>
          <p:nvPr/>
        </p:nvSpPr>
        <p:spPr>
          <a:xfrm>
            <a:off x="2045271" y="637044"/>
            <a:ext cx="59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Open Sans"/>
              </a:rPr>
              <a:t>Attuazione del PNRR: maggio-giugno caldi</a:t>
            </a:r>
            <a:endParaRPr sz="2000" b="1" i="0" u="none" strike="noStrike" cap="none" dirty="0">
              <a:solidFill>
                <a:srgbClr val="7692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538A546-1845-D62F-62BE-56337EBCF64C}"/>
              </a:ext>
            </a:extLst>
          </p:cNvPr>
          <p:cNvSpPr txBox="1"/>
          <p:nvPr/>
        </p:nvSpPr>
        <p:spPr>
          <a:xfrm>
            <a:off x="1763688" y="6221699"/>
            <a:ext cx="66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 fonti, rielaborazione </a:t>
            </a:r>
            <a:r>
              <a:rPr lang="it-IT" sz="1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endParaRPr lang="it-IT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468560" y="2132856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Uno strumento per </a:t>
            </a:r>
          </a:p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dare voce ai territori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361056" y="3489240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</a:rPr>
              <a:t>Gaetano Scognamiglio, 25 febbraio 2021</a:t>
            </a:r>
            <a:endParaRPr lang="it-IT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76"/>
            <a:ext cx="9144000" cy="68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34A4BA-B59D-4FE4-B62A-4392FB70D0A8}"/>
              </a:ext>
            </a:extLst>
          </p:cNvPr>
          <p:cNvSpPr txBox="1"/>
          <p:nvPr/>
        </p:nvSpPr>
        <p:spPr>
          <a:xfrm>
            <a:off x="1763688" y="642141"/>
            <a:ext cx="6330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cronoprogramma di spesa del PNRR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FCAAC6-29B2-47AD-90B1-BAD4F53F8688}"/>
              </a:ext>
            </a:extLst>
          </p:cNvPr>
          <p:cNvSpPr txBox="1"/>
          <p:nvPr/>
        </p:nvSpPr>
        <p:spPr>
          <a:xfrm>
            <a:off x="1763688" y="6242848"/>
            <a:ext cx="66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dati DEF 2021 e 2022, rielaborazione </a:t>
            </a:r>
            <a:r>
              <a:rPr lang="it-IT" sz="1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endParaRPr lang="it-IT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F1944D4-0B1E-1246-3A61-45C06520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06134"/>
            <a:ext cx="378052" cy="33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8B016296-39EC-C56C-A5A0-EA31B66B7C77}"/>
              </a:ext>
            </a:extLst>
          </p:cNvPr>
          <p:cNvSpPr txBox="1"/>
          <p:nvPr/>
        </p:nvSpPr>
        <p:spPr>
          <a:xfrm>
            <a:off x="3563888" y="3068960"/>
            <a:ext cx="2592288" cy="13600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Franco a «Verso Sud»: «Il PNRR per ora ha avuto effetti limitati sulla nostra economia. Finora sono stati erogati </a:t>
            </a: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5,4 miliardi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Il grosso delle spese del Piano e dell’impatto è davanti a noi». </a:t>
            </a: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14/5/2022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14F9A2A-4A10-1CB2-12A6-F74403963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762739"/>
              </p:ext>
            </p:extLst>
          </p:nvPr>
        </p:nvGraphicFramePr>
        <p:xfrm>
          <a:off x="922064" y="1349035"/>
          <a:ext cx="719459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35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1">
            <a:extLst>
              <a:ext uri="{FF2B5EF4-FFF2-40B4-BE49-F238E27FC236}">
                <a16:creationId xmlns:a16="http://schemas.microsoft.com/office/drawing/2014/main" id="{4FB1F741-AB73-4E2B-A5F6-B3BF62C9613A}"/>
              </a:ext>
            </a:extLst>
          </p:cNvPr>
          <p:cNvGrpSpPr/>
          <p:nvPr/>
        </p:nvGrpSpPr>
        <p:grpSpPr>
          <a:xfrm>
            <a:off x="814619" y="2221027"/>
            <a:ext cx="6983733" cy="4076392"/>
            <a:chOff x="576097" y="2664299"/>
            <a:chExt cx="6983733" cy="4076392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2C8EAD0-37FB-49B3-9456-79D6E206D7DB}"/>
                </a:ext>
              </a:extLst>
            </p:cNvPr>
            <p:cNvSpPr/>
            <p:nvPr/>
          </p:nvSpPr>
          <p:spPr>
            <a:xfrm>
              <a:off x="576097" y="2664299"/>
              <a:ext cx="6983733" cy="4076392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E3E46EB-6346-4C77-A21F-72E68F145097}"/>
                </a:ext>
              </a:extLst>
            </p:cNvPr>
            <p:cNvSpPr txBox="1"/>
            <p:nvPr/>
          </p:nvSpPr>
          <p:spPr>
            <a:xfrm>
              <a:off x="576097" y="2664299"/>
              <a:ext cx="6983733" cy="4076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it-IT" sz="1400" b="1" kern="1200" dirty="0"/>
                <a:t>DECRETI ATTUATIVI: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7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0353755-C21F-4729-96F3-ADBACE41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E02E05-DD7F-480F-8F24-0C006F33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2306" cy="68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73CA59-235D-436E-9082-92E009E5E9E6}"/>
              </a:ext>
            </a:extLst>
          </p:cNvPr>
          <p:cNvSpPr txBox="1"/>
          <p:nvPr/>
        </p:nvSpPr>
        <p:spPr>
          <a:xfrm>
            <a:off x="1763688" y="652749"/>
            <a:ext cx="64061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Traguardi e Obiettivi nel 2022</a:t>
            </a:r>
          </a:p>
        </p:txBody>
      </p:sp>
      <p:graphicFrame>
        <p:nvGraphicFramePr>
          <p:cNvPr id="13" name="Segnaposto contenuto 17">
            <a:extLst>
              <a:ext uri="{FF2B5EF4-FFF2-40B4-BE49-F238E27FC236}">
                <a16:creationId xmlns:a16="http://schemas.microsoft.com/office/drawing/2014/main" id="{434A109D-CB91-42D5-AF2B-9F1F83285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794406"/>
              </p:ext>
            </p:extLst>
          </p:nvPr>
        </p:nvGraphicFramePr>
        <p:xfrm>
          <a:off x="1239825" y="1175969"/>
          <a:ext cx="6704604" cy="435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B0A555-2DF2-4E3D-B657-E110A14D2A0B}"/>
              </a:ext>
            </a:extLst>
          </p:cNvPr>
          <p:cNvSpPr txBox="1"/>
          <p:nvPr/>
        </p:nvSpPr>
        <p:spPr>
          <a:xfrm>
            <a:off x="1259953" y="5682031"/>
            <a:ext cx="6664348" cy="5431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it-IT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monitoraggio del conseguimento dei traguardi e degli obiettivi a cura di </a:t>
            </a:r>
            <a:r>
              <a:rPr lang="it-IT" sz="1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r>
              <a:rPr lang="it-IT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disponibile liberamente </a:t>
            </a:r>
            <a:r>
              <a:rPr lang="it-IT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sul nostro sito  </a:t>
            </a:r>
            <a:endParaRPr lang="it-IT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FD9E79-2830-47AB-B8C9-663A57B94A76}"/>
              </a:ext>
            </a:extLst>
          </p:cNvPr>
          <p:cNvSpPr txBox="1"/>
          <p:nvPr/>
        </p:nvSpPr>
        <p:spPr>
          <a:xfrm>
            <a:off x="1157593" y="6257100"/>
            <a:ext cx="6828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 fonti, rielaborazione </a:t>
            </a:r>
            <a:r>
              <a:rPr lang="it-IT" sz="1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endParaRPr lang="it-IT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4FB1F741-AB73-4E2B-A5F6-B3BF62C9613A}"/>
              </a:ext>
            </a:extLst>
          </p:cNvPr>
          <p:cNvGrpSpPr/>
          <p:nvPr/>
        </p:nvGrpSpPr>
        <p:grpSpPr>
          <a:xfrm>
            <a:off x="814619" y="2221027"/>
            <a:ext cx="6983733" cy="4076392"/>
            <a:chOff x="576097" y="2664299"/>
            <a:chExt cx="6983733" cy="4076392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2C8EAD0-37FB-49B3-9456-79D6E206D7DB}"/>
                </a:ext>
              </a:extLst>
            </p:cNvPr>
            <p:cNvSpPr/>
            <p:nvPr/>
          </p:nvSpPr>
          <p:spPr>
            <a:xfrm>
              <a:off x="576097" y="2664299"/>
              <a:ext cx="6983733" cy="4076392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E3E46EB-6346-4C77-A21F-72E68F145097}"/>
                </a:ext>
              </a:extLst>
            </p:cNvPr>
            <p:cNvSpPr txBox="1"/>
            <p:nvPr/>
          </p:nvSpPr>
          <p:spPr>
            <a:xfrm>
              <a:off x="576097" y="2664299"/>
              <a:ext cx="6983733" cy="4076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it-IT" sz="1400" b="1" kern="1200" dirty="0"/>
                <a:t>DECRETI ATTUATIVI: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7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1400" b="1" kern="1200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0353755-C21F-4729-96F3-ADBACE41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E02E05-DD7F-480F-8F24-0C006F33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06" y="0"/>
            <a:ext cx="9152306" cy="68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73CA59-235D-436E-9082-92E009E5E9E6}"/>
              </a:ext>
            </a:extLst>
          </p:cNvPr>
          <p:cNvSpPr txBox="1"/>
          <p:nvPr/>
        </p:nvSpPr>
        <p:spPr>
          <a:xfrm>
            <a:off x="2123728" y="609693"/>
            <a:ext cx="5976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b="1" dirty="0" err="1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</a:t>
            </a: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rifà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look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EB04A7-74C1-A316-CECA-20F841B2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7292"/>
            <a:ext cx="9144000" cy="53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C059BD79-E53C-DB33-5942-9E176BBD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07E0D48-1AA9-6F5E-A830-6FD6E681E4E9}"/>
              </a:ext>
            </a:extLst>
          </p:cNvPr>
          <p:cNvSpPr/>
          <p:nvPr/>
        </p:nvSpPr>
        <p:spPr>
          <a:xfrm>
            <a:off x="675426" y="1329437"/>
            <a:ext cx="7704856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73CA59-235D-436E-9082-92E009E5E9E6}"/>
              </a:ext>
            </a:extLst>
          </p:cNvPr>
          <p:cNvSpPr txBox="1"/>
          <p:nvPr/>
        </p:nvSpPr>
        <p:spPr>
          <a:xfrm>
            <a:off x="1475656" y="615218"/>
            <a:ext cx="6624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senso del webinar di oggi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758C90-75C9-1E5D-B385-CAA5878CF618}"/>
              </a:ext>
            </a:extLst>
          </p:cNvPr>
          <p:cNvSpPr txBox="1"/>
          <p:nvPr/>
        </p:nvSpPr>
        <p:spPr>
          <a:xfrm>
            <a:off x="855446" y="1628800"/>
            <a:ext cx="7344816" cy="18158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«Sulle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persone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gioca il successo non solo del PNRR, ma di qualsiasi politica pubblica indirizzata a cittadini e imprese. Il miglioramento dei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percorsi di selezione e reclutamento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un passo importante per acquisire le migliori competenze ed è determinante ai fini della formazione, della crescita e della valorizzazione del capitale umano. La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mancanza di una gestione “per competenze”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riduce spesso la programmazione a una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mera pianificazione di sostituzione del personale che cessa dal servizio…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79A20FF-E009-94DD-4057-BC3E447D4060}"/>
              </a:ext>
            </a:extLst>
          </p:cNvPr>
          <p:cNvSpPr txBox="1"/>
          <p:nvPr/>
        </p:nvSpPr>
        <p:spPr>
          <a:xfrm>
            <a:off x="1763688" y="6242848"/>
            <a:ext cx="66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PNRR aggiornato</a:t>
            </a:r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(pag.53)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15EF10-72D3-C368-F4BE-E510CBBE6661}"/>
              </a:ext>
            </a:extLst>
          </p:cNvPr>
          <p:cNvSpPr txBox="1"/>
          <p:nvPr/>
        </p:nvSpPr>
        <p:spPr>
          <a:xfrm>
            <a:off x="855446" y="3723820"/>
            <a:ext cx="7344816" cy="2062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Inoltre, risulta spesso carente nelle amministrazioni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capacità di proiettare nell’orizzonte di medio e lungo periodo la propria fisionomia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definendone i contorni in termini di competenze necessarie per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rispondere efficacemente alle istanze dei cittadini e del mondo produttivo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ultimo, si assiste spesso all’inadeguatezza dei sistemi di gestione delle risorse umane che,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 confronti dei dipendenti più capaci e motivati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difettano di strumenti in grado di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tenerne alta la motivazione e valorizzarne efficacemente l’apporto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050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8765B5B1-1F34-A71A-2FFD-523F4646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07E0D48-1AA9-6F5E-A830-6FD6E681E4E9}"/>
              </a:ext>
            </a:extLst>
          </p:cNvPr>
          <p:cNvSpPr/>
          <p:nvPr/>
        </p:nvSpPr>
        <p:spPr>
          <a:xfrm>
            <a:off x="675426" y="1329437"/>
            <a:ext cx="7704856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73CA59-235D-436E-9082-92E009E5E9E6}"/>
              </a:ext>
            </a:extLst>
          </p:cNvPr>
          <p:cNvSpPr txBox="1"/>
          <p:nvPr/>
        </p:nvSpPr>
        <p:spPr>
          <a:xfrm>
            <a:off x="1482743" y="293365"/>
            <a:ext cx="6624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interventi per la formazione </a:t>
            </a:r>
          </a:p>
          <a:p>
            <a:pPr algn="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PA nel PNRR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758C90-75C9-1E5D-B385-CAA5878CF618}"/>
              </a:ext>
            </a:extLst>
          </p:cNvPr>
          <p:cNvSpPr txBox="1"/>
          <p:nvPr/>
        </p:nvSpPr>
        <p:spPr>
          <a:xfrm>
            <a:off x="1348824" y="1334071"/>
            <a:ext cx="6758656" cy="18466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M1C1- Investimento 2.3 Competenze e capacità amministrativa – 489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milioni/EUR</a:t>
            </a:r>
          </a:p>
          <a:p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2.3.1 Investimento in istruzione e formazione – 139 milioni/EUR 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(MOOC, comunità di pratica e </a:t>
            </a: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piani di formazione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2.3.2 Sviluppo di capacità nella pianificazione strategica della forza lavoro, nell'organizzazione e nella formazione – 350,2 milioni/EUR 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(programmi di formazione negli enti locali organizzati in amministrazioni mentori e allieve</a:t>
            </a:r>
            <a:r>
              <a:rPr lang="it-IT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A6B9D7-DABF-240C-E4F4-1F5A436B84FB}"/>
              </a:ext>
            </a:extLst>
          </p:cNvPr>
          <p:cNvSpPr txBox="1"/>
          <p:nvPr/>
        </p:nvSpPr>
        <p:spPr>
          <a:xfrm>
            <a:off x="1345004" y="4881400"/>
            <a:ext cx="6766296" cy="8617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Riforma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abilitante «</a:t>
            </a:r>
            <a:r>
              <a:rPr lang="it-IT" sz="14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 Platform» attuata da Consip Spa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 a disposizione di </a:t>
            </a: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strumenti di acquisto e negoziazione 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Potenziamento e digitalizzazione </a:t>
            </a: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nazionale di procurement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Formazione e tutoraggio 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amministrazioni e alle imprese</a:t>
            </a:r>
          </a:p>
        </p:txBody>
      </p:sp>
      <p:sp>
        <p:nvSpPr>
          <p:cNvPr id="14" name="Google Shape;126;p25">
            <a:extLst>
              <a:ext uri="{FF2B5EF4-FFF2-40B4-BE49-F238E27FC236}">
                <a16:creationId xmlns:a16="http://schemas.microsoft.com/office/drawing/2014/main" id="{8EBA8836-4C8C-F64D-181B-3270EC0F2249}"/>
              </a:ext>
            </a:extLst>
          </p:cNvPr>
          <p:cNvSpPr txBox="1"/>
          <p:nvPr/>
        </p:nvSpPr>
        <p:spPr>
          <a:xfrm>
            <a:off x="1398154" y="3263169"/>
            <a:ext cx="6766296" cy="147728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M1C1- Riforma 2.3 Competenze e carriere </a:t>
            </a:r>
            <a:r>
              <a:rPr lang="it-IT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= </a:t>
            </a:r>
            <a:r>
              <a:rPr lang="it-IT" sz="140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Ri</a:t>
            </a:r>
            <a:r>
              <a:rPr lang="it-IT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-formare la PA = piani di formazione finanziati dall’investimento 2.3 </a:t>
            </a:r>
            <a:endParaRPr lang="it-IT" sz="1400" b="1" i="0" u="none" strike="noStrike" cap="none" dirty="0" smtClean="0">
              <a:solidFill>
                <a:srgbClr val="000000"/>
              </a:solidFill>
              <a:latin typeface="Open Sans"/>
              <a:ea typeface="Open Sans"/>
              <a:cs typeface="Open Sans"/>
              <a:sym typeface="Wingdings" panose="05000000000000000000" pitchFamily="2" charset="2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Wingdings" panose="05000000000000000000" pitchFamily="2" charset="2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Competenze digitali</a:t>
            </a:r>
            <a:r>
              <a:rPr lang="it-IT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it-IT" sz="1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Syllabus</a:t>
            </a:r>
            <a:endParaRPr lang="it-IT" sz="1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Master e corsi di laurea per dipendenti pubblici</a:t>
            </a:r>
            <a:r>
              <a:rPr lang="it-IT" sz="1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PA 110 e lode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Collaborazione con Università + TIM e Microsoft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Dottorati e tirocini nella PA</a:t>
            </a:r>
          </a:p>
        </p:txBody>
      </p:sp>
      <p:sp>
        <p:nvSpPr>
          <p:cNvPr id="15" name="Freccia a gallone 14">
            <a:extLst>
              <a:ext uri="{FF2B5EF4-FFF2-40B4-BE49-F238E27FC236}">
                <a16:creationId xmlns:a16="http://schemas.microsoft.com/office/drawing/2014/main" id="{9D8B7499-650D-C092-FBD6-DE76332D499A}"/>
              </a:ext>
            </a:extLst>
          </p:cNvPr>
          <p:cNvSpPr/>
          <p:nvPr/>
        </p:nvSpPr>
        <p:spPr>
          <a:xfrm>
            <a:off x="808419" y="1848075"/>
            <a:ext cx="516977" cy="500805"/>
          </a:xfrm>
          <a:prstGeom prst="chevr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Freccia a gallone 27">
            <a:extLst>
              <a:ext uri="{FF2B5EF4-FFF2-40B4-BE49-F238E27FC236}">
                <a16:creationId xmlns:a16="http://schemas.microsoft.com/office/drawing/2014/main" id="{1EAE3C4B-1D39-5900-45C4-564200629D6C}"/>
              </a:ext>
            </a:extLst>
          </p:cNvPr>
          <p:cNvSpPr/>
          <p:nvPr/>
        </p:nvSpPr>
        <p:spPr>
          <a:xfrm>
            <a:off x="390865" y="1842221"/>
            <a:ext cx="516977" cy="500805"/>
          </a:xfrm>
          <a:prstGeom prst="chevr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Freccia a gallone 28">
            <a:extLst>
              <a:ext uri="{FF2B5EF4-FFF2-40B4-BE49-F238E27FC236}">
                <a16:creationId xmlns:a16="http://schemas.microsoft.com/office/drawing/2014/main" id="{3C096E97-89DC-8048-A60F-40605F4FC4EB}"/>
              </a:ext>
            </a:extLst>
          </p:cNvPr>
          <p:cNvSpPr/>
          <p:nvPr/>
        </p:nvSpPr>
        <p:spPr>
          <a:xfrm>
            <a:off x="803145" y="3506862"/>
            <a:ext cx="516977" cy="500805"/>
          </a:xfrm>
          <a:prstGeom prst="chevr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Freccia a gallone 29">
            <a:extLst>
              <a:ext uri="{FF2B5EF4-FFF2-40B4-BE49-F238E27FC236}">
                <a16:creationId xmlns:a16="http://schemas.microsoft.com/office/drawing/2014/main" id="{92EA33DB-6E4C-FFD9-E02D-E40BC182610C}"/>
              </a:ext>
            </a:extLst>
          </p:cNvPr>
          <p:cNvSpPr/>
          <p:nvPr/>
        </p:nvSpPr>
        <p:spPr>
          <a:xfrm>
            <a:off x="385591" y="3501008"/>
            <a:ext cx="516977" cy="500805"/>
          </a:xfrm>
          <a:prstGeom prst="chevr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Freccia a gallone 30">
            <a:extLst>
              <a:ext uri="{FF2B5EF4-FFF2-40B4-BE49-F238E27FC236}">
                <a16:creationId xmlns:a16="http://schemas.microsoft.com/office/drawing/2014/main" id="{D7BC707E-B401-2B42-A581-0936F3F462B9}"/>
              </a:ext>
            </a:extLst>
          </p:cNvPr>
          <p:cNvSpPr/>
          <p:nvPr/>
        </p:nvSpPr>
        <p:spPr>
          <a:xfrm>
            <a:off x="803145" y="4988672"/>
            <a:ext cx="516977" cy="500805"/>
          </a:xfrm>
          <a:prstGeom prst="chevr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Freccia a gallone 31">
            <a:extLst>
              <a:ext uri="{FF2B5EF4-FFF2-40B4-BE49-F238E27FC236}">
                <a16:creationId xmlns:a16="http://schemas.microsoft.com/office/drawing/2014/main" id="{91CAFC9C-F297-2B71-E900-E44B0A60E0FE}"/>
              </a:ext>
            </a:extLst>
          </p:cNvPr>
          <p:cNvSpPr/>
          <p:nvPr/>
        </p:nvSpPr>
        <p:spPr>
          <a:xfrm>
            <a:off x="385591" y="4982818"/>
            <a:ext cx="516977" cy="500805"/>
          </a:xfrm>
          <a:prstGeom prst="chevr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79A20FF-E009-94DD-4057-BC3E447D4060}"/>
              </a:ext>
            </a:extLst>
          </p:cNvPr>
          <p:cNvSpPr txBox="1"/>
          <p:nvPr/>
        </p:nvSpPr>
        <p:spPr>
          <a:xfrm>
            <a:off x="1763688" y="6242848"/>
            <a:ext cx="66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 fonti, rielaborazione </a:t>
            </a:r>
            <a:r>
              <a:rPr lang="it-IT" sz="1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endParaRPr lang="it-IT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468560" y="2132856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Uno strumento per </a:t>
            </a:r>
          </a:p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dare voce ai territori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15816" y="1057169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23728" y="5229200"/>
            <a:ext cx="547260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-361056" y="3489240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</a:rPr>
              <a:t>Gaetano Scognamiglio, 25 febbraio 2021</a:t>
            </a:r>
            <a:endParaRPr lang="it-IT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47564" y="3905401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Aggiornamento sull’attuazione del PNRR</a:t>
            </a:r>
          </a:p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21/06/2022</a:t>
            </a:r>
          </a:p>
          <a:p>
            <a:pPr algn="ctr"/>
            <a:endParaRPr lang="it-IT" sz="2000" dirty="0" smtClean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Gustavo Piga</a:t>
            </a:r>
          </a:p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Ordinario di Economia Politica - Università di Roma Tor Vergata</a:t>
            </a:r>
          </a:p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Co-fondatore di </a:t>
            </a:r>
            <a:r>
              <a:rPr lang="it-IT" sz="2000" dirty="0" err="1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OReP</a:t>
            </a:r>
            <a:endParaRPr lang="it-IT" sz="2000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12347</TotalTime>
  <Words>851</Words>
  <Application>Microsoft Office PowerPoint</Application>
  <PresentationFormat>Presentazione su schermo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</vt:lpstr>
      <vt:lpstr>Roboto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Grafica</dc:creator>
  <cp:lastModifiedBy>piga</cp:lastModifiedBy>
  <cp:revision>172</cp:revision>
  <dcterms:created xsi:type="dcterms:W3CDTF">2010-05-25T15:56:55Z</dcterms:created>
  <dcterms:modified xsi:type="dcterms:W3CDTF">2022-06-21T09:32:34Z</dcterms:modified>
</cp:coreProperties>
</file>