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147375547" r:id="rId3"/>
    <p:sldId id="2147375542" r:id="rId4"/>
    <p:sldId id="2147375543" r:id="rId5"/>
    <p:sldId id="2147375545" r:id="rId6"/>
    <p:sldId id="2147375544" r:id="rId7"/>
    <p:sldId id="2147375546" r:id="rId8"/>
    <p:sldId id="214737554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borra" initials="sb" lastIdx="9" clrIdx="0">
    <p:extLst/>
  </p:cmAuthor>
  <p:cmAuthor id="2" name="Francesco Bono" initials="FB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BBB59"/>
    <a:srgbClr val="C50C1F"/>
    <a:srgbClr val="CCECFF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1" autoAdjust="0"/>
    <p:restoredTop sz="88095" autoAdjust="0"/>
  </p:normalViewPr>
  <p:slideViewPr>
    <p:cSldViewPr>
      <p:cViewPr>
        <p:scale>
          <a:sx n="150" d="100"/>
          <a:sy n="150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B3E6-B4F0-4AFD-A7D4-F4FBE367B9F6}" type="datetimeFigureOut">
              <a:rPr lang="it-IT" smtClean="0"/>
              <a:t>19/05/22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C7DFF-E38F-4F85-ADFC-F5D5A09B0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04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F185-755A-4449-A5F7-2F005FB588C2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8D4B-AFDD-4FDB-AE64-273E896F5FC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7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98D4B-AFDD-4FDB-AE64-273E896F5F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67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7D1-8E71-43B3-96F0-D472010AE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5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323528" y="116632"/>
            <a:ext cx="22672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 descr="C:\Users\Annalisa\AppData\Local\Microsoft\Windows\INetCache\Content.Word\grande_orep.jpg"/>
          <p:cNvPicPr/>
          <p:nvPr userDrawn="1"/>
        </p:nvPicPr>
        <p:blipFill>
          <a:blip r:embed="rId2" cstate="print"/>
          <a:srcRect t="19205" b="16887"/>
          <a:stretch>
            <a:fillRect/>
          </a:stretch>
        </p:blipFill>
        <p:spPr bwMode="auto">
          <a:xfrm>
            <a:off x="179512" y="72008"/>
            <a:ext cx="93610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F4C8-FE76-4A3E-8172-99B195A92FE8}" type="datetimeFigureOut">
              <a:rPr lang="it-IT" smtClean="0"/>
              <a:pPr/>
              <a:t>19/05/22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5B32-885B-4A8B-98B5-7F2C06F9E0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535172" y="2132856"/>
            <a:ext cx="950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Uno strumento per </a:t>
            </a:r>
          </a:p>
          <a:p>
            <a:pPr algn="ctr"/>
            <a:r>
              <a:rPr lang="it-IT" sz="3200" b="1" i="1" dirty="0">
                <a:solidFill>
                  <a:srgbClr val="C00000"/>
                </a:solidFill>
              </a:rPr>
              <a:t>dare voce ai territori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15816" y="1057169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123728" y="5229200"/>
            <a:ext cx="547260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-361056" y="3489240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</a:rPr>
              <a:t>Gaetano Scognamiglio, 25 febbraio 2021</a:t>
            </a:r>
            <a:endParaRPr lang="it-IT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998257" y="3645024"/>
            <a:ext cx="4371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Romano Giglioli</a:t>
            </a:r>
          </a:p>
          <a:p>
            <a:pPr algn="ctr"/>
            <a:r>
              <a:rPr lang="it-IT" sz="3200" dirty="0" smtClean="0"/>
              <a:t>Università di Pisa DESTEC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1442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972987"/>
            <a:ext cx="8596423" cy="50277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1268760"/>
            <a:ext cx="3479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La materia non manca!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Mancano le infrastrutture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89215" y="2558728"/>
            <a:ext cx="58101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700" dirty="0"/>
          </a:p>
          <a:p>
            <a:pPr marL="214313" indent="-214313">
              <a:buFont typeface="Wingdings" charset="2"/>
              <a:buChar char="Ø"/>
            </a:pPr>
            <a:r>
              <a:rPr lang="it-IT" sz="2700" dirty="0">
                <a:solidFill>
                  <a:srgbClr val="0070C0"/>
                </a:solidFill>
              </a:rPr>
              <a:t>come vettore energetico</a:t>
            </a:r>
          </a:p>
          <a:p>
            <a:pPr marL="214313" indent="-214313">
              <a:buFont typeface="Wingdings" charset="2"/>
              <a:buChar char="Ø"/>
            </a:pPr>
            <a:endParaRPr lang="it-IT" sz="2700" dirty="0">
              <a:solidFill>
                <a:srgbClr val="0070C0"/>
              </a:solidFill>
            </a:endParaRPr>
          </a:p>
          <a:p>
            <a:pPr marL="214313" indent="-214313">
              <a:buFont typeface="Wingdings" charset="2"/>
              <a:buChar char="Ø"/>
            </a:pPr>
            <a:r>
              <a:rPr lang="it-IT" sz="2700" dirty="0">
                <a:solidFill>
                  <a:srgbClr val="00B050"/>
                </a:solidFill>
              </a:rPr>
              <a:t>come materia per i processi industriali</a:t>
            </a:r>
            <a:endParaRPr lang="it-IT" sz="2700" dirty="0">
              <a:solidFill>
                <a:srgbClr val="00B05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93921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Nota sull’idrogeno</a:t>
            </a:r>
          </a:p>
        </p:txBody>
      </p:sp>
    </p:spTree>
    <p:extLst>
      <p:ext uri="{BB962C8B-B14F-4D97-AF65-F5344CB8AC3E}">
        <p14:creationId xmlns:p14="http://schemas.microsoft.com/office/powerpoint/2010/main" val="14786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AEEAE29-1305-4C94-BB9A-DC777CC8D5F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28650" y="5815500"/>
            <a:ext cx="2057400" cy="273844"/>
          </a:xfrm>
        </p:spPr>
        <p:txBody>
          <a:bodyPr/>
          <a:lstStyle/>
          <a:p>
            <a:pPr>
              <a:defRPr/>
            </a:pPr>
            <a:fld id="{F3DE9CDF-0835-4714-A78F-AC5A4239426D}" type="slidenum">
              <a:rPr lang="en-GB" altLang="it-IT" smtClean="0"/>
              <a:pPr>
                <a:defRPr/>
              </a:pPr>
              <a:t>4</a:t>
            </a:fld>
            <a:endParaRPr lang="en-GB" altLang="it-IT"/>
          </a:p>
        </p:txBody>
      </p:sp>
      <p:sp>
        <p:nvSpPr>
          <p:cNvPr id="7" name="Titolo 6">
            <a:extLst>
              <a:ext uri="{FF2B5EF4-FFF2-40B4-BE49-F238E27FC236}">
                <a16:creationId xmlns="" xmlns:a16="http://schemas.microsoft.com/office/drawing/2014/main" id="{6FB1F1B4-068E-43E6-8363-044B511F6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082" y="925318"/>
            <a:ext cx="8008958" cy="97569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Come </a:t>
            </a:r>
            <a:r>
              <a:rPr lang="en-US" sz="3000" b="1" dirty="0" err="1">
                <a:solidFill>
                  <a:srgbClr val="0070C0"/>
                </a:solidFill>
              </a:rPr>
              <a:t>vettore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energetico</a:t>
            </a:r>
            <a:r>
              <a:rPr lang="en-US" sz="3000" b="1" dirty="0">
                <a:solidFill>
                  <a:srgbClr val="0070C0"/>
                </a:solidFill>
              </a:rPr>
              <a:t>: </a:t>
            </a:r>
            <a:r>
              <a:rPr lang="en-US" sz="3000" b="1" dirty="0" err="1">
                <a:solidFill>
                  <a:srgbClr val="0070C0"/>
                </a:solidFill>
              </a:rPr>
              <a:t>decarbonizzazione</a:t>
            </a:r>
            <a:r>
              <a:rPr lang="en-US" sz="3000" b="1" dirty="0">
                <a:solidFill>
                  <a:srgbClr val="0070C0"/>
                </a:solidFill>
              </a:rPr>
              <a:t> del </a:t>
            </a:r>
            <a:r>
              <a:rPr lang="en-US" sz="3000" b="1" dirty="0" err="1">
                <a:solidFill>
                  <a:srgbClr val="0070C0"/>
                </a:solidFill>
              </a:rPr>
              <a:t>trasporto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navale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2E454B5-BA98-43B2-ACF6-0182F6DD5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34" y="1983527"/>
            <a:ext cx="6948733" cy="3946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B1F56647-AA16-4298-959C-BE10505A6B84}"/>
              </a:ext>
            </a:extLst>
          </p:cNvPr>
          <p:cNvSpPr/>
          <p:nvPr/>
        </p:nvSpPr>
        <p:spPr bwMode="auto">
          <a:xfrm>
            <a:off x="1133431" y="1977934"/>
            <a:ext cx="3438570" cy="1771083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350">
              <a:latin typeface="Arial" charset="0"/>
              <a:ea typeface="Microsoft YaHei" charset="-122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099969D8-390E-422B-B780-51DACC700713}"/>
              </a:ext>
            </a:extLst>
          </p:cNvPr>
          <p:cNvSpPr/>
          <p:nvPr/>
        </p:nvSpPr>
        <p:spPr bwMode="auto">
          <a:xfrm>
            <a:off x="4572445" y="1977934"/>
            <a:ext cx="3402773" cy="1771083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350">
              <a:latin typeface="Arial" charset="0"/>
              <a:ea typeface="Microsoft YaHei" charset="-122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02EC68C1-42C0-4500-90B8-5F977BE5ACA3}"/>
              </a:ext>
            </a:extLst>
          </p:cNvPr>
          <p:cNvSpPr/>
          <p:nvPr/>
        </p:nvSpPr>
        <p:spPr bwMode="auto">
          <a:xfrm>
            <a:off x="1133430" y="3956527"/>
            <a:ext cx="3438570" cy="1771083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350">
              <a:latin typeface="Arial" charset="0"/>
              <a:ea typeface="Microsoft YaHei" charset="-122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2FA8E233-3CC5-4BB5-B30A-E928F1DD213E}"/>
              </a:ext>
            </a:extLst>
          </p:cNvPr>
          <p:cNvSpPr/>
          <p:nvPr/>
        </p:nvSpPr>
        <p:spPr bwMode="auto">
          <a:xfrm>
            <a:off x="4572000" y="3956527"/>
            <a:ext cx="3402773" cy="1771084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350">
              <a:latin typeface="Arial" charset="0"/>
              <a:ea typeface="Microsoft YaHei" charset="-122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8F947878-B8C7-4389-8749-BBC1E712969F}"/>
              </a:ext>
            </a:extLst>
          </p:cNvPr>
          <p:cNvSpPr txBox="1"/>
          <p:nvPr/>
        </p:nvSpPr>
        <p:spPr>
          <a:xfrm>
            <a:off x="3777202" y="2101684"/>
            <a:ext cx="59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LH</a:t>
            </a:r>
            <a:r>
              <a:rPr lang="it-IT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AC0E3F63-6234-4E44-8EE1-200EF9013853}"/>
              </a:ext>
            </a:extLst>
          </p:cNvPr>
          <p:cNvSpPr txBox="1"/>
          <p:nvPr/>
        </p:nvSpPr>
        <p:spPr>
          <a:xfrm>
            <a:off x="7215772" y="2109785"/>
            <a:ext cx="59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NH</a:t>
            </a:r>
            <a:r>
              <a:rPr lang="it-IT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A33C1134-3E98-4A29-B4E9-7013B57D77E4}"/>
              </a:ext>
            </a:extLst>
          </p:cNvPr>
          <p:cNvSpPr txBox="1"/>
          <p:nvPr/>
        </p:nvSpPr>
        <p:spPr>
          <a:xfrm>
            <a:off x="3611502" y="4121550"/>
            <a:ext cx="92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CH</a:t>
            </a:r>
            <a:r>
              <a:rPr lang="it-IT" b="1" baseline="-25000" dirty="0">
                <a:solidFill>
                  <a:srgbClr val="00B050"/>
                </a:solidFill>
              </a:rPr>
              <a:t>3</a:t>
            </a:r>
            <a:r>
              <a:rPr lang="it-IT" b="1" dirty="0">
                <a:solidFill>
                  <a:srgbClr val="00B050"/>
                </a:solidFill>
              </a:rPr>
              <a:t>OH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02F72FCC-4A95-4A5F-A0D4-0A114FC6379A}"/>
              </a:ext>
            </a:extLst>
          </p:cNvPr>
          <p:cNvSpPr txBox="1"/>
          <p:nvPr/>
        </p:nvSpPr>
        <p:spPr>
          <a:xfrm>
            <a:off x="6979673" y="4172219"/>
            <a:ext cx="92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S-LNG</a:t>
            </a:r>
          </a:p>
        </p:txBody>
      </p:sp>
    </p:spTree>
    <p:extLst>
      <p:ext uri="{BB962C8B-B14F-4D97-AF65-F5344CB8AC3E}">
        <p14:creationId xmlns:p14="http://schemas.microsoft.com/office/powerpoint/2010/main" val="3409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80"/>
    </mc:Choice>
    <mc:Fallback xmlns="">
      <p:transition spd="slow" advTm="260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9540" y="2226469"/>
            <a:ext cx="8420760" cy="3263504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Non è ancora dimostrata la </a:t>
            </a:r>
            <a:r>
              <a:rPr lang="it-IT" dirty="0" smtClean="0"/>
              <a:t>sostenibilità dell’idrogeno </a:t>
            </a:r>
            <a:r>
              <a:rPr lang="it-IT" dirty="0" smtClean="0"/>
              <a:t>come vettore energetico : </a:t>
            </a:r>
            <a:r>
              <a:rPr lang="it-IT" b="1" dirty="0" smtClean="0">
                <a:solidFill>
                  <a:srgbClr val="1B34FF"/>
                </a:solidFill>
              </a:rPr>
              <a:t>occorre ancora lavorare molto in ricerca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Un indirizzo più concreto e di sviluppo di politica industriale sull’idrogeno è quello come materia nei processi industriali, in particolare in metallurgia come ha dimostrato la linea pilota di produzione del ferro messa in funzione recentemente dalla svedese SSAB.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476" y="105273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00B050"/>
                </a:solidFill>
              </a:rPr>
              <a:t>Come </a:t>
            </a:r>
            <a:r>
              <a:rPr lang="it-IT" sz="4000" b="1" dirty="0">
                <a:solidFill>
                  <a:srgbClr val="00B050"/>
                </a:solidFill>
              </a:rPr>
              <a:t>materia per i processi industriali</a:t>
            </a:r>
            <a:r>
              <a:rPr lang="it-IT" b="1" dirty="0">
                <a:solidFill>
                  <a:srgbClr val="00B050"/>
                </a:solidFill>
              </a:rPr>
              <a:t/>
            </a:r>
            <a:br>
              <a:rPr lang="it-IT" b="1" dirty="0">
                <a:solidFill>
                  <a:srgbClr val="00B050"/>
                </a:solidFill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8259" y="1865780"/>
            <a:ext cx="8754035" cy="3812452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L’impianto pilota del progetto svedese </a:t>
            </a:r>
            <a:r>
              <a:rPr lang="it-IT" dirty="0" err="1" smtClean="0">
                <a:solidFill>
                  <a:srgbClr val="00B050"/>
                </a:solidFill>
              </a:rPr>
              <a:t>Hybrit</a:t>
            </a:r>
            <a:r>
              <a:rPr lang="it-IT" dirty="0" smtClean="0">
                <a:solidFill>
                  <a:srgbClr val="00B050"/>
                </a:solidFill>
              </a:rPr>
              <a:t> è entrato in produzione e ha l’obiettivo di arrivare a 2,7 milioni di tonnellate entro il 2030</a:t>
            </a:r>
          </a:p>
          <a:p>
            <a:r>
              <a:rPr lang="it-IT" dirty="0" smtClean="0"/>
              <a:t>Processo </a:t>
            </a:r>
            <a:r>
              <a:rPr lang="it-IT" dirty="0"/>
              <a:t>di produzione dell'acciaio H-DRI (</a:t>
            </a:r>
            <a:r>
              <a:rPr lang="it-IT" dirty="0" err="1"/>
              <a:t>hydrogen</a:t>
            </a:r>
            <a:r>
              <a:rPr lang="it-IT" dirty="0"/>
              <a:t>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reduction</a:t>
            </a:r>
            <a:r>
              <a:rPr lang="it-IT" dirty="0"/>
              <a:t> </a:t>
            </a:r>
            <a:r>
              <a:rPr lang="it-IT" dirty="0" err="1"/>
              <a:t>iron</a:t>
            </a:r>
            <a:r>
              <a:rPr lang="it-IT" dirty="0" smtClean="0"/>
              <a:t>)</a:t>
            </a:r>
          </a:p>
          <a:p>
            <a:r>
              <a:rPr lang="it-IT" dirty="0" smtClean="0"/>
              <a:t> Fe2O3</a:t>
            </a:r>
            <a:r>
              <a:rPr lang="it-IT" dirty="0"/>
              <a:t>+ 3H2 = 2Fe + 3 </a:t>
            </a:r>
            <a:r>
              <a:rPr lang="it-IT" dirty="0" smtClean="0"/>
              <a:t>H2O</a:t>
            </a:r>
            <a:r>
              <a:rPr lang="it-IT" dirty="0"/>
              <a:t> </a:t>
            </a:r>
            <a:r>
              <a:rPr lang="it-IT" dirty="0" err="1" smtClean="0"/>
              <a:t>Stechiometricamente</a:t>
            </a:r>
            <a:r>
              <a:rPr lang="it-IT" dirty="0" smtClean="0"/>
              <a:t> </a:t>
            </a:r>
            <a:r>
              <a:rPr lang="it-IT" dirty="0" smtClean="0"/>
              <a:t>occorrono, quindi, </a:t>
            </a:r>
            <a:r>
              <a:rPr lang="it-IT" dirty="0"/>
              <a:t>52 kg di idrogeno per tonnellata di ferro (da convertire successivamente con scarti nell'acciaio dal tenore di carbonio desiderato</a:t>
            </a:r>
            <a:r>
              <a:rPr lang="it-IT" dirty="0" smtClean="0"/>
              <a:t>). Più realisticamente un processo H-DRI richiede sui 70kg</a:t>
            </a:r>
            <a:r>
              <a:rPr lang="it-IT" baseline="-25000" dirty="0" smtClean="0"/>
              <a:t>H2</a:t>
            </a:r>
            <a:r>
              <a:rPr lang="it-IT" dirty="0" smtClean="0"/>
              <a:t>/</a:t>
            </a:r>
            <a:r>
              <a:rPr lang="it-IT" dirty="0" err="1" smtClean="0"/>
              <a:t>t</a:t>
            </a:r>
            <a:r>
              <a:rPr lang="it-IT" baseline="-25000" dirty="0" err="1" smtClean="0"/>
              <a:t>Fe</a:t>
            </a:r>
            <a:r>
              <a:rPr lang="it-IT" baseline="-25000" dirty="0" smtClean="0"/>
              <a:t>.</a:t>
            </a:r>
            <a:r>
              <a:rPr lang="it-IT" dirty="0" smtClean="0"/>
              <a:t> Se invece che da rinnovabile si produce l’idrogeno da </a:t>
            </a:r>
            <a:r>
              <a:rPr lang="it-IT" dirty="0" err="1" smtClean="0"/>
              <a:t>steam-reforming</a:t>
            </a:r>
            <a:r>
              <a:rPr lang="it-IT" dirty="0" smtClean="0"/>
              <a:t> del metano si emettono circa 0,65 t</a:t>
            </a:r>
            <a:r>
              <a:rPr lang="it-IT" baseline="-25000" dirty="0" smtClean="0"/>
              <a:t>CO2</a:t>
            </a:r>
            <a:r>
              <a:rPr lang="it-IT" dirty="0" smtClean="0"/>
              <a:t>/</a:t>
            </a:r>
            <a:r>
              <a:rPr lang="it-IT" dirty="0" err="1" smtClean="0"/>
              <a:t>t</a:t>
            </a:r>
            <a:r>
              <a:rPr lang="it-IT" baseline="-25000" dirty="0" err="1" smtClean="0"/>
              <a:t>Fe</a:t>
            </a:r>
            <a:r>
              <a:rPr lang="it-IT" dirty="0"/>
              <a:t> </a:t>
            </a:r>
            <a:r>
              <a:rPr lang="it-IT" dirty="0" smtClean="0"/>
              <a:t>molto meno delle circa 2 </a:t>
            </a:r>
            <a:r>
              <a:rPr lang="it-IT" dirty="0"/>
              <a:t>t</a:t>
            </a:r>
            <a:r>
              <a:rPr lang="it-IT" baseline="-25000" dirty="0"/>
              <a:t>CO2</a:t>
            </a:r>
            <a:r>
              <a:rPr lang="it-IT" dirty="0"/>
              <a:t>/</a:t>
            </a:r>
            <a:r>
              <a:rPr lang="it-IT" dirty="0" err="1"/>
              <a:t>t</a:t>
            </a:r>
            <a:r>
              <a:rPr lang="it-IT" baseline="-25000" dirty="0" err="1"/>
              <a:t>Fe</a:t>
            </a:r>
            <a:r>
              <a:rPr lang="it-IT" dirty="0"/>
              <a:t> </a:t>
            </a:r>
            <a:r>
              <a:rPr lang="it-IT" dirty="0" smtClean="0"/>
              <a:t>dell’attuale processo a base di carbone.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C’è un documento del Parlamento europeo che </a:t>
            </a:r>
            <a:r>
              <a:rPr lang="it-IT" dirty="0"/>
              <a:t>si intitola “</a:t>
            </a:r>
            <a:r>
              <a:rPr lang="it-IT" dirty="0">
                <a:solidFill>
                  <a:srgbClr val="0070C0"/>
                </a:solidFill>
              </a:rPr>
              <a:t>Carbon-free </a:t>
            </a:r>
            <a:r>
              <a:rPr lang="it-IT" dirty="0" err="1">
                <a:solidFill>
                  <a:srgbClr val="0070C0"/>
                </a:solidFill>
              </a:rPr>
              <a:t>steel</a:t>
            </a:r>
            <a:r>
              <a:rPr lang="it-IT" dirty="0">
                <a:solidFill>
                  <a:srgbClr val="0070C0"/>
                </a:solidFill>
              </a:rPr>
              <a:t> production: </a:t>
            </a:r>
            <a:r>
              <a:rPr lang="it-IT" dirty="0" err="1">
                <a:solidFill>
                  <a:srgbClr val="0070C0"/>
                </a:solidFill>
              </a:rPr>
              <a:t>Cost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reduction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options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usage</a:t>
            </a:r>
            <a:r>
              <a:rPr lang="it-IT" dirty="0">
                <a:solidFill>
                  <a:srgbClr val="0070C0"/>
                </a:solidFill>
              </a:rPr>
              <a:t> of </a:t>
            </a:r>
            <a:r>
              <a:rPr lang="it-IT" dirty="0" err="1">
                <a:solidFill>
                  <a:srgbClr val="0070C0"/>
                </a:solidFill>
              </a:rPr>
              <a:t>existing</a:t>
            </a:r>
            <a:r>
              <a:rPr lang="it-IT" dirty="0">
                <a:solidFill>
                  <a:srgbClr val="0070C0"/>
                </a:solidFill>
              </a:rPr>
              <a:t> gas </a:t>
            </a:r>
            <a:r>
              <a:rPr lang="it-IT" dirty="0" err="1" smtClean="0">
                <a:solidFill>
                  <a:srgbClr val="0070C0"/>
                </a:solidFill>
              </a:rPr>
              <a:t>infrastructure</a:t>
            </a:r>
            <a:r>
              <a:rPr lang="it-IT" dirty="0" smtClean="0"/>
              <a:t>”</a:t>
            </a:r>
          </a:p>
          <a:p>
            <a:r>
              <a:rPr lang="is-IS" dirty="0"/>
              <a:t>…dal vertice del 13 dicembre al MISE tra Acciaierie d’Italia e i Ministri dello Sviluppo Economico e del Lavoro e i Sindacati la proposta del nuovo piano industriale prevede la produzione dell’acciaio utilizzando l’idrogeno al posto del carbone.....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3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Quali vettori per la transizione energetica verso un futuro carbon free?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701008"/>
          </a:xfrm>
        </p:spPr>
        <p:txBody>
          <a:bodyPr>
            <a:noAutofit/>
          </a:bodyPr>
          <a:lstStyle/>
          <a:p>
            <a:r>
              <a:rPr lang="it-IT" sz="2000" i="1" dirty="0"/>
              <a:t>I vettori considerati fondamentali nella transizione verso la </a:t>
            </a:r>
            <a:r>
              <a:rPr lang="it-IT" sz="2000" i="1" dirty="0" err="1"/>
              <a:t>decarbonizzazione</a:t>
            </a:r>
            <a:r>
              <a:rPr lang="it-IT" sz="2000" i="1" dirty="0"/>
              <a:t> di tutto il settore energetico, compresa la mobilità, </a:t>
            </a:r>
            <a:r>
              <a:rPr lang="it-IT" sz="2000" i="1" dirty="0" smtClean="0"/>
              <a:t>sono in ordine di importanza</a:t>
            </a:r>
            <a:r>
              <a:rPr lang="it-IT" sz="2000" dirty="0" smtClean="0"/>
              <a:t>:</a:t>
            </a:r>
            <a:r>
              <a:rPr lang="it-IT" sz="2000" dirty="0"/>
              <a:t> </a:t>
            </a:r>
          </a:p>
          <a:p>
            <a:r>
              <a:rPr lang="it-IT" sz="2000" dirty="0" smtClean="0"/>
              <a:t>il </a:t>
            </a:r>
            <a:r>
              <a:rPr lang="it-IT" sz="2000" dirty="0">
                <a:solidFill>
                  <a:srgbClr val="FF0000"/>
                </a:solidFill>
              </a:rPr>
              <a:t>vettore elettrico </a:t>
            </a:r>
            <a:r>
              <a:rPr lang="it-IT" sz="2000" dirty="0"/>
              <a:t>(che può essere direttamente </a:t>
            </a:r>
            <a:r>
              <a:rPr lang="it-IT" sz="2000" dirty="0" err="1"/>
              <a:t>decarbonizzato</a:t>
            </a:r>
            <a:r>
              <a:rPr lang="it-IT" sz="2000" dirty="0"/>
              <a:t> con fonti </a:t>
            </a:r>
            <a:r>
              <a:rPr lang="it-IT" sz="2000" dirty="0" smtClean="0"/>
              <a:t>rinnovabili</a:t>
            </a:r>
            <a:r>
              <a:rPr lang="it-IT" sz="2000" dirty="0"/>
              <a:t> </a:t>
            </a:r>
            <a:r>
              <a:rPr lang="it-IT" sz="2000" dirty="0" smtClean="0"/>
              <a:t>o da nucleare di fissione);</a:t>
            </a:r>
            <a:r>
              <a:rPr lang="it-IT" sz="2000" dirty="0"/>
              <a:t> </a:t>
            </a:r>
          </a:p>
          <a:p>
            <a:r>
              <a:rPr lang="it-IT" sz="2000" dirty="0" smtClean="0"/>
              <a:t>il </a:t>
            </a:r>
            <a:r>
              <a:rPr lang="it-IT" sz="2000" dirty="0">
                <a:solidFill>
                  <a:srgbClr val="0070C0"/>
                </a:solidFill>
              </a:rPr>
              <a:t>gas naturale </a:t>
            </a:r>
            <a:r>
              <a:rPr lang="it-IT" sz="2000" dirty="0"/>
              <a:t>(il combustibile fossile a minor impatto che dovrebbe sostituire laddove possibile carbone e derivati del petrolio); </a:t>
            </a:r>
          </a:p>
          <a:p>
            <a:r>
              <a:rPr lang="it-IT" sz="2000" dirty="0" smtClean="0"/>
              <a:t>gli </a:t>
            </a:r>
            <a:r>
              <a:rPr lang="it-IT" sz="2000" dirty="0">
                <a:solidFill>
                  <a:srgbClr val="00B050"/>
                </a:solidFill>
              </a:rPr>
              <a:t>altri combustibili carbon </a:t>
            </a:r>
            <a:r>
              <a:rPr lang="it-IT" sz="2000" dirty="0" err="1">
                <a:solidFill>
                  <a:srgbClr val="00B050"/>
                </a:solidFill>
              </a:rPr>
              <a:t>neutral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/>
              <a:t>(di origine biologica e/o sintetica</a:t>
            </a:r>
            <a:r>
              <a:rPr lang="it-IT" sz="2000" dirty="0" smtClean="0"/>
              <a:t>);</a:t>
            </a:r>
          </a:p>
          <a:p>
            <a:r>
              <a:rPr lang="it-IT" sz="2000" dirty="0" smtClean="0"/>
              <a:t>idrogeno?</a:t>
            </a:r>
            <a:r>
              <a:rPr lang="it-IT" sz="2000" dirty="0"/>
              <a:t> </a:t>
            </a:r>
            <a:r>
              <a:rPr lang="it-IT" sz="2000" dirty="0" smtClean="0"/>
              <a:t>, ma “</a:t>
            </a:r>
            <a:r>
              <a:rPr lang="it-IT" sz="2000" dirty="0" smtClean="0">
                <a:solidFill>
                  <a:srgbClr val="00B050"/>
                </a:solidFill>
              </a:rPr>
              <a:t>come materia nei processi produttivi</a:t>
            </a:r>
            <a:r>
              <a:rPr lang="it-IT" sz="2000" dirty="0" smtClean="0"/>
              <a:t>”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414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roger rabbit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54" y="2356441"/>
            <a:ext cx="4881547" cy="25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7863" y="2668749"/>
            <a:ext cx="46882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50" dirty="0">
                <a:solidFill>
                  <a:srgbClr val="FFC000"/>
                </a:solidFill>
                <a:latin typeface="Bauhaus 93" panose="04030905020B02020C02" pitchFamily="82" charset="0"/>
              </a:rPr>
              <a:t>GRAZIE DELL’ATTENZIONE</a:t>
            </a:r>
            <a:endParaRPr lang="it-IT" sz="405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45005</TotalTime>
  <Words>265</Words>
  <Application>Microsoft Macintosh PowerPoint</Application>
  <PresentationFormat>Presentazione su schermo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Bauhaus 93</vt:lpstr>
      <vt:lpstr>Calibri</vt:lpstr>
      <vt:lpstr>Microsoft YaHei</vt:lpstr>
      <vt:lpstr>Wingdings</vt:lpstr>
      <vt:lpstr>Arial</vt:lpstr>
      <vt:lpstr>Tema di Office</vt:lpstr>
      <vt:lpstr>Presentazione di PowerPoint</vt:lpstr>
      <vt:lpstr>Presentazione di PowerPoint</vt:lpstr>
      <vt:lpstr>Nota sull’idrogeno</vt:lpstr>
      <vt:lpstr>Come vettore energetico: decarbonizzazione del trasporto navale</vt:lpstr>
      <vt:lpstr>Presentazione di PowerPoint</vt:lpstr>
      <vt:lpstr>Come materia per i processi industriali </vt:lpstr>
      <vt:lpstr>Quali vettori per la transizione energetica verso un futuro carbon free?</vt:lpstr>
      <vt:lpstr>Presentazione di PowerPoint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Grafica</dc:creator>
  <cp:lastModifiedBy>Utente di Microsoft Office</cp:lastModifiedBy>
  <cp:revision>472</cp:revision>
  <dcterms:created xsi:type="dcterms:W3CDTF">2010-05-25T15:56:55Z</dcterms:created>
  <dcterms:modified xsi:type="dcterms:W3CDTF">2022-05-19T22:21:58Z</dcterms:modified>
</cp:coreProperties>
</file>