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373" r:id="rId3"/>
    <p:sldId id="370" r:id="rId4"/>
    <p:sldId id="324" r:id="rId5"/>
    <p:sldId id="362" r:id="rId6"/>
    <p:sldId id="369" r:id="rId7"/>
    <p:sldId id="318" r:id="rId8"/>
    <p:sldId id="372"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borra" initials="sb" lastIdx="9" clrIdx="0">
    <p:extLst>
      <p:ext uri="{19B8F6BF-5375-455C-9EA6-DF929625EA0E}">
        <p15:presenceInfo xmlns:p15="http://schemas.microsoft.com/office/powerpoint/2012/main" userId="a9a3ec74515ccb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9900"/>
    <a:srgbClr val="C50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9" autoAdjust="0"/>
    <p:restoredTop sz="76068" autoAdjust="0"/>
  </p:normalViewPr>
  <p:slideViewPr>
    <p:cSldViewPr>
      <p:cViewPr varScale="1">
        <p:scale>
          <a:sx n="69" d="100"/>
          <a:sy n="69" d="100"/>
        </p:scale>
        <p:origin x="4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onof\Desktop\OReP\Tabella%20PNR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onof\Desktop\OReP\Tabella%20PNR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Stima spesa</a:t>
            </a:r>
            <a:r>
              <a:rPr lang="en-US" b="1" baseline="0"/>
              <a:t> annua </a:t>
            </a:r>
            <a:r>
              <a:rPr lang="en-US" b="1"/>
              <a:t>del PNRR (191,5</a:t>
            </a:r>
            <a:r>
              <a:rPr lang="en-US" b="1" baseline="0"/>
              <a:t> miliardi)</a:t>
            </a:r>
            <a:r>
              <a:rPr lang="en-US" b="1"/>
              <a:t>   </a:t>
            </a:r>
          </a:p>
        </c:rich>
      </c:tx>
      <c:layout>
        <c:manualLayout>
          <c:xMode val="edge"/>
          <c:yMode val="edge"/>
          <c:x val="0.12650617313792764"/>
          <c:y val="3.0152233164607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5.8025239910345625E-2"/>
          <c:y val="8.7105371376646382E-2"/>
          <c:w val="0.93652964166690367"/>
          <c:h val="0.84129852072821099"/>
        </c:manualLayout>
      </c:layout>
      <c:lineChart>
        <c:grouping val="standard"/>
        <c:varyColors val="0"/>
        <c:ser>
          <c:idx val="0"/>
          <c:order val="0"/>
          <c:tx>
            <c:strRef>
              <c:f>PNRR!$B$30</c:f>
              <c:strCache>
                <c:ptCount val="1"/>
                <c:pt idx="0">
                  <c:v>Miliardi </c:v>
                </c:pt>
              </c:strCache>
            </c:strRef>
          </c:tx>
          <c:spPr>
            <a:ln w="28575" cap="rnd">
              <a:solidFill>
                <a:schemeClr val="accent3">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PNRR!$A$31:$A$36</c:f>
              <c:numCache>
                <c:formatCode>General</c:formatCode>
                <c:ptCount val="6"/>
                <c:pt idx="0">
                  <c:v>2021</c:v>
                </c:pt>
                <c:pt idx="1">
                  <c:v>2022</c:v>
                </c:pt>
                <c:pt idx="2">
                  <c:v>2023</c:v>
                </c:pt>
                <c:pt idx="3">
                  <c:v>2024</c:v>
                </c:pt>
                <c:pt idx="4">
                  <c:v>2025</c:v>
                </c:pt>
                <c:pt idx="5">
                  <c:v>2026</c:v>
                </c:pt>
              </c:numCache>
            </c:numRef>
          </c:cat>
          <c:val>
            <c:numRef>
              <c:f>PNRR!$B$31:$B$36</c:f>
              <c:numCache>
                <c:formatCode>General</c:formatCode>
                <c:ptCount val="6"/>
                <c:pt idx="0">
                  <c:v>13.8</c:v>
                </c:pt>
                <c:pt idx="1">
                  <c:v>27.5</c:v>
                </c:pt>
                <c:pt idx="2">
                  <c:v>37.4</c:v>
                </c:pt>
                <c:pt idx="3">
                  <c:v>42.7</c:v>
                </c:pt>
                <c:pt idx="4">
                  <c:v>38.5</c:v>
                </c:pt>
                <c:pt idx="5">
                  <c:v>30</c:v>
                </c:pt>
              </c:numCache>
            </c:numRef>
          </c:val>
          <c:smooth val="0"/>
          <c:extLst>
            <c:ext xmlns:c16="http://schemas.microsoft.com/office/drawing/2014/chart" uri="{C3380CC4-5D6E-409C-BE32-E72D297353CC}">
              <c16:uniqueId val="{00000000-34D3-4510-8C71-2F78D25AAB3F}"/>
            </c:ext>
          </c:extLst>
        </c:ser>
        <c:dLbls>
          <c:showLegendKey val="0"/>
          <c:showVal val="0"/>
          <c:showCatName val="0"/>
          <c:showSerName val="0"/>
          <c:showPercent val="0"/>
          <c:showBubbleSize val="0"/>
        </c:dLbls>
        <c:smooth val="0"/>
        <c:axId val="140163328"/>
        <c:axId val="141921664"/>
      </c:lineChart>
      <c:catAx>
        <c:axId val="14016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1921664"/>
        <c:crosses val="autoZero"/>
        <c:auto val="1"/>
        <c:lblAlgn val="ctr"/>
        <c:lblOffset val="100"/>
        <c:noMultiLvlLbl val="0"/>
      </c:catAx>
      <c:valAx>
        <c:axId val="14192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016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Numero progetti finanziati ogni anno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5.0140330396696894E-2"/>
          <c:y val="0.10124169883107678"/>
          <c:w val="0.92800340751172772"/>
          <c:h val="0.8354357874574061"/>
        </c:manualLayout>
      </c:layout>
      <c:barChart>
        <c:barDir val="col"/>
        <c:grouping val="clustered"/>
        <c:varyColors val="0"/>
        <c:ser>
          <c:idx val="0"/>
          <c:order val="0"/>
          <c:tx>
            <c:strRef>
              <c:f>PNRR!$C$30</c:f>
              <c:strCache>
                <c:ptCount val="1"/>
                <c:pt idx="0">
                  <c:v>N° progetti</c:v>
                </c:pt>
              </c:strCache>
            </c:strRef>
          </c:tx>
          <c:spPr>
            <a:solidFill>
              <a:schemeClr val="accent3">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0-1F07-4DA7-A133-C4431F5A8F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PNRR!$A$31:$A$36</c:f>
              <c:numCache>
                <c:formatCode>General</c:formatCode>
                <c:ptCount val="6"/>
                <c:pt idx="0">
                  <c:v>2021</c:v>
                </c:pt>
                <c:pt idx="1">
                  <c:v>2022</c:v>
                </c:pt>
                <c:pt idx="2">
                  <c:v>2023</c:v>
                </c:pt>
                <c:pt idx="3">
                  <c:v>2024</c:v>
                </c:pt>
                <c:pt idx="4">
                  <c:v>2025</c:v>
                </c:pt>
                <c:pt idx="5">
                  <c:v>2026</c:v>
                </c:pt>
              </c:numCache>
            </c:numRef>
          </c:cat>
          <c:val>
            <c:numRef>
              <c:f>PNRR!$C$31:$C$36</c:f>
              <c:numCache>
                <c:formatCode>General</c:formatCode>
                <c:ptCount val="6"/>
                <c:pt idx="0">
                  <c:v>105</c:v>
                </c:pt>
                <c:pt idx="1">
                  <c:v>167</c:v>
                </c:pt>
                <c:pt idx="2">
                  <c:v>179</c:v>
                </c:pt>
                <c:pt idx="3">
                  <c:v>176</c:v>
                </c:pt>
                <c:pt idx="4">
                  <c:v>162</c:v>
                </c:pt>
                <c:pt idx="5">
                  <c:v>141</c:v>
                </c:pt>
              </c:numCache>
            </c:numRef>
          </c:val>
          <c:extLst>
            <c:ext xmlns:c16="http://schemas.microsoft.com/office/drawing/2014/chart" uri="{C3380CC4-5D6E-409C-BE32-E72D297353CC}">
              <c16:uniqueId val="{00000000-405E-432B-A006-3A8E60967601}"/>
            </c:ext>
          </c:extLst>
        </c:ser>
        <c:dLbls>
          <c:showLegendKey val="0"/>
          <c:showVal val="0"/>
          <c:showCatName val="0"/>
          <c:showSerName val="0"/>
          <c:showPercent val="0"/>
          <c:showBubbleSize val="0"/>
        </c:dLbls>
        <c:gapWidth val="219"/>
        <c:overlap val="-27"/>
        <c:axId val="154290048"/>
        <c:axId val="154300416"/>
      </c:barChart>
      <c:catAx>
        <c:axId val="15429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4300416"/>
        <c:crosses val="autoZero"/>
        <c:auto val="1"/>
        <c:lblAlgn val="ctr"/>
        <c:lblOffset val="100"/>
        <c:noMultiLvlLbl val="0"/>
      </c:catAx>
      <c:valAx>
        <c:axId val="154300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4290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7CE0D-0E19-4E6E-A183-F3F21CBA668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t-IT"/>
        </a:p>
      </dgm:t>
    </dgm:pt>
    <dgm:pt modelId="{DCDE43E5-8513-45F2-8642-BA176460E7BA}">
      <dgm:prSet phldrT="[Testo]" custT="1"/>
      <dgm:spPr>
        <a:solidFill>
          <a:schemeClr val="accent3"/>
        </a:solidFill>
      </dgm:spPr>
      <dgm:t>
        <a:bodyPr/>
        <a:lstStyle/>
        <a:p>
          <a:pPr algn="l"/>
          <a:r>
            <a:rPr lang="it-IT" sz="2400" b="1" dirty="0"/>
            <a:t>45 entro giugno 2022</a:t>
          </a:r>
        </a:p>
      </dgm:t>
    </dgm:pt>
    <dgm:pt modelId="{122CEF7B-07AB-4725-82D5-3C19E83AB75D}" type="parTrans" cxnId="{6AF6C397-D775-47EF-B452-EFB28E42AD70}">
      <dgm:prSet/>
      <dgm:spPr/>
      <dgm:t>
        <a:bodyPr/>
        <a:lstStyle/>
        <a:p>
          <a:endParaRPr lang="it-IT"/>
        </a:p>
      </dgm:t>
    </dgm:pt>
    <dgm:pt modelId="{E9A5CDD8-5016-4CEC-9C34-A8725E009CE6}" type="sibTrans" cxnId="{6AF6C397-D775-47EF-B452-EFB28E42AD70}">
      <dgm:prSet/>
      <dgm:spPr/>
      <dgm:t>
        <a:bodyPr/>
        <a:lstStyle/>
        <a:p>
          <a:endParaRPr lang="it-IT"/>
        </a:p>
      </dgm:t>
    </dgm:pt>
    <dgm:pt modelId="{C29F1844-FF78-4AAA-B080-DC9BCD8A9EE6}">
      <dgm:prSet phldrT="[Testo]"/>
      <dgm:spPr/>
      <dgm:t>
        <a:bodyPr/>
        <a:lstStyle/>
        <a:p>
          <a:r>
            <a:rPr lang="it-IT" dirty="0"/>
            <a:t>1 solo obiettivo: </a:t>
          </a:r>
          <a:r>
            <a:rPr lang="it-IT" b="1" dirty="0"/>
            <a:t>168 nuove assunzioni negli uffici giudiziari.</a:t>
          </a:r>
        </a:p>
      </dgm:t>
    </dgm:pt>
    <dgm:pt modelId="{DC6AF56B-C9F2-4B8A-8B98-9F890EDDEEA9}" type="parTrans" cxnId="{0BCA2796-C83F-4209-8275-1AE03211D5D7}">
      <dgm:prSet/>
      <dgm:spPr/>
      <dgm:t>
        <a:bodyPr/>
        <a:lstStyle/>
        <a:p>
          <a:endParaRPr lang="it-IT"/>
        </a:p>
      </dgm:t>
    </dgm:pt>
    <dgm:pt modelId="{968D0F39-1E37-4E01-B293-9BD6B7A82A9C}" type="sibTrans" cxnId="{0BCA2796-C83F-4209-8275-1AE03211D5D7}">
      <dgm:prSet/>
      <dgm:spPr/>
      <dgm:t>
        <a:bodyPr/>
        <a:lstStyle/>
        <a:p>
          <a:endParaRPr lang="it-IT"/>
        </a:p>
      </dgm:t>
    </dgm:pt>
    <dgm:pt modelId="{47FA1431-104C-4883-AF34-9E6CBE8F5D97}">
      <dgm:prSet phldrT="[Testo]" custT="1"/>
      <dgm:spPr>
        <a:solidFill>
          <a:schemeClr val="accent3"/>
        </a:solidFill>
      </dgm:spPr>
      <dgm:t>
        <a:bodyPr/>
        <a:lstStyle/>
        <a:p>
          <a:pPr algn="l"/>
          <a:r>
            <a:rPr lang="it-IT" sz="2400" b="1" dirty="0"/>
            <a:t>55 entro dicembre 2022</a:t>
          </a:r>
        </a:p>
      </dgm:t>
    </dgm:pt>
    <dgm:pt modelId="{FF71751C-16AE-48B7-8EB0-31268709E028}" type="parTrans" cxnId="{907A344A-A495-4176-AF22-CC0342F03DE1}">
      <dgm:prSet/>
      <dgm:spPr/>
      <dgm:t>
        <a:bodyPr/>
        <a:lstStyle/>
        <a:p>
          <a:endParaRPr lang="it-IT"/>
        </a:p>
      </dgm:t>
    </dgm:pt>
    <dgm:pt modelId="{C5DAA83D-0FBF-4102-90FE-98F0EE13EF68}" type="sibTrans" cxnId="{907A344A-A495-4176-AF22-CC0342F03DE1}">
      <dgm:prSet/>
      <dgm:spPr/>
      <dgm:t>
        <a:bodyPr/>
        <a:lstStyle/>
        <a:p>
          <a:endParaRPr lang="it-IT"/>
        </a:p>
      </dgm:t>
    </dgm:pt>
    <dgm:pt modelId="{5DAF13B6-A124-498E-8420-0E00FE6C0216}">
      <dgm:prSet phldrT="[Testo]"/>
      <dgm:spPr/>
      <dgm:t>
        <a:bodyPr/>
        <a:lstStyle/>
        <a:p>
          <a:r>
            <a:rPr lang="it-IT" b="1" dirty="0"/>
            <a:t>39 traguardi e 16 obiettivi</a:t>
          </a:r>
          <a:endParaRPr lang="it-IT" dirty="0"/>
        </a:p>
      </dgm:t>
    </dgm:pt>
    <dgm:pt modelId="{0D7D6B0B-E41B-4EA6-9740-7CBC532B9113}" type="parTrans" cxnId="{6E94AF26-4CF5-4177-8B02-0B012AECC99D}">
      <dgm:prSet/>
      <dgm:spPr/>
      <dgm:t>
        <a:bodyPr/>
        <a:lstStyle/>
        <a:p>
          <a:endParaRPr lang="it-IT"/>
        </a:p>
      </dgm:t>
    </dgm:pt>
    <dgm:pt modelId="{74464DAD-5877-4C95-B8FE-774CEE8C65CA}" type="sibTrans" cxnId="{6E94AF26-4CF5-4177-8B02-0B012AECC99D}">
      <dgm:prSet/>
      <dgm:spPr/>
      <dgm:t>
        <a:bodyPr/>
        <a:lstStyle/>
        <a:p>
          <a:endParaRPr lang="it-IT"/>
        </a:p>
      </dgm:t>
    </dgm:pt>
    <dgm:pt modelId="{26A3B650-D660-49E3-A6A8-D33948FE1067}">
      <dgm:prSet phldrT="[Testo]"/>
      <dgm:spPr/>
      <dgm:t>
        <a:bodyPr/>
        <a:lstStyle/>
        <a:p>
          <a:r>
            <a:rPr lang="it-IT" b="0" dirty="0"/>
            <a:t>Tra i traguardi si segnalano: il </a:t>
          </a:r>
          <a:r>
            <a:rPr lang="it-IT" b="1" dirty="0"/>
            <a:t>completamento del Polo Strategico Nazionale</a:t>
          </a:r>
          <a:r>
            <a:rPr lang="it-IT" b="0" dirty="0"/>
            <a:t>, il dispiego iniziale dei </a:t>
          </a:r>
          <a:r>
            <a:rPr lang="it-IT" b="1" dirty="0"/>
            <a:t>servizi nazionali di cybersecurity </a:t>
          </a:r>
          <a:r>
            <a:rPr lang="it-IT" b="0" dirty="0"/>
            <a:t>e l’aggiudicazione dell'offerta per gli interventi  di sostegno </a:t>
          </a:r>
          <a:r>
            <a:rPr lang="it-IT" b="1" dirty="0"/>
            <a:t>alle farmacie rurali </a:t>
          </a:r>
          <a:r>
            <a:rPr lang="it-IT" b="0" dirty="0"/>
            <a:t>nei comuni con meno di 3000 abitanti delle aree interne.</a:t>
          </a:r>
        </a:p>
      </dgm:t>
    </dgm:pt>
    <dgm:pt modelId="{C17AC59D-D075-4E2A-82B0-9C62B59669B5}" type="parTrans" cxnId="{BB7B6AD9-4B32-4034-896B-39D8174ACBE4}">
      <dgm:prSet/>
      <dgm:spPr/>
      <dgm:t>
        <a:bodyPr/>
        <a:lstStyle/>
        <a:p>
          <a:endParaRPr lang="it-IT"/>
        </a:p>
      </dgm:t>
    </dgm:pt>
    <dgm:pt modelId="{1E82D78A-B10F-47D5-8190-400DCC55A186}" type="sibTrans" cxnId="{BB7B6AD9-4B32-4034-896B-39D8174ACBE4}">
      <dgm:prSet/>
      <dgm:spPr/>
      <dgm:t>
        <a:bodyPr/>
        <a:lstStyle/>
        <a:p>
          <a:endParaRPr lang="it-IT"/>
        </a:p>
      </dgm:t>
    </dgm:pt>
    <dgm:pt modelId="{EF52A8FE-04B7-4727-90E5-81BDC13BAFC5}">
      <dgm:prSet/>
      <dgm:spPr/>
      <dgm:t>
        <a:bodyPr/>
        <a:lstStyle/>
        <a:p>
          <a:r>
            <a:rPr lang="it-IT" dirty="0"/>
            <a:t>46 traguardi tra cui: l’adozione del piano </a:t>
          </a:r>
          <a:r>
            <a:rPr lang="it-IT" b="1" dirty="0"/>
            <a:t>Scuola 4.0</a:t>
          </a:r>
          <a:r>
            <a:rPr lang="it-IT" dirty="0"/>
            <a:t>, i decreti di riparto delle risorse per </a:t>
          </a:r>
          <a:r>
            <a:rPr lang="it-IT" b="1" dirty="0"/>
            <a:t>gli interventi culturali </a:t>
          </a:r>
          <a:r>
            <a:rPr lang="it-IT" dirty="0"/>
            <a:t>e i decreti sulle modalità di utilizzo degli 1,75 miliardi previsti per i </a:t>
          </a:r>
          <a:r>
            <a:rPr lang="it-IT" b="1" dirty="0"/>
            <a:t>contratti di sviluppo </a:t>
          </a:r>
          <a:r>
            <a:rPr lang="it-IT" dirty="0"/>
            <a:t>(filiere tradizionali + rinnovabili)</a:t>
          </a:r>
          <a:endParaRPr lang="it-IT" b="1" dirty="0"/>
        </a:p>
      </dgm:t>
    </dgm:pt>
    <dgm:pt modelId="{309935DA-F2EC-4B60-B7F4-90400DBB467C}" type="parTrans" cxnId="{25637DA7-717E-418F-83B0-D22CCEC597E2}">
      <dgm:prSet/>
      <dgm:spPr/>
      <dgm:t>
        <a:bodyPr/>
        <a:lstStyle/>
        <a:p>
          <a:endParaRPr lang="it-IT"/>
        </a:p>
      </dgm:t>
    </dgm:pt>
    <dgm:pt modelId="{6517092D-A9D6-4A18-8759-0225F15EA385}" type="sibTrans" cxnId="{25637DA7-717E-418F-83B0-D22CCEC597E2}">
      <dgm:prSet/>
      <dgm:spPr/>
      <dgm:t>
        <a:bodyPr/>
        <a:lstStyle/>
        <a:p>
          <a:endParaRPr lang="it-IT"/>
        </a:p>
      </dgm:t>
    </dgm:pt>
    <dgm:pt modelId="{555400F9-D704-4342-B790-9C8B2069762F}">
      <dgm:prSet phldrT="[Testo]"/>
      <dgm:spPr/>
      <dgm:t>
        <a:bodyPr/>
        <a:lstStyle/>
        <a:p>
          <a:r>
            <a:rPr lang="it-IT" dirty="0"/>
            <a:t>Tra gli obiettivi si segnalano: l’invio di </a:t>
          </a:r>
          <a:r>
            <a:rPr lang="it-IT" b="1" dirty="0"/>
            <a:t>430.182 lettere di conformità </a:t>
          </a:r>
          <a:r>
            <a:rPr lang="it-IT" dirty="0"/>
            <a:t>in più per aumentare il gettito fiscale, l’attuazione </a:t>
          </a:r>
          <a:r>
            <a:rPr lang="it-IT" b="1" dirty="0"/>
            <a:t>del 50% delle attività previste per 250 centri dell’impiego </a:t>
          </a:r>
          <a:r>
            <a:rPr lang="it-IT" dirty="0"/>
            <a:t>nel piano di potenziamento 2021-2023 e l’erogazione da parte della BEI di </a:t>
          </a:r>
          <a:r>
            <a:rPr lang="it-IT" b="1" dirty="0"/>
            <a:t>150 milioni per il Fondo Nazionale Turismo</a:t>
          </a:r>
        </a:p>
      </dgm:t>
    </dgm:pt>
    <dgm:pt modelId="{448DE15D-A1EB-48FB-B8A2-55B37372EF43}" type="parTrans" cxnId="{92A85E03-7CEA-4199-A440-0F62DDB1200A}">
      <dgm:prSet/>
      <dgm:spPr/>
      <dgm:t>
        <a:bodyPr/>
        <a:lstStyle/>
        <a:p>
          <a:endParaRPr lang="it-IT"/>
        </a:p>
      </dgm:t>
    </dgm:pt>
    <dgm:pt modelId="{DFF53E6D-4A83-4A83-8A71-C54203DAF3E1}" type="sibTrans" cxnId="{92A85E03-7CEA-4199-A440-0F62DDB1200A}">
      <dgm:prSet/>
      <dgm:spPr/>
      <dgm:t>
        <a:bodyPr/>
        <a:lstStyle/>
        <a:p>
          <a:endParaRPr lang="it-IT"/>
        </a:p>
      </dgm:t>
    </dgm:pt>
    <dgm:pt modelId="{E903BE97-8A91-41C9-86C0-BCEA7E7F9AF1}" type="pres">
      <dgm:prSet presAssocID="{A8F7CE0D-0E19-4E6E-A183-F3F21CBA6685}" presName="Name0" presStyleCnt="0">
        <dgm:presLayoutVars>
          <dgm:dir/>
          <dgm:animLvl val="lvl"/>
          <dgm:resizeHandles val="exact"/>
        </dgm:presLayoutVars>
      </dgm:prSet>
      <dgm:spPr/>
      <dgm:t>
        <a:bodyPr/>
        <a:lstStyle/>
        <a:p>
          <a:endParaRPr lang="it-IT"/>
        </a:p>
      </dgm:t>
    </dgm:pt>
    <dgm:pt modelId="{9381D832-BBC6-45B0-9FC6-EFE3CD5E6F9C}" type="pres">
      <dgm:prSet presAssocID="{DCDE43E5-8513-45F2-8642-BA176460E7BA}" presName="linNode" presStyleCnt="0"/>
      <dgm:spPr/>
    </dgm:pt>
    <dgm:pt modelId="{AA4FED95-E3C8-4251-AC82-F471CF916AD0}" type="pres">
      <dgm:prSet presAssocID="{DCDE43E5-8513-45F2-8642-BA176460E7BA}" presName="parentText" presStyleLbl="node1" presStyleIdx="0" presStyleCnt="2" custLinFactNeighborY="485">
        <dgm:presLayoutVars>
          <dgm:chMax val="1"/>
          <dgm:bulletEnabled val="1"/>
        </dgm:presLayoutVars>
      </dgm:prSet>
      <dgm:spPr/>
      <dgm:t>
        <a:bodyPr/>
        <a:lstStyle/>
        <a:p>
          <a:endParaRPr lang="it-IT"/>
        </a:p>
      </dgm:t>
    </dgm:pt>
    <dgm:pt modelId="{06113FD1-17C1-4886-B593-5CB838D7CFD7}" type="pres">
      <dgm:prSet presAssocID="{DCDE43E5-8513-45F2-8642-BA176460E7BA}" presName="descendantText" presStyleLbl="alignAccFollowNode1" presStyleIdx="0" presStyleCnt="2" custScaleX="187226" custLinFactNeighborX="-249" custLinFactNeighborY="448">
        <dgm:presLayoutVars>
          <dgm:bulletEnabled val="1"/>
        </dgm:presLayoutVars>
      </dgm:prSet>
      <dgm:spPr/>
      <dgm:t>
        <a:bodyPr/>
        <a:lstStyle/>
        <a:p>
          <a:endParaRPr lang="it-IT"/>
        </a:p>
      </dgm:t>
    </dgm:pt>
    <dgm:pt modelId="{7D36A939-F54E-4D29-B282-8D40F79077C1}" type="pres">
      <dgm:prSet presAssocID="{E9A5CDD8-5016-4CEC-9C34-A8725E009CE6}" presName="sp" presStyleCnt="0"/>
      <dgm:spPr/>
    </dgm:pt>
    <dgm:pt modelId="{463E3BBD-9179-4DDE-B167-6A4DA584CEF5}" type="pres">
      <dgm:prSet presAssocID="{47FA1431-104C-4883-AF34-9E6CBE8F5D97}" presName="linNode" presStyleCnt="0"/>
      <dgm:spPr/>
    </dgm:pt>
    <dgm:pt modelId="{DB500347-DD0B-47DC-803F-119758C9AA2F}" type="pres">
      <dgm:prSet presAssocID="{47FA1431-104C-4883-AF34-9E6CBE8F5D97}" presName="parentText" presStyleLbl="node1" presStyleIdx="1" presStyleCnt="2" custScaleX="67560" custLinFactNeighborX="-18" custLinFactNeighborY="-313">
        <dgm:presLayoutVars>
          <dgm:chMax val="1"/>
          <dgm:bulletEnabled val="1"/>
        </dgm:presLayoutVars>
      </dgm:prSet>
      <dgm:spPr/>
      <dgm:t>
        <a:bodyPr/>
        <a:lstStyle/>
        <a:p>
          <a:endParaRPr lang="it-IT"/>
        </a:p>
      </dgm:t>
    </dgm:pt>
    <dgm:pt modelId="{CE4FE8FF-2DAC-40F0-9727-2755B53E19B0}" type="pres">
      <dgm:prSet presAssocID="{47FA1431-104C-4883-AF34-9E6CBE8F5D97}" presName="descendantText" presStyleLbl="alignAccFollowNode1" presStyleIdx="1" presStyleCnt="2" custScaleX="123862">
        <dgm:presLayoutVars>
          <dgm:bulletEnabled val="1"/>
        </dgm:presLayoutVars>
      </dgm:prSet>
      <dgm:spPr/>
      <dgm:t>
        <a:bodyPr/>
        <a:lstStyle/>
        <a:p>
          <a:endParaRPr lang="it-IT"/>
        </a:p>
      </dgm:t>
    </dgm:pt>
  </dgm:ptLst>
  <dgm:cxnLst>
    <dgm:cxn modelId="{6E94AF26-4CF5-4177-8B02-0B012AECC99D}" srcId="{47FA1431-104C-4883-AF34-9E6CBE8F5D97}" destId="{5DAF13B6-A124-498E-8420-0E00FE6C0216}" srcOrd="0" destOrd="0" parTransId="{0D7D6B0B-E41B-4EA6-9740-7CBC532B9113}" sibTransId="{74464DAD-5877-4C95-B8FE-774CEE8C65CA}"/>
    <dgm:cxn modelId="{B27B1B2B-DC0E-4D3E-9A57-079EA02D9DF0}" type="presOf" srcId="{26A3B650-D660-49E3-A6A8-D33948FE1067}" destId="{CE4FE8FF-2DAC-40F0-9727-2755B53E19B0}" srcOrd="0" destOrd="2" presId="urn:microsoft.com/office/officeart/2005/8/layout/vList5"/>
    <dgm:cxn modelId="{44252604-624F-4CFC-A67B-5E80818CC6CE}" type="presOf" srcId="{5DAF13B6-A124-498E-8420-0E00FE6C0216}" destId="{CE4FE8FF-2DAC-40F0-9727-2755B53E19B0}" srcOrd="0" destOrd="0" presId="urn:microsoft.com/office/officeart/2005/8/layout/vList5"/>
    <dgm:cxn modelId="{92A85E03-7CEA-4199-A440-0F62DDB1200A}" srcId="{47FA1431-104C-4883-AF34-9E6CBE8F5D97}" destId="{555400F9-D704-4342-B790-9C8B2069762F}" srcOrd="1" destOrd="0" parTransId="{448DE15D-A1EB-48FB-B8A2-55B37372EF43}" sibTransId="{DFF53E6D-4A83-4A83-8A71-C54203DAF3E1}"/>
    <dgm:cxn modelId="{375A1CC0-B560-48C1-A407-C8F9F3383F57}" type="presOf" srcId="{C29F1844-FF78-4AAA-B080-DC9BCD8A9EE6}" destId="{06113FD1-17C1-4886-B593-5CB838D7CFD7}" srcOrd="0" destOrd="0" presId="urn:microsoft.com/office/officeart/2005/8/layout/vList5"/>
    <dgm:cxn modelId="{25637DA7-717E-418F-83B0-D22CCEC597E2}" srcId="{DCDE43E5-8513-45F2-8642-BA176460E7BA}" destId="{EF52A8FE-04B7-4727-90E5-81BDC13BAFC5}" srcOrd="1" destOrd="0" parTransId="{309935DA-F2EC-4B60-B7F4-90400DBB467C}" sibTransId="{6517092D-A9D6-4A18-8759-0225F15EA385}"/>
    <dgm:cxn modelId="{0BCA2796-C83F-4209-8275-1AE03211D5D7}" srcId="{DCDE43E5-8513-45F2-8642-BA176460E7BA}" destId="{C29F1844-FF78-4AAA-B080-DC9BCD8A9EE6}" srcOrd="0" destOrd="0" parTransId="{DC6AF56B-C9F2-4B8A-8B98-9F890EDDEEA9}" sibTransId="{968D0F39-1E37-4E01-B293-9BD6B7A82A9C}"/>
    <dgm:cxn modelId="{76020AF4-8686-4DAB-B2E4-30BE13044404}" type="presOf" srcId="{47FA1431-104C-4883-AF34-9E6CBE8F5D97}" destId="{DB500347-DD0B-47DC-803F-119758C9AA2F}" srcOrd="0" destOrd="0" presId="urn:microsoft.com/office/officeart/2005/8/layout/vList5"/>
    <dgm:cxn modelId="{B663A420-7056-4BAD-8D84-62298C1B23D0}" type="presOf" srcId="{EF52A8FE-04B7-4727-90E5-81BDC13BAFC5}" destId="{06113FD1-17C1-4886-B593-5CB838D7CFD7}" srcOrd="0" destOrd="1" presId="urn:microsoft.com/office/officeart/2005/8/layout/vList5"/>
    <dgm:cxn modelId="{B7B8CDAA-FF73-4F88-AC86-8D6D52AE1182}" type="presOf" srcId="{DCDE43E5-8513-45F2-8642-BA176460E7BA}" destId="{AA4FED95-E3C8-4251-AC82-F471CF916AD0}" srcOrd="0" destOrd="0" presId="urn:microsoft.com/office/officeart/2005/8/layout/vList5"/>
    <dgm:cxn modelId="{7B271F8A-E46D-456F-8E07-9A5B38C49C2D}" type="presOf" srcId="{555400F9-D704-4342-B790-9C8B2069762F}" destId="{CE4FE8FF-2DAC-40F0-9727-2755B53E19B0}" srcOrd="0" destOrd="1" presId="urn:microsoft.com/office/officeart/2005/8/layout/vList5"/>
    <dgm:cxn modelId="{6AF6C397-D775-47EF-B452-EFB28E42AD70}" srcId="{A8F7CE0D-0E19-4E6E-A183-F3F21CBA6685}" destId="{DCDE43E5-8513-45F2-8642-BA176460E7BA}" srcOrd="0" destOrd="0" parTransId="{122CEF7B-07AB-4725-82D5-3C19E83AB75D}" sibTransId="{E9A5CDD8-5016-4CEC-9C34-A8725E009CE6}"/>
    <dgm:cxn modelId="{BB7B6AD9-4B32-4034-896B-39D8174ACBE4}" srcId="{47FA1431-104C-4883-AF34-9E6CBE8F5D97}" destId="{26A3B650-D660-49E3-A6A8-D33948FE1067}" srcOrd="2" destOrd="0" parTransId="{C17AC59D-D075-4E2A-82B0-9C62B59669B5}" sibTransId="{1E82D78A-B10F-47D5-8190-400DCC55A186}"/>
    <dgm:cxn modelId="{907A344A-A495-4176-AF22-CC0342F03DE1}" srcId="{A8F7CE0D-0E19-4E6E-A183-F3F21CBA6685}" destId="{47FA1431-104C-4883-AF34-9E6CBE8F5D97}" srcOrd="1" destOrd="0" parTransId="{FF71751C-16AE-48B7-8EB0-31268709E028}" sibTransId="{C5DAA83D-0FBF-4102-90FE-98F0EE13EF68}"/>
    <dgm:cxn modelId="{5C379ADD-2B71-4EB2-B270-85DAB3A7BA71}" type="presOf" srcId="{A8F7CE0D-0E19-4E6E-A183-F3F21CBA6685}" destId="{E903BE97-8A91-41C9-86C0-BCEA7E7F9AF1}" srcOrd="0" destOrd="0" presId="urn:microsoft.com/office/officeart/2005/8/layout/vList5"/>
    <dgm:cxn modelId="{6E2DB7E6-816E-456B-B0C5-3DA043B5E258}" type="presParOf" srcId="{E903BE97-8A91-41C9-86C0-BCEA7E7F9AF1}" destId="{9381D832-BBC6-45B0-9FC6-EFE3CD5E6F9C}" srcOrd="0" destOrd="0" presId="urn:microsoft.com/office/officeart/2005/8/layout/vList5"/>
    <dgm:cxn modelId="{3F04BF37-81A0-4753-BC08-D698E242A547}" type="presParOf" srcId="{9381D832-BBC6-45B0-9FC6-EFE3CD5E6F9C}" destId="{AA4FED95-E3C8-4251-AC82-F471CF916AD0}" srcOrd="0" destOrd="0" presId="urn:microsoft.com/office/officeart/2005/8/layout/vList5"/>
    <dgm:cxn modelId="{09B40CA3-D68A-4D8D-9D84-F23D9F5675B4}" type="presParOf" srcId="{9381D832-BBC6-45B0-9FC6-EFE3CD5E6F9C}" destId="{06113FD1-17C1-4886-B593-5CB838D7CFD7}" srcOrd="1" destOrd="0" presId="urn:microsoft.com/office/officeart/2005/8/layout/vList5"/>
    <dgm:cxn modelId="{016764B5-AE61-4534-BD19-43C0E61C86D0}" type="presParOf" srcId="{E903BE97-8A91-41C9-86C0-BCEA7E7F9AF1}" destId="{7D36A939-F54E-4D29-B282-8D40F79077C1}" srcOrd="1" destOrd="0" presId="urn:microsoft.com/office/officeart/2005/8/layout/vList5"/>
    <dgm:cxn modelId="{5D6DD556-4027-4F14-A3CC-6D30A113ED19}" type="presParOf" srcId="{E903BE97-8A91-41C9-86C0-BCEA7E7F9AF1}" destId="{463E3BBD-9179-4DDE-B167-6A4DA584CEF5}" srcOrd="2" destOrd="0" presId="urn:microsoft.com/office/officeart/2005/8/layout/vList5"/>
    <dgm:cxn modelId="{24D00AA3-603C-40B3-83F5-8CCECD1C9A58}" type="presParOf" srcId="{463E3BBD-9179-4DDE-B167-6A4DA584CEF5}" destId="{DB500347-DD0B-47DC-803F-119758C9AA2F}" srcOrd="0" destOrd="0" presId="urn:microsoft.com/office/officeart/2005/8/layout/vList5"/>
    <dgm:cxn modelId="{E617AA7F-6A2A-4452-AEC8-09C2FFCFDEBE}" type="presParOf" srcId="{463E3BBD-9179-4DDE-B167-6A4DA584CEF5}" destId="{CE4FE8FF-2DAC-40F0-9727-2755B53E19B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13FD1-17C1-4886-B593-5CB838D7CFD7}">
      <dsp:nvSpPr>
        <dsp:cNvPr id="0" name=""/>
        <dsp:cNvSpPr/>
      </dsp:nvSpPr>
      <dsp:spPr>
        <a:xfrm rot="5400000">
          <a:off x="3273358" y="-1507837"/>
          <a:ext cx="1698780" cy="515447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kern="1200" dirty="0"/>
            <a:t>1 solo obiettivo: </a:t>
          </a:r>
          <a:r>
            <a:rPr lang="it-IT" sz="1100" b="1" kern="1200" dirty="0"/>
            <a:t>168 nuove assunzioni negli uffici giudiziari.</a:t>
          </a:r>
        </a:p>
        <a:p>
          <a:pPr marL="57150" lvl="1" indent="-57150" algn="l" defTabSz="488950">
            <a:lnSpc>
              <a:spcPct val="90000"/>
            </a:lnSpc>
            <a:spcBef>
              <a:spcPct val="0"/>
            </a:spcBef>
            <a:spcAft>
              <a:spcPct val="15000"/>
            </a:spcAft>
            <a:buChar char="••"/>
          </a:pPr>
          <a:r>
            <a:rPr lang="it-IT" sz="1100" kern="1200" dirty="0"/>
            <a:t>46 traguardi tra cui: l’adozione del piano </a:t>
          </a:r>
          <a:r>
            <a:rPr lang="it-IT" sz="1100" b="1" kern="1200" dirty="0"/>
            <a:t>Scuola 4.0</a:t>
          </a:r>
          <a:r>
            <a:rPr lang="it-IT" sz="1100" kern="1200" dirty="0"/>
            <a:t>, i decreti di riparto delle risorse per </a:t>
          </a:r>
          <a:r>
            <a:rPr lang="it-IT" sz="1100" b="1" kern="1200" dirty="0"/>
            <a:t>gli interventi culturali </a:t>
          </a:r>
          <a:r>
            <a:rPr lang="it-IT" sz="1100" kern="1200" dirty="0"/>
            <a:t>e i decreti sulle modalità di utilizzo degli 1,75 miliardi previsti per i </a:t>
          </a:r>
          <a:r>
            <a:rPr lang="it-IT" sz="1100" b="1" kern="1200" dirty="0"/>
            <a:t>contratti di sviluppo </a:t>
          </a:r>
          <a:r>
            <a:rPr lang="it-IT" sz="1100" kern="1200" dirty="0"/>
            <a:t>(filiere tradizionali + rinnovabili)</a:t>
          </a:r>
          <a:endParaRPr lang="it-IT" sz="1100" b="1" kern="1200" dirty="0"/>
        </a:p>
      </dsp:txBody>
      <dsp:txXfrm rot="-5400000">
        <a:off x="1545510" y="302939"/>
        <a:ext cx="5071549" cy="1532924"/>
      </dsp:txXfrm>
    </dsp:sp>
    <dsp:sp modelId="{AA4FED95-E3C8-4251-AC82-F471CF916AD0}">
      <dsp:nvSpPr>
        <dsp:cNvPr id="0" name=""/>
        <dsp:cNvSpPr/>
      </dsp:nvSpPr>
      <dsp:spPr>
        <a:xfrm>
          <a:off x="759" y="10351"/>
          <a:ext cx="1548606" cy="212347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it-IT" sz="2400" b="1" kern="1200" dirty="0"/>
            <a:t>45 entro giugno 2022</a:t>
          </a:r>
        </a:p>
      </dsp:txBody>
      <dsp:txXfrm>
        <a:off x="76356" y="85948"/>
        <a:ext cx="1397412" cy="1972281"/>
      </dsp:txXfrm>
    </dsp:sp>
    <dsp:sp modelId="{CE4FE8FF-2DAC-40F0-9727-2755B53E19B0}">
      <dsp:nvSpPr>
        <dsp:cNvPr id="0" name=""/>
        <dsp:cNvSpPr/>
      </dsp:nvSpPr>
      <dsp:spPr>
        <a:xfrm rot="5400000">
          <a:off x="3288709" y="727439"/>
          <a:ext cx="1698780" cy="5128001"/>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it-IT" sz="1100" b="1" kern="1200" dirty="0"/>
            <a:t>39 traguardi e 16 obiettivi</a:t>
          </a:r>
          <a:endParaRPr lang="it-IT" sz="1100" kern="1200" dirty="0"/>
        </a:p>
        <a:p>
          <a:pPr marL="57150" lvl="1" indent="-57150" algn="l" defTabSz="488950">
            <a:lnSpc>
              <a:spcPct val="90000"/>
            </a:lnSpc>
            <a:spcBef>
              <a:spcPct val="0"/>
            </a:spcBef>
            <a:spcAft>
              <a:spcPct val="15000"/>
            </a:spcAft>
            <a:buChar char="••"/>
          </a:pPr>
          <a:r>
            <a:rPr lang="it-IT" sz="1100" kern="1200" dirty="0"/>
            <a:t>Tra gli obiettivi si segnalano: l’invio di </a:t>
          </a:r>
          <a:r>
            <a:rPr lang="it-IT" sz="1100" b="1" kern="1200" dirty="0"/>
            <a:t>430.182 lettere di conformità </a:t>
          </a:r>
          <a:r>
            <a:rPr lang="it-IT" sz="1100" kern="1200" dirty="0"/>
            <a:t>in più per aumentare il gettito fiscale, l’attuazione </a:t>
          </a:r>
          <a:r>
            <a:rPr lang="it-IT" sz="1100" b="1" kern="1200" dirty="0"/>
            <a:t>del 50% delle attività previste per 250 centri dell’impiego </a:t>
          </a:r>
          <a:r>
            <a:rPr lang="it-IT" sz="1100" kern="1200" dirty="0"/>
            <a:t>nel piano di potenziamento 2021-2023 e l’erogazione da parte della BEI di </a:t>
          </a:r>
          <a:r>
            <a:rPr lang="it-IT" sz="1100" b="1" kern="1200" dirty="0"/>
            <a:t>150 milioni per il Fondo Nazionale Turismo</a:t>
          </a:r>
        </a:p>
        <a:p>
          <a:pPr marL="57150" lvl="1" indent="-57150" algn="l" defTabSz="488950">
            <a:lnSpc>
              <a:spcPct val="90000"/>
            </a:lnSpc>
            <a:spcBef>
              <a:spcPct val="0"/>
            </a:spcBef>
            <a:spcAft>
              <a:spcPct val="15000"/>
            </a:spcAft>
            <a:buChar char="••"/>
          </a:pPr>
          <a:r>
            <a:rPr lang="it-IT" sz="1100" b="0" kern="1200" dirty="0"/>
            <a:t>Tra i traguardi si segnalano: il </a:t>
          </a:r>
          <a:r>
            <a:rPr lang="it-IT" sz="1100" b="1" kern="1200" dirty="0"/>
            <a:t>completamento del Polo Strategico Nazionale</a:t>
          </a:r>
          <a:r>
            <a:rPr lang="it-IT" sz="1100" b="0" kern="1200" dirty="0"/>
            <a:t>, il dispiego iniziale dei </a:t>
          </a:r>
          <a:r>
            <a:rPr lang="it-IT" sz="1100" b="1" kern="1200" dirty="0"/>
            <a:t>servizi nazionali di cybersecurity </a:t>
          </a:r>
          <a:r>
            <a:rPr lang="it-IT" sz="1100" b="0" kern="1200" dirty="0"/>
            <a:t>e l’aggiudicazione dell'offerta per gli interventi  di sostegno </a:t>
          </a:r>
          <a:r>
            <a:rPr lang="it-IT" sz="1100" b="1" kern="1200" dirty="0"/>
            <a:t>alle farmacie rurali </a:t>
          </a:r>
          <a:r>
            <a:rPr lang="it-IT" sz="1100" b="0" kern="1200" dirty="0"/>
            <a:t>nei comuni con meno di 3000 abitanti delle aree interne.</a:t>
          </a:r>
        </a:p>
      </dsp:txBody>
      <dsp:txXfrm rot="-5400000">
        <a:off x="1574099" y="2524977"/>
        <a:ext cx="5045073" cy="1532924"/>
      </dsp:txXfrm>
    </dsp:sp>
    <dsp:sp modelId="{DB500347-DD0B-47DC-803F-119758C9AA2F}">
      <dsp:nvSpPr>
        <dsp:cNvPr id="0" name=""/>
        <dsp:cNvSpPr/>
      </dsp:nvSpPr>
      <dsp:spPr>
        <a:xfrm>
          <a:off x="14" y="2223055"/>
          <a:ext cx="1573338" cy="212347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it-IT" sz="2400" b="1" kern="1200" dirty="0"/>
            <a:t>55 entro dicembre 2022</a:t>
          </a:r>
        </a:p>
      </dsp:txBody>
      <dsp:txXfrm>
        <a:off x="76818" y="2299859"/>
        <a:ext cx="1419730" cy="19698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0.20758</cdr:x>
      <cdr:y>0.6087</cdr:y>
    </cdr:from>
    <cdr:to>
      <cdr:x>0.26161</cdr:x>
      <cdr:y>0.67788</cdr:y>
    </cdr:to>
    <cdr:pic>
      <cdr:nvPicPr>
        <cdr:cNvPr id="2" name="Picture 2">
          <a:extLst xmlns:a="http://schemas.openxmlformats.org/drawingml/2006/main">
            <a:ext uri="{FF2B5EF4-FFF2-40B4-BE49-F238E27FC236}">
              <a16:creationId xmlns:a16="http://schemas.microsoft.com/office/drawing/2014/main" id="{C2512BB2-E9DF-45DE-88B0-7039CA99FB20}"/>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1452478" y="2936681"/>
          <a:ext cx="378042" cy="333752"/>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dr:relSizeAnchor xmlns:cdr="http://schemas.openxmlformats.org/drawingml/2006/chartDrawing">
    <cdr:from>
      <cdr:x>0.0738</cdr:x>
      <cdr:y>0.69093</cdr:y>
    </cdr:from>
    <cdr:to>
      <cdr:x>0.39277</cdr:x>
      <cdr:y>0.92139</cdr:y>
    </cdr:to>
    <cdr:sp macro="" textlink="">
      <cdr:nvSpPr>
        <cdr:cNvPr id="3" name="CasellaDiTesto 2">
          <a:extLst xmlns:a="http://schemas.openxmlformats.org/drawingml/2006/main">
            <a:ext uri="{FF2B5EF4-FFF2-40B4-BE49-F238E27FC236}">
              <a16:creationId xmlns:a16="http://schemas.microsoft.com/office/drawing/2014/main" id="{0308FEE9-38CD-EFB0-2CF1-DF9D806F7274}"/>
            </a:ext>
          </a:extLst>
        </cdr:cNvPr>
        <cdr:cNvSpPr txBox="1"/>
      </cdr:nvSpPr>
      <cdr:spPr>
        <a:xfrm xmlns:a="http://schemas.openxmlformats.org/drawingml/2006/main">
          <a:off x="516374" y="3333421"/>
          <a:ext cx="2231842" cy="1111857"/>
        </a:xfrm>
        <a:prstGeom xmlns:a="http://schemas.openxmlformats.org/drawingml/2006/main" prst="rect">
          <a:avLst/>
        </a:prstGeom>
        <a:ln xmlns:a="http://schemas.openxmlformats.org/drawingml/2006/main">
          <a:solidFill>
            <a:schemeClr val="accent2"/>
          </a:solidFill>
        </a:ln>
      </cdr:spPr>
      <cdr:txBody>
        <a:bodyPr xmlns:a="http://schemas.openxmlformats.org/drawingml/2006/main" vertOverflow="clip" wrap="square" rtlCol="0"/>
        <a:lstStyle xmlns:a="http://schemas.openxmlformats.org/drawingml/2006/main"/>
        <a:p xmlns:a="http://schemas.openxmlformats.org/drawingml/2006/main">
          <a:pPr algn="ctr"/>
          <a:r>
            <a:rPr lang="it-IT" dirty="0"/>
            <a:t>Franco a «Verso Sud»: «Il PNRR per ora ha avuto effetti limitati sulla nostra economia. Finora sono stati erogati </a:t>
          </a:r>
          <a:r>
            <a:rPr lang="it-IT" b="1" dirty="0"/>
            <a:t>5,4 miliardi</a:t>
          </a:r>
          <a:r>
            <a:rPr lang="it-IT" dirty="0"/>
            <a:t>. Il grosso delle spese del Piano e dell’impatto è davanti a noi</a:t>
          </a:r>
          <a:r>
            <a:rPr lang="it-IT" dirty="0" smtClean="0"/>
            <a:t>». 14/5/2022</a:t>
          </a:r>
          <a:endParaRPr lang="it-I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BF185-755A-4449-A5F7-2F005FB588C2}" type="datetimeFigureOut">
              <a:rPr lang="it-IT" smtClean="0"/>
              <a:pPr/>
              <a:t>19/05/2022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98D4B-AFDD-4FDB-AE64-273E896F5FC8}" type="slidenum">
              <a:rPr lang="it-IT" smtClean="0"/>
              <a:pPr/>
              <a:t>‹N›</a:t>
            </a:fld>
            <a:endParaRPr lang="it-IT"/>
          </a:p>
        </p:txBody>
      </p:sp>
    </p:spTree>
    <p:extLst>
      <p:ext uri="{BB962C8B-B14F-4D97-AF65-F5344CB8AC3E}">
        <p14:creationId xmlns:p14="http://schemas.microsoft.com/office/powerpoint/2010/main" val="417370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1</a:t>
            </a:fld>
            <a:endParaRPr lang="it-IT"/>
          </a:p>
        </p:txBody>
      </p:sp>
    </p:spTree>
    <p:extLst>
      <p:ext uri="{BB962C8B-B14F-4D97-AF65-F5344CB8AC3E}">
        <p14:creationId xmlns:p14="http://schemas.microsoft.com/office/powerpoint/2010/main" val="355722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4</a:t>
            </a:fld>
            <a:endParaRPr lang="it-IT"/>
          </a:p>
        </p:txBody>
      </p:sp>
    </p:spTree>
    <p:extLst>
      <p:ext uri="{BB962C8B-B14F-4D97-AF65-F5344CB8AC3E}">
        <p14:creationId xmlns:p14="http://schemas.microsoft.com/office/powerpoint/2010/main" val="206979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dirty="0"/>
              <a:t>La spinta per il 2022 dovrebbe arrivare soprattutto dal decollo delle due missioni chiave del Piano, la transizione digitale (missione 1) e la transizione ecologica (missione 2). La missione 1 passa da 39 progetti già avviati nel 2021 a 56 progetti con una spesa di 7,9 miliardi: fra i progetti strategici all’esordio di spesa concreta il Piano «Italia a 1 giga» (482,9 milioni) e il piano per il 5G (77,5 milioni), mentre crescono le risorse per Transizione 4.0 (4.295,3 milioni) e continua la digitalizzazioni delle amministrazioni pubbliche fra cui spicca la spesa per la Giustizia (562,3 milioni). Arrivano anche 416 milioni per la competitività delle imprese turistiche che si sommano ai 247 milioni già destinati nel 2021. Decolla infine l’articolato piano per satelliti ed economia spaziale.</a:t>
            </a:r>
          </a:p>
          <a:p>
            <a:endParaRPr lang="it-IT" dirty="0"/>
          </a:p>
          <a:p>
            <a:r>
              <a:rPr lang="it-IT" dirty="0"/>
              <a:t>Per la missione 2 la sfida è quella di un’accelerazione brusca rispetto a un avvio molto lento, con 23 nuove voci di spesa che si aprono rispetto alle 17 del primo scorcio di piano: in tutto 40 progetti per una spesa prevista di 6,3 miliardi. La posta finanziaria più grande resta quella per il Superbonus (1.586,7 milioni) ma è solo una copertura finanziaria, mentre accelera l’investimento in metro e bus per il trasporto locale pulito (473,4 milioni). Fra i progetti da avviare vanno segnalati per importanza strategica e dimensione la bonifica dei siti orfani (siti abbandonati o che non hanno completato processi di decontaminazione precedenti) con 200 milioni, il sistema di monitoraggio delle reti idriche, con 150 milioni, il rinnovo della flotta dei treni verdi per i servizi regionali (100 milioni), il piano logistico per l’agrifood (130 milioni), i contributi per la </a:t>
            </a:r>
            <a:r>
              <a:rPr lang="it-IT" dirty="0" err="1"/>
              <a:t>meccanizzazzione</a:t>
            </a:r>
            <a:r>
              <a:rPr lang="it-IT" dirty="0"/>
              <a:t> dei settori agricoli e </a:t>
            </a:r>
            <a:r>
              <a:rPr lang="it-IT" dirty="0" err="1"/>
              <a:t>agrindustriali</a:t>
            </a:r>
            <a:r>
              <a:rPr lang="it-IT" dirty="0"/>
              <a:t> (100 milioni).</a:t>
            </a:r>
          </a:p>
          <a:p>
            <a:endParaRPr lang="it-IT" dirty="0"/>
          </a:p>
          <a:p>
            <a:r>
              <a:rPr lang="it-IT" dirty="0"/>
              <a:t>Nel segno della continuità, invece, la Missione 3 per le infrastrutture sostenibili, chiamate a confermare il buon avvio di piano del 2021. Anche i 17 progetti già contabilizzati nel 2021 restano gli stessi (cui si aggiunge l’avvio del progetto Porti verdi per l’elettrificazione delle banchine), per un investimento previsto nel 2022 di 2.915,7 milioni. Da segnalare, oltre alle grandi opere, la forte accelerazione (299 milioni dopo i primi 50 del 2021) del progetto </a:t>
            </a:r>
            <a:r>
              <a:rPr lang="it-IT" dirty="0" err="1"/>
              <a:t>Ertms</a:t>
            </a:r>
            <a:r>
              <a:rPr lang="it-IT" dirty="0"/>
              <a:t>, il controllo elettronico della marcia del treno, piano strategico per rendere la rete ferroviaria più sicura e più efficiente in termini di capacità di passaggio di treni.</a:t>
            </a:r>
          </a:p>
          <a:p>
            <a:endParaRPr lang="it-IT" dirty="0"/>
          </a:p>
          <a:p>
            <a:r>
              <a:rPr lang="it-IT" dirty="0"/>
              <a:t>Nella missione 4 Istruzione e ricerca (6.057 milioni), decolla la spesa per gli </a:t>
            </a:r>
            <a:r>
              <a:rPr lang="it-IT" dirty="0" err="1"/>
              <a:t>Its</a:t>
            </a:r>
            <a:r>
              <a:rPr lang="it-IT" dirty="0"/>
              <a:t> (380 milioni), quella per nuove aule, scuole innovative e laboratori (550 milioni), le infrastrutture di ricerca (200 milioni), l’estensione del tempo pieno (260 milioni), i dottorati di ricerca innovativi per </a:t>
            </a:r>
            <a:r>
              <a:rPr lang="it-IT" dirty="0" err="1"/>
              <a:t>Pa</a:t>
            </a:r>
            <a:r>
              <a:rPr lang="it-IT" dirty="0"/>
              <a:t> e Patrimonio culturale (144 milioni).</a:t>
            </a:r>
          </a:p>
          <a:p>
            <a:endParaRPr lang="it-IT" dirty="0"/>
          </a:p>
          <a:p>
            <a:r>
              <a:rPr lang="it-IT" dirty="0"/>
              <a:t>Nella missione 5 (3.143 milioni), un miliardo va alle politiche attive per il lavoro, mentre fra le nuove partenze vanno segnalate le cinque voci per la rigenerazione urbana e l’housing che totalizzano una spesa di 956 milioni.</a:t>
            </a:r>
          </a:p>
          <a:p>
            <a:endParaRPr lang="it-IT" dirty="0"/>
          </a:p>
          <a:p>
            <a:r>
              <a:rPr lang="it-IT" dirty="0"/>
              <a:t>Per la sanità si attende il decollo dei sette progetti già finanziati nel 2021: la quota di finanziamenti 2022 prevista è di 1.219 milioni e andrà allo sviluppo delle cure intermedie, dell’assistenza domiciliare, della telemedicina, al nuovo modello di ospedale, all’ammodernamento tecnologico degli ospedali.</a:t>
            </a:r>
          </a:p>
        </p:txBody>
      </p:sp>
      <p:sp>
        <p:nvSpPr>
          <p:cNvPr id="4" name="Segnaposto numero diapositiva 3"/>
          <p:cNvSpPr>
            <a:spLocks noGrp="1"/>
          </p:cNvSpPr>
          <p:nvPr>
            <p:ph type="sldNum" sz="quarter" idx="5"/>
          </p:nvPr>
        </p:nvSpPr>
        <p:spPr/>
        <p:txBody>
          <a:bodyPr/>
          <a:lstStyle/>
          <a:p>
            <a:fld id="{B7598D4B-AFDD-4FDB-AE64-273E896F5FC8}" type="slidenum">
              <a:rPr lang="it-IT" smtClean="0"/>
              <a:pPr/>
              <a:t>5</a:t>
            </a:fld>
            <a:endParaRPr lang="it-IT"/>
          </a:p>
        </p:txBody>
      </p:sp>
    </p:spTree>
    <p:extLst>
      <p:ext uri="{BB962C8B-B14F-4D97-AF65-F5344CB8AC3E}">
        <p14:creationId xmlns:p14="http://schemas.microsoft.com/office/powerpoint/2010/main" val="375948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6</a:t>
            </a:fld>
            <a:endParaRPr lang="it-IT"/>
          </a:p>
        </p:txBody>
      </p:sp>
    </p:spTree>
    <p:extLst>
      <p:ext uri="{BB962C8B-B14F-4D97-AF65-F5344CB8AC3E}">
        <p14:creationId xmlns:p14="http://schemas.microsoft.com/office/powerpoint/2010/main" val="138947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7</a:t>
            </a:fld>
            <a:endParaRPr lang="it-IT"/>
          </a:p>
        </p:txBody>
      </p:sp>
    </p:spTree>
    <p:extLst>
      <p:ext uri="{BB962C8B-B14F-4D97-AF65-F5344CB8AC3E}">
        <p14:creationId xmlns:p14="http://schemas.microsoft.com/office/powerpoint/2010/main" val="299782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8</a:t>
            </a:fld>
            <a:endParaRPr lang="it-IT"/>
          </a:p>
        </p:txBody>
      </p:sp>
    </p:spTree>
    <p:extLst>
      <p:ext uri="{BB962C8B-B14F-4D97-AF65-F5344CB8AC3E}">
        <p14:creationId xmlns:p14="http://schemas.microsoft.com/office/powerpoint/2010/main" val="397824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
        <p:nvSpPr>
          <p:cNvPr id="7" name="Rettangolo 6"/>
          <p:cNvSpPr/>
          <p:nvPr userDrawn="1"/>
        </p:nvSpPr>
        <p:spPr>
          <a:xfrm>
            <a:off x="323528" y="116632"/>
            <a:ext cx="22672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magine 7" descr="C:\Users\Annalisa\AppData\Local\Microsoft\Windows\INetCache\Content.Word\grande_orep.jpg"/>
          <p:cNvPicPr/>
          <p:nvPr userDrawn="1"/>
        </p:nvPicPr>
        <p:blipFill>
          <a:blip r:embed="rId2" cstate="print"/>
          <a:srcRect t="19205" b="16887"/>
          <a:stretch>
            <a:fillRect/>
          </a:stretch>
        </p:blipFill>
        <p:spPr bwMode="auto">
          <a:xfrm>
            <a:off x="179512" y="72008"/>
            <a:ext cx="936104" cy="69269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C4FF4C8-FE76-4A3E-8172-99B195A92FE8}" type="datetimeFigureOut">
              <a:rPr lang="it-IT" smtClean="0"/>
              <a:pPr/>
              <a:t>19/05/2022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FF4C8-FE76-4A3E-8172-99B195A92FE8}" type="datetimeFigureOut">
              <a:rPr lang="it-IT" smtClean="0"/>
              <a:pPr/>
              <a:t>19/05/2022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65B32-885B-4A8B-98B5-7F2C06F9E0C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osservatoriorecovery.it/monitorare/traguardi-e-obiettiv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a:solidFill>
                  <a:srgbClr val="C00000"/>
                </a:solidFill>
              </a:rPr>
              <a:t>Uno strumento per </a:t>
            </a:r>
          </a:p>
          <a:p>
            <a:pPr algn="ctr"/>
            <a:r>
              <a:rPr lang="it-IT" sz="3200" b="1" i="1" dirty="0">
                <a:solidFill>
                  <a:srgbClr val="C00000"/>
                </a:solidFill>
              </a:rPr>
              <a:t>dare voce ai territori</a:t>
            </a:r>
            <a:endParaRPr lang="it-IT" sz="3200" i="1" dirty="0">
              <a:solidFill>
                <a:srgbClr val="C00000"/>
              </a:solidFill>
            </a:endParaRPr>
          </a:p>
        </p:txBody>
      </p:sp>
      <p:sp>
        <p:nvSpPr>
          <p:cNvPr id="7" name="Rettangolo 6"/>
          <p:cNvSpPr/>
          <p:nvPr/>
        </p:nvSpPr>
        <p:spPr>
          <a:xfrm>
            <a:off x="2915816" y="1057169"/>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1" y="-1736"/>
            <a:ext cx="9144000" cy="6859736"/>
          </a:xfrm>
          <a:prstGeom prst="rect">
            <a:avLst/>
          </a:prstGeom>
          <a:noFill/>
          <a:ln w="9525">
            <a:noFill/>
            <a:miter lim="800000"/>
            <a:headEnd/>
            <a:tailEnd/>
          </a:ln>
        </p:spPr>
      </p:pic>
      <p:sp>
        <p:nvSpPr>
          <p:cNvPr id="10" name="CasellaDiTesto 9"/>
          <p:cNvSpPr txBox="1"/>
          <p:nvPr/>
        </p:nvSpPr>
        <p:spPr>
          <a:xfrm>
            <a:off x="2267744" y="3920036"/>
            <a:ext cx="4891837" cy="1938992"/>
          </a:xfrm>
          <a:prstGeom prst="rect">
            <a:avLst/>
          </a:prstGeom>
          <a:noFill/>
        </p:spPr>
        <p:txBody>
          <a:bodyPr wrap="square" rtlCol="0">
            <a:spAutoFit/>
          </a:bodyPr>
          <a:lstStyle/>
          <a:p>
            <a:pPr algn="ctr"/>
            <a:r>
              <a:rPr lang="it-IT" sz="2000" dirty="0">
                <a:solidFill>
                  <a:schemeClr val="accent3">
                    <a:lumMod val="75000"/>
                  </a:schemeClr>
                </a:solidFill>
                <a:latin typeface="Arial" panose="020B0604020202020204" pitchFamily="34" charset="0"/>
                <a:cs typeface="Arial" panose="020B0604020202020204" pitchFamily="34" charset="0"/>
              </a:rPr>
              <a:t>Aggiornamento sull’attuazione del PNRR </a:t>
            </a:r>
            <a:r>
              <a:rPr lang="it-IT" sz="2000" dirty="0" smtClean="0">
                <a:solidFill>
                  <a:schemeClr val="accent3">
                    <a:lumMod val="75000"/>
                  </a:schemeClr>
                </a:solidFill>
                <a:latin typeface="Arial" panose="020B0604020202020204" pitchFamily="34" charset="0"/>
                <a:cs typeface="Arial" panose="020B0604020202020204" pitchFamily="34" charset="0"/>
              </a:rPr>
              <a:t>19/5/2022</a:t>
            </a:r>
            <a:endParaRPr lang="it-IT" sz="2000" dirty="0">
              <a:solidFill>
                <a:schemeClr val="accent3">
                  <a:lumMod val="75000"/>
                </a:schemeClr>
              </a:solidFill>
              <a:latin typeface="Arial" panose="020B0604020202020204" pitchFamily="34" charset="0"/>
              <a:cs typeface="Arial" panose="020B0604020202020204" pitchFamily="34" charset="0"/>
            </a:endParaRPr>
          </a:p>
          <a:p>
            <a:pPr algn="ctr"/>
            <a:endParaRPr lang="it-IT" sz="2000" dirty="0">
              <a:solidFill>
                <a:schemeClr val="accent3">
                  <a:lumMod val="75000"/>
                </a:schemeClr>
              </a:solidFill>
              <a:latin typeface="Arial" panose="020B0604020202020204" pitchFamily="34" charset="0"/>
              <a:cs typeface="Arial" panose="020B0604020202020204" pitchFamily="34" charset="0"/>
            </a:endParaRPr>
          </a:p>
          <a:p>
            <a:pPr algn="ctr"/>
            <a:r>
              <a:rPr lang="it-IT" sz="2000" b="1" dirty="0">
                <a:solidFill>
                  <a:schemeClr val="accent3">
                    <a:lumMod val="75000"/>
                  </a:schemeClr>
                </a:solidFill>
                <a:latin typeface="Arial" panose="020B0604020202020204" pitchFamily="34" charset="0"/>
                <a:cs typeface="Arial" panose="020B0604020202020204" pitchFamily="34" charset="0"/>
              </a:rPr>
              <a:t>Gustavo Piga</a:t>
            </a:r>
          </a:p>
          <a:p>
            <a:pPr algn="ctr"/>
            <a:r>
              <a:rPr lang="it-IT" sz="2000" dirty="0">
                <a:solidFill>
                  <a:schemeClr val="accent3">
                    <a:lumMod val="75000"/>
                  </a:schemeClr>
                </a:solidFill>
                <a:latin typeface="Arial" panose="020B0604020202020204" pitchFamily="34" charset="0"/>
                <a:cs typeface="Arial" panose="020B0604020202020204" pitchFamily="34" charset="0"/>
              </a:rPr>
              <a:t>Ordinario di Economia Politica</a:t>
            </a:r>
          </a:p>
          <a:p>
            <a:pPr algn="ctr"/>
            <a:r>
              <a:rPr lang="it-IT" sz="2000" dirty="0">
                <a:solidFill>
                  <a:schemeClr val="accent3">
                    <a:lumMod val="75000"/>
                  </a:schemeClr>
                </a:solidFill>
                <a:latin typeface="Arial" panose="020B0604020202020204" pitchFamily="34" charset="0"/>
                <a:cs typeface="Arial" panose="020B0604020202020204" pitchFamily="34" charset="0"/>
              </a:rPr>
              <a:t>Università di Roma Tor Vergata</a:t>
            </a:r>
            <a:endParaRPr lang="it-IT" sz="2000" dirty="0">
              <a:solidFill>
                <a:schemeClr val="accent3">
                  <a:lumMod val="75000"/>
                </a:schemeClr>
              </a:solidFill>
            </a:endParaRPr>
          </a:p>
        </p:txBody>
      </p:sp>
    </p:spTree>
    <p:extLst>
      <p:ext uri="{BB962C8B-B14F-4D97-AF65-F5344CB8AC3E}">
        <p14:creationId xmlns:p14="http://schemas.microsoft.com/office/powerpoint/2010/main" val="1114428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E47B6E21-00A8-4E2C-9B78-100B2A07C89C}"/>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Google Shape;1120;p177">
            <a:extLst>
              <a:ext uri="{FF2B5EF4-FFF2-40B4-BE49-F238E27FC236}">
                <a16:creationId xmlns:a16="http://schemas.microsoft.com/office/drawing/2014/main" id="{62476205-5D73-4B3F-B2EE-7C6666E5FE79}"/>
              </a:ext>
            </a:extLst>
          </p:cNvPr>
          <p:cNvSpPr/>
          <p:nvPr/>
        </p:nvSpPr>
        <p:spPr>
          <a:xfrm rot="20615348">
            <a:off x="7554289" y="3640055"/>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27;p177">
            <a:extLst>
              <a:ext uri="{FF2B5EF4-FFF2-40B4-BE49-F238E27FC236}">
                <a16:creationId xmlns:a16="http://schemas.microsoft.com/office/drawing/2014/main" id="{49F8EF9E-2879-487B-9E46-E555A55FB3E4}"/>
              </a:ext>
            </a:extLst>
          </p:cNvPr>
          <p:cNvSpPr txBox="1"/>
          <p:nvPr/>
        </p:nvSpPr>
        <p:spPr>
          <a:xfrm>
            <a:off x="1743821" y="3893366"/>
            <a:ext cx="2022900" cy="37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15 aprile 2021</a:t>
            </a:r>
            <a:endParaRPr sz="1000" b="1" dirty="0">
              <a:solidFill>
                <a:schemeClr val="accent3">
                  <a:lumMod val="75000"/>
                </a:schemeClr>
              </a:solidFill>
              <a:latin typeface="Hind"/>
              <a:ea typeface="Hind"/>
              <a:cs typeface="Hind"/>
              <a:sym typeface="Hind"/>
            </a:endParaRPr>
          </a:p>
        </p:txBody>
      </p:sp>
      <p:sp>
        <p:nvSpPr>
          <p:cNvPr id="6" name="Google Shape;1129;p177">
            <a:extLst>
              <a:ext uri="{FF2B5EF4-FFF2-40B4-BE49-F238E27FC236}">
                <a16:creationId xmlns:a16="http://schemas.microsoft.com/office/drawing/2014/main" id="{EF58698B-6F53-42C2-8837-DA5AFE579E13}"/>
              </a:ext>
            </a:extLst>
          </p:cNvPr>
          <p:cNvSpPr txBox="1"/>
          <p:nvPr/>
        </p:nvSpPr>
        <p:spPr>
          <a:xfrm>
            <a:off x="1850781" y="4498696"/>
            <a:ext cx="1880096" cy="737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Presidente del Consiglio Draghi e Ministro dell’Economia Franco presentano il </a:t>
            </a:r>
            <a:r>
              <a:rPr lang="it-IT" sz="1000" b="1" dirty="0">
                <a:solidFill>
                  <a:srgbClr val="5E5E5E"/>
                </a:solidFill>
                <a:latin typeface="Hind"/>
                <a:ea typeface="Hind"/>
                <a:cs typeface="Hind"/>
                <a:sym typeface="Hind"/>
              </a:rPr>
              <a:t>Documento di Economia e Finanza</a:t>
            </a:r>
            <a:r>
              <a:rPr lang="it-IT" sz="1000" dirty="0">
                <a:solidFill>
                  <a:srgbClr val="5E5E5E"/>
                </a:solidFill>
                <a:latin typeface="Hind"/>
                <a:ea typeface="Hind"/>
                <a:cs typeface="Hind"/>
                <a:sym typeface="Hind"/>
              </a:rPr>
              <a:t> 2021 </a:t>
            </a:r>
            <a:endParaRPr sz="1000" dirty="0">
              <a:solidFill>
                <a:srgbClr val="5E5E5E"/>
              </a:solidFill>
              <a:latin typeface="Hind"/>
              <a:ea typeface="Hind"/>
              <a:cs typeface="Hind"/>
              <a:sym typeface="Hind"/>
            </a:endParaRPr>
          </a:p>
        </p:txBody>
      </p:sp>
      <p:sp>
        <p:nvSpPr>
          <p:cNvPr id="7" name="Google Shape;1131;p177">
            <a:extLst>
              <a:ext uri="{FF2B5EF4-FFF2-40B4-BE49-F238E27FC236}">
                <a16:creationId xmlns:a16="http://schemas.microsoft.com/office/drawing/2014/main" id="{96248C41-EB52-4F36-908E-8550A18787C9}"/>
              </a:ext>
            </a:extLst>
          </p:cNvPr>
          <p:cNvSpPr txBox="1"/>
          <p:nvPr/>
        </p:nvSpPr>
        <p:spPr>
          <a:xfrm>
            <a:off x="4156231" y="3893366"/>
            <a:ext cx="2022900" cy="37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29 settembre 2021</a:t>
            </a:r>
            <a:endParaRPr sz="1000" b="1" dirty="0">
              <a:solidFill>
                <a:schemeClr val="accent3">
                  <a:lumMod val="75000"/>
                </a:schemeClr>
              </a:solidFill>
              <a:latin typeface="Hind"/>
              <a:ea typeface="Hind"/>
              <a:cs typeface="Hind"/>
              <a:sym typeface="Hind"/>
            </a:endParaRPr>
          </a:p>
        </p:txBody>
      </p:sp>
      <p:sp>
        <p:nvSpPr>
          <p:cNvPr id="8" name="Google Shape;1133;p177">
            <a:extLst>
              <a:ext uri="{FF2B5EF4-FFF2-40B4-BE49-F238E27FC236}">
                <a16:creationId xmlns:a16="http://schemas.microsoft.com/office/drawing/2014/main" id="{EF24ABFF-EC82-4E31-A293-3EAB8457C9EC}"/>
              </a:ext>
            </a:extLst>
          </p:cNvPr>
          <p:cNvSpPr txBox="1"/>
          <p:nvPr/>
        </p:nvSpPr>
        <p:spPr>
          <a:xfrm>
            <a:off x="4208581" y="4530897"/>
            <a:ext cx="1918200" cy="737700"/>
          </a:xfrm>
          <a:prstGeom prst="rect">
            <a:avLst/>
          </a:prstGeom>
          <a:noFill/>
          <a:ln>
            <a:noFill/>
          </a:ln>
        </p:spPr>
        <p:txBody>
          <a:bodyPr spcFirstLastPara="1" wrap="square" lIns="91425" tIns="91425" rIns="91425" bIns="91425" anchor="ctr" anchorCtr="0">
            <a:noAutofit/>
          </a:bodyPr>
          <a:lstStyle/>
          <a:p>
            <a:pPr lvl="0" algn="ctr">
              <a:lnSpc>
                <a:spcPct val="115000"/>
              </a:lnSpc>
            </a:pPr>
            <a:r>
              <a:rPr lang="it-IT" sz="1000" dirty="0">
                <a:solidFill>
                  <a:srgbClr val="5E5E5E"/>
                </a:solidFill>
                <a:latin typeface="Hind"/>
                <a:ea typeface="Hind"/>
                <a:cs typeface="Hind"/>
                <a:sym typeface="Hind"/>
              </a:rPr>
              <a:t>Presidente del Consiglio Draghi e Ministro dell’Economia Franco presentano </a:t>
            </a:r>
            <a:r>
              <a:rPr lang="it-IT" sz="1000" b="1" dirty="0">
                <a:solidFill>
                  <a:srgbClr val="5E5E5E"/>
                </a:solidFill>
                <a:latin typeface="Hind"/>
                <a:ea typeface="Hind"/>
                <a:cs typeface="Hind"/>
                <a:sym typeface="Hind"/>
              </a:rPr>
              <a:t>a Nota di Aggiornamento al Documento di Economia e Finanza</a:t>
            </a:r>
            <a:r>
              <a:rPr lang="it-IT" sz="1000" dirty="0">
                <a:solidFill>
                  <a:srgbClr val="5E5E5E"/>
                </a:solidFill>
                <a:latin typeface="Hind"/>
                <a:ea typeface="Hind"/>
                <a:cs typeface="Hind"/>
                <a:sym typeface="Hind"/>
              </a:rPr>
              <a:t> 2021</a:t>
            </a:r>
            <a:endParaRPr lang="it-IT" sz="1000" b="1" dirty="0">
              <a:solidFill>
                <a:srgbClr val="5E5E5E"/>
              </a:solidFill>
              <a:latin typeface="Hind"/>
              <a:ea typeface="Hind"/>
              <a:cs typeface="Hind"/>
              <a:sym typeface="Hind"/>
            </a:endParaRPr>
          </a:p>
        </p:txBody>
      </p:sp>
      <p:sp>
        <p:nvSpPr>
          <p:cNvPr id="9" name="Google Shape;1136;p177">
            <a:extLst>
              <a:ext uri="{FF2B5EF4-FFF2-40B4-BE49-F238E27FC236}">
                <a16:creationId xmlns:a16="http://schemas.microsoft.com/office/drawing/2014/main" id="{8ACE66A9-60AE-4044-A76B-8D80AC66E99F}"/>
              </a:ext>
            </a:extLst>
          </p:cNvPr>
          <p:cNvSpPr txBox="1"/>
          <p:nvPr/>
        </p:nvSpPr>
        <p:spPr>
          <a:xfrm>
            <a:off x="544861" y="1875207"/>
            <a:ext cx="2022900" cy="32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La Commissione può presentare al Consiglio una proposta di </a:t>
            </a:r>
            <a:r>
              <a:rPr lang="de" sz="1000" b="1" dirty="0" smtClean="0">
                <a:solidFill>
                  <a:schemeClr val="accent3">
                    <a:lumMod val="75000"/>
                  </a:schemeClr>
                </a:solidFill>
                <a:latin typeface="Hind"/>
                <a:ea typeface="Hind"/>
                <a:cs typeface="Hind"/>
                <a:sym typeface="Hind"/>
              </a:rPr>
              <a:t>sospensione </a:t>
            </a:r>
            <a:r>
              <a:rPr lang="de" sz="1000" b="1" dirty="0">
                <a:solidFill>
                  <a:schemeClr val="accent3">
                    <a:lumMod val="75000"/>
                  </a:schemeClr>
                </a:solidFill>
                <a:latin typeface="Hind"/>
                <a:ea typeface="Hind"/>
                <a:cs typeface="Hind"/>
                <a:sym typeface="Hind"/>
              </a:rPr>
              <a:t>parziale o totale degli impegni o d</a:t>
            </a:r>
            <a:r>
              <a:rPr lang="it-IT" sz="1000" b="1" dirty="0">
                <a:solidFill>
                  <a:schemeClr val="accent3">
                    <a:lumMod val="75000"/>
                  </a:schemeClr>
                </a:solidFill>
                <a:latin typeface="Hind"/>
                <a:ea typeface="Hind"/>
                <a:cs typeface="Hind"/>
                <a:sym typeface="Hind"/>
              </a:rPr>
              <a:t>ei </a:t>
            </a:r>
            <a:r>
              <a:rPr lang="de" sz="1000" b="1" dirty="0">
                <a:solidFill>
                  <a:schemeClr val="accent3">
                    <a:lumMod val="75000"/>
                  </a:schemeClr>
                </a:solidFill>
                <a:latin typeface="Hind"/>
                <a:ea typeface="Hind"/>
                <a:cs typeface="Hind"/>
                <a:sym typeface="Hind"/>
              </a:rPr>
              <a:t> pagamenti …se lo Stato membro ha presentato un piano d‘azione correttivo insufficiente</a:t>
            </a:r>
            <a:endParaRPr sz="1000" b="1" dirty="0">
              <a:solidFill>
                <a:schemeClr val="accent3">
                  <a:lumMod val="75000"/>
                </a:schemeClr>
              </a:solidFill>
              <a:latin typeface="Hind"/>
              <a:ea typeface="Hind"/>
              <a:cs typeface="Hind"/>
              <a:sym typeface="Hind"/>
            </a:endParaRPr>
          </a:p>
        </p:txBody>
      </p:sp>
      <p:sp>
        <p:nvSpPr>
          <p:cNvPr id="10" name="Google Shape;1138;p177">
            <a:extLst>
              <a:ext uri="{FF2B5EF4-FFF2-40B4-BE49-F238E27FC236}">
                <a16:creationId xmlns:a16="http://schemas.microsoft.com/office/drawing/2014/main" id="{8232556C-A9EF-4DD1-AE6B-FB2937C9F344}"/>
              </a:ext>
            </a:extLst>
          </p:cNvPr>
          <p:cNvSpPr txBox="1"/>
          <p:nvPr/>
        </p:nvSpPr>
        <p:spPr>
          <a:xfrm>
            <a:off x="576810" y="1168942"/>
            <a:ext cx="1012500" cy="737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de" sz="1000" dirty="0">
                <a:solidFill>
                  <a:srgbClr val="FFFFFF"/>
                </a:solidFill>
                <a:latin typeface="Hind"/>
                <a:ea typeface="Hind"/>
                <a:cs typeface="Hind"/>
                <a:sym typeface="Hind"/>
              </a:rPr>
              <a:t>The idea is </a:t>
            </a:r>
            <a:br>
              <a:rPr lang="de" sz="1000" dirty="0">
                <a:solidFill>
                  <a:srgbClr val="FFFFFF"/>
                </a:solidFill>
                <a:latin typeface="Hind"/>
                <a:ea typeface="Hind"/>
                <a:cs typeface="Hind"/>
                <a:sym typeface="Hind"/>
              </a:rPr>
            </a:br>
            <a:r>
              <a:rPr lang="de" sz="1000" dirty="0">
                <a:solidFill>
                  <a:srgbClr val="FFFFFF"/>
                </a:solidFill>
                <a:latin typeface="Hind"/>
                <a:ea typeface="Hind"/>
                <a:cs typeface="Hind"/>
                <a:sym typeface="Hind"/>
              </a:rPr>
              <a:t>discussed </a:t>
            </a:r>
            <a:br>
              <a:rPr lang="de" sz="1000" dirty="0">
                <a:solidFill>
                  <a:srgbClr val="FFFFFF"/>
                </a:solidFill>
                <a:latin typeface="Hind"/>
                <a:ea typeface="Hind"/>
                <a:cs typeface="Hind"/>
                <a:sym typeface="Hind"/>
              </a:rPr>
            </a:br>
            <a:r>
              <a:rPr lang="de" sz="1000" dirty="0">
                <a:solidFill>
                  <a:srgbClr val="FFFFFF"/>
                </a:solidFill>
                <a:latin typeface="Hind"/>
                <a:ea typeface="Hind"/>
                <a:cs typeface="Hind"/>
                <a:sym typeface="Hind"/>
              </a:rPr>
              <a:t>on twitter</a:t>
            </a:r>
            <a:endParaRPr sz="1000" dirty="0">
              <a:solidFill>
                <a:srgbClr val="FFFFFF"/>
              </a:solidFill>
              <a:latin typeface="Hind"/>
              <a:ea typeface="Hind"/>
              <a:cs typeface="Hind"/>
              <a:sym typeface="Hind"/>
            </a:endParaRPr>
          </a:p>
        </p:txBody>
      </p:sp>
      <p:sp>
        <p:nvSpPr>
          <p:cNvPr id="12" name="Google Shape;1142;p177">
            <a:extLst>
              <a:ext uri="{FF2B5EF4-FFF2-40B4-BE49-F238E27FC236}">
                <a16:creationId xmlns:a16="http://schemas.microsoft.com/office/drawing/2014/main" id="{24830CFA-6C28-4658-BF07-5EF80D06D737}"/>
              </a:ext>
            </a:extLst>
          </p:cNvPr>
          <p:cNvSpPr txBox="1"/>
          <p:nvPr/>
        </p:nvSpPr>
        <p:spPr>
          <a:xfrm>
            <a:off x="2978436" y="2683485"/>
            <a:ext cx="1918200"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it-IT" sz="1000" b="1" dirty="0">
                <a:solidFill>
                  <a:schemeClr val="accent3">
                    <a:lumMod val="75000"/>
                  </a:schemeClr>
                </a:solidFill>
                <a:latin typeface="Hind"/>
                <a:ea typeface="Hind"/>
                <a:cs typeface="Hind"/>
                <a:sym typeface="Hind"/>
              </a:rPr>
              <a:t>Proposta indebitamento netto per 2021 11,8% di PIL, per il </a:t>
            </a:r>
            <a:r>
              <a:rPr lang="it-IT" sz="1000" b="1" dirty="0" smtClean="0">
                <a:solidFill>
                  <a:schemeClr val="accent3">
                    <a:lumMod val="75000"/>
                  </a:schemeClr>
                </a:solidFill>
                <a:latin typeface="Hind"/>
                <a:ea typeface="Hind"/>
                <a:cs typeface="Hind"/>
                <a:sym typeface="Hind"/>
              </a:rPr>
              <a:t>2022 5,9%.</a:t>
            </a:r>
            <a:endParaRPr lang="it-IT" sz="1000" b="1" dirty="0">
              <a:solidFill>
                <a:schemeClr val="accent3">
                  <a:lumMod val="75000"/>
                </a:schemeClr>
              </a:solidFill>
              <a:latin typeface="Hind"/>
              <a:ea typeface="Hind"/>
              <a:cs typeface="Hind"/>
              <a:sym typeface="Hind"/>
            </a:endParaRPr>
          </a:p>
        </p:txBody>
      </p:sp>
      <p:sp>
        <p:nvSpPr>
          <p:cNvPr id="14" name="Google Shape;1146;p177">
            <a:extLst>
              <a:ext uri="{FF2B5EF4-FFF2-40B4-BE49-F238E27FC236}">
                <a16:creationId xmlns:a16="http://schemas.microsoft.com/office/drawing/2014/main" id="{E96A1350-5EEA-428B-9510-CE2BB0B51BE9}"/>
              </a:ext>
            </a:extLst>
          </p:cNvPr>
          <p:cNvSpPr txBox="1"/>
          <p:nvPr/>
        </p:nvSpPr>
        <p:spPr>
          <a:xfrm>
            <a:off x="5223113" y="2649566"/>
            <a:ext cx="1918200" cy="737700"/>
          </a:xfrm>
          <a:prstGeom prst="rect">
            <a:avLst/>
          </a:prstGeom>
          <a:noFill/>
          <a:ln>
            <a:noFill/>
          </a:ln>
        </p:spPr>
        <p:txBody>
          <a:bodyPr spcFirstLastPara="1" wrap="square" lIns="91425" tIns="91425" rIns="91425" bIns="91425" anchor="ctr" anchorCtr="0">
            <a:noAutofit/>
          </a:bodyPr>
          <a:lstStyle/>
          <a:p>
            <a:pPr lvl="0" algn="ctr">
              <a:lnSpc>
                <a:spcPct val="115000"/>
              </a:lnSpc>
            </a:pPr>
            <a:r>
              <a:rPr lang="it-IT" sz="1000" b="1" dirty="0">
                <a:solidFill>
                  <a:schemeClr val="accent3">
                    <a:lumMod val="75000"/>
                  </a:schemeClr>
                </a:solidFill>
                <a:latin typeface="Hind"/>
                <a:ea typeface="Hind"/>
                <a:cs typeface="Hind"/>
                <a:sym typeface="Hind"/>
              </a:rPr>
              <a:t>Proposta indebitamento netto per 2021 9,4% di PIL, per il </a:t>
            </a:r>
            <a:r>
              <a:rPr lang="it-IT" sz="1000" b="1" dirty="0" smtClean="0">
                <a:solidFill>
                  <a:schemeClr val="accent3">
                    <a:lumMod val="75000"/>
                  </a:schemeClr>
                </a:solidFill>
                <a:latin typeface="Hind"/>
                <a:ea typeface="Hind"/>
                <a:cs typeface="Hind"/>
                <a:sym typeface="Hind"/>
              </a:rPr>
              <a:t>2022 </a:t>
            </a:r>
            <a:r>
              <a:rPr lang="it-IT" sz="1000" b="1" dirty="0" smtClean="0">
                <a:solidFill>
                  <a:schemeClr val="accent3">
                    <a:lumMod val="75000"/>
                  </a:schemeClr>
                </a:solidFill>
                <a:latin typeface="Hind"/>
                <a:ea typeface="Hind"/>
                <a:cs typeface="Hind"/>
                <a:sym typeface="Hind"/>
              </a:rPr>
              <a:t>5</a:t>
            </a:r>
            <a:r>
              <a:rPr lang="it-IT" sz="1000" b="1" dirty="0" smtClean="0">
                <a:solidFill>
                  <a:schemeClr val="accent3">
                    <a:lumMod val="75000"/>
                  </a:schemeClr>
                </a:solidFill>
                <a:latin typeface="Hind"/>
                <a:ea typeface="Hind"/>
                <a:cs typeface="Hind"/>
                <a:sym typeface="Hind"/>
              </a:rPr>
              <a:t>,6%.</a:t>
            </a:r>
            <a:endParaRPr lang="it-IT" sz="1000" b="1" dirty="0">
              <a:solidFill>
                <a:schemeClr val="accent3">
                  <a:lumMod val="75000"/>
                </a:schemeClr>
              </a:solidFill>
              <a:latin typeface="Hind"/>
              <a:ea typeface="Hind"/>
              <a:cs typeface="Hind"/>
              <a:sym typeface="Hind"/>
            </a:endParaRPr>
          </a:p>
          <a:p>
            <a:pPr lvl="0" algn="ctr">
              <a:lnSpc>
                <a:spcPct val="115000"/>
              </a:lnSpc>
            </a:pPr>
            <a:r>
              <a:rPr lang="it-IT" sz="1000" b="1" dirty="0" smtClean="0">
                <a:solidFill>
                  <a:schemeClr val="accent3">
                    <a:lumMod val="75000"/>
                  </a:schemeClr>
                </a:solidFill>
                <a:latin typeface="Hind"/>
                <a:ea typeface="Hind"/>
                <a:cs typeface="Hind"/>
                <a:sym typeface="Hind"/>
              </a:rPr>
              <a:t>PIL 2022: +4,7%</a:t>
            </a:r>
          </a:p>
        </p:txBody>
      </p:sp>
      <p:sp>
        <p:nvSpPr>
          <p:cNvPr id="15" name="Google Shape;1147;p177">
            <a:extLst>
              <a:ext uri="{FF2B5EF4-FFF2-40B4-BE49-F238E27FC236}">
                <a16:creationId xmlns:a16="http://schemas.microsoft.com/office/drawing/2014/main" id="{FA44A51A-676F-4FDF-926D-CF0E23B15F67}"/>
              </a:ext>
            </a:extLst>
          </p:cNvPr>
          <p:cNvSpPr txBox="1"/>
          <p:nvPr/>
        </p:nvSpPr>
        <p:spPr>
          <a:xfrm>
            <a:off x="6577941" y="3893366"/>
            <a:ext cx="2022900" cy="37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7</a:t>
            </a:r>
            <a:r>
              <a:rPr lang="de" sz="1000" b="1" dirty="0" smtClean="0">
                <a:solidFill>
                  <a:schemeClr val="accent3">
                    <a:lumMod val="75000"/>
                  </a:schemeClr>
                </a:solidFill>
                <a:latin typeface="Hind"/>
                <a:ea typeface="Hind"/>
                <a:cs typeface="Hind"/>
                <a:sym typeface="Hind"/>
              </a:rPr>
              <a:t> aprile 2022</a:t>
            </a:r>
            <a:endParaRPr sz="1000" b="1" dirty="0">
              <a:solidFill>
                <a:schemeClr val="accent3">
                  <a:lumMod val="75000"/>
                </a:schemeClr>
              </a:solidFill>
              <a:latin typeface="Hind"/>
              <a:ea typeface="Hind"/>
              <a:cs typeface="Hind"/>
              <a:sym typeface="Hind"/>
            </a:endParaRPr>
          </a:p>
        </p:txBody>
      </p:sp>
      <p:sp>
        <p:nvSpPr>
          <p:cNvPr id="20" name="Google Shape;1154;p177">
            <a:extLst>
              <a:ext uri="{FF2B5EF4-FFF2-40B4-BE49-F238E27FC236}">
                <a16:creationId xmlns:a16="http://schemas.microsoft.com/office/drawing/2014/main" id="{EA1003D5-0889-4CD6-BCD9-A612225D7A9F}"/>
              </a:ext>
            </a:extLst>
          </p:cNvPr>
          <p:cNvSpPr txBox="1"/>
          <p:nvPr/>
        </p:nvSpPr>
        <p:spPr>
          <a:xfrm>
            <a:off x="217967" y="3896827"/>
            <a:ext cx="1360800" cy="35307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12 febbraio 2021</a:t>
            </a:r>
          </a:p>
          <a:p>
            <a:pPr marL="0" lvl="0" indent="0" algn="l" rtl="0">
              <a:lnSpc>
                <a:spcPct val="115000"/>
              </a:lnSpc>
              <a:spcBef>
                <a:spcPts val="0"/>
              </a:spcBef>
              <a:spcAft>
                <a:spcPts val="1600"/>
              </a:spcAft>
              <a:buNone/>
            </a:pPr>
            <a:endParaRPr sz="1000" b="1" dirty="0">
              <a:solidFill>
                <a:schemeClr val="accent3">
                  <a:lumMod val="75000"/>
                </a:schemeClr>
              </a:solidFill>
              <a:latin typeface="Hind"/>
              <a:ea typeface="Hind"/>
              <a:cs typeface="Hind"/>
              <a:sym typeface="Hind"/>
            </a:endParaRPr>
          </a:p>
        </p:txBody>
      </p:sp>
      <p:sp>
        <p:nvSpPr>
          <p:cNvPr id="21" name="Google Shape;1121;p177">
            <a:extLst>
              <a:ext uri="{FF2B5EF4-FFF2-40B4-BE49-F238E27FC236}">
                <a16:creationId xmlns:a16="http://schemas.microsoft.com/office/drawing/2014/main" id="{4AC481FF-917A-42E5-B95C-0CCD1D7597C6}"/>
              </a:ext>
            </a:extLst>
          </p:cNvPr>
          <p:cNvSpPr/>
          <p:nvPr/>
        </p:nvSpPr>
        <p:spPr>
          <a:xfrm rot="984652" flipH="1">
            <a:off x="6350207"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22;p177">
            <a:extLst>
              <a:ext uri="{FF2B5EF4-FFF2-40B4-BE49-F238E27FC236}">
                <a16:creationId xmlns:a16="http://schemas.microsoft.com/office/drawing/2014/main" id="{383C20A3-9FAC-4E9F-8F03-9B687C97FC2F}"/>
              </a:ext>
            </a:extLst>
          </p:cNvPr>
          <p:cNvSpPr/>
          <p:nvPr/>
        </p:nvSpPr>
        <p:spPr>
          <a:xfrm rot="20615348">
            <a:off x="5137718"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23;p177">
            <a:extLst>
              <a:ext uri="{FF2B5EF4-FFF2-40B4-BE49-F238E27FC236}">
                <a16:creationId xmlns:a16="http://schemas.microsoft.com/office/drawing/2014/main" id="{86527B97-EEB2-4024-802A-42571809E88E}"/>
              </a:ext>
            </a:extLst>
          </p:cNvPr>
          <p:cNvSpPr/>
          <p:nvPr/>
        </p:nvSpPr>
        <p:spPr>
          <a:xfrm rot="984652" flipH="1">
            <a:off x="3920325"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24;p177">
            <a:extLst>
              <a:ext uri="{FF2B5EF4-FFF2-40B4-BE49-F238E27FC236}">
                <a16:creationId xmlns:a16="http://schemas.microsoft.com/office/drawing/2014/main" id="{5DAB4C75-A37A-4D39-B964-E1401FF046FB}"/>
              </a:ext>
            </a:extLst>
          </p:cNvPr>
          <p:cNvSpPr/>
          <p:nvPr/>
        </p:nvSpPr>
        <p:spPr>
          <a:xfrm rot="20615348">
            <a:off x="2712712"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25;p177">
            <a:extLst>
              <a:ext uri="{FF2B5EF4-FFF2-40B4-BE49-F238E27FC236}">
                <a16:creationId xmlns:a16="http://schemas.microsoft.com/office/drawing/2014/main" id="{031A8A04-E9D7-44CE-ACBB-370CE2A66A49}"/>
              </a:ext>
            </a:extLst>
          </p:cNvPr>
          <p:cNvSpPr/>
          <p:nvPr/>
        </p:nvSpPr>
        <p:spPr>
          <a:xfrm rot="984652" flipH="1">
            <a:off x="1495305"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 name="Google Shape;1126;p177">
            <a:extLst>
              <a:ext uri="{FF2B5EF4-FFF2-40B4-BE49-F238E27FC236}">
                <a16:creationId xmlns:a16="http://schemas.microsoft.com/office/drawing/2014/main" id="{8935F894-D6A8-4A48-8E94-CA01AB5244AE}"/>
              </a:ext>
            </a:extLst>
          </p:cNvPr>
          <p:cNvSpPr/>
          <p:nvPr/>
        </p:nvSpPr>
        <p:spPr>
          <a:xfrm rot="20615348">
            <a:off x="287692"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 name="Google Shape;1142;p177">
            <a:extLst>
              <a:ext uri="{FF2B5EF4-FFF2-40B4-BE49-F238E27FC236}">
                <a16:creationId xmlns:a16="http://schemas.microsoft.com/office/drawing/2014/main" id="{F89A20AD-BD3D-4921-ADCA-D7FAED716095}"/>
              </a:ext>
            </a:extLst>
          </p:cNvPr>
          <p:cNvSpPr txBox="1"/>
          <p:nvPr/>
        </p:nvSpPr>
        <p:spPr>
          <a:xfrm>
            <a:off x="-35827" y="4739347"/>
            <a:ext cx="1965866"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de" sz="1000" dirty="0">
                <a:solidFill>
                  <a:srgbClr val="5E5E5E"/>
                </a:solidFill>
                <a:latin typeface="Hind"/>
                <a:ea typeface="Hind"/>
                <a:cs typeface="Hind"/>
                <a:sym typeface="Hind"/>
              </a:rPr>
              <a:t>Approvazione del </a:t>
            </a:r>
            <a:r>
              <a:rPr lang="de" sz="1000" b="1" dirty="0">
                <a:solidFill>
                  <a:srgbClr val="5E5E5E"/>
                </a:solidFill>
                <a:latin typeface="Hind"/>
                <a:ea typeface="Hind"/>
                <a:cs typeface="Hind"/>
                <a:sym typeface="Hind"/>
              </a:rPr>
              <a:t>Regolamento 242/2021 che </a:t>
            </a:r>
            <a:r>
              <a:rPr lang="de" sz="1000" dirty="0">
                <a:solidFill>
                  <a:srgbClr val="5E5E5E"/>
                </a:solidFill>
                <a:latin typeface="Hind"/>
                <a:ea typeface="Hind"/>
                <a:cs typeface="Hind"/>
                <a:sym typeface="Hind"/>
              </a:rPr>
              <a:t>istituisce il dispositivo di ripresa e resilienza.</a:t>
            </a:r>
          </a:p>
          <a:p>
            <a:pPr lvl="0" algn="ctr">
              <a:lnSpc>
                <a:spcPct val="115000"/>
              </a:lnSpc>
            </a:pPr>
            <a:r>
              <a:rPr lang="it-IT" sz="1000" dirty="0">
                <a:solidFill>
                  <a:srgbClr val="5E5E5E"/>
                </a:solidFill>
                <a:latin typeface="Hind"/>
                <a:ea typeface="Hind"/>
                <a:cs typeface="Hind"/>
                <a:sym typeface="Hind"/>
              </a:rPr>
              <a:t>Esso vale 723.8 miliardi. 278,7 miliardi sono, ad oggi, inutilizzati. Dei 445 miliardi utilizzati, 191,5 miliardi </a:t>
            </a:r>
            <a:r>
              <a:rPr lang="it-IT" sz="1000" b="1" dirty="0">
                <a:solidFill>
                  <a:srgbClr val="5E5E5E"/>
                </a:solidFill>
                <a:latin typeface="Hind"/>
                <a:ea typeface="Hind"/>
                <a:cs typeface="Hind"/>
                <a:sym typeface="Hind"/>
              </a:rPr>
              <a:t>(43%), </a:t>
            </a:r>
            <a:r>
              <a:rPr lang="it-IT" sz="1000" dirty="0">
                <a:solidFill>
                  <a:srgbClr val="5E5E5E"/>
                </a:solidFill>
                <a:latin typeface="Hind"/>
                <a:ea typeface="Hind"/>
                <a:cs typeface="Hind"/>
                <a:sym typeface="Hind"/>
              </a:rPr>
              <a:t>vanno all'Italia. </a:t>
            </a:r>
            <a:endParaRPr sz="1000" dirty="0">
              <a:solidFill>
                <a:srgbClr val="5E5E5E"/>
              </a:solidFill>
              <a:latin typeface="Hind"/>
              <a:ea typeface="Hind"/>
              <a:cs typeface="Hind"/>
              <a:sym typeface="Hind"/>
            </a:endParaRPr>
          </a:p>
        </p:txBody>
      </p:sp>
      <p:sp>
        <p:nvSpPr>
          <p:cNvPr id="50" name="CasellaDiTesto 49">
            <a:extLst>
              <a:ext uri="{FF2B5EF4-FFF2-40B4-BE49-F238E27FC236}">
                <a16:creationId xmlns:a16="http://schemas.microsoft.com/office/drawing/2014/main" id="{BEB49443-664B-48A5-9A3C-C9C4598E195E}"/>
              </a:ext>
            </a:extLst>
          </p:cNvPr>
          <p:cNvSpPr txBox="1"/>
          <p:nvPr/>
        </p:nvSpPr>
        <p:spPr>
          <a:xfrm>
            <a:off x="2188712" y="348123"/>
            <a:ext cx="6330502" cy="830997"/>
          </a:xfrm>
          <a:prstGeom prst="rect">
            <a:avLst/>
          </a:prstGeom>
          <a:noFill/>
        </p:spPr>
        <p:txBody>
          <a:bodyPr wrap="square">
            <a:spAutoFit/>
          </a:bodyPr>
          <a:lstStyle/>
          <a:p>
            <a:pPr algn="ctr"/>
            <a:r>
              <a:rPr lang="it-IT" sz="2400" b="1" dirty="0">
                <a:solidFill>
                  <a:schemeClr val="accent3">
                    <a:lumMod val="75000"/>
                  </a:schemeClr>
                </a:solidFill>
              </a:rPr>
              <a:t>1 anno di politica fiscale dal PNRR: </a:t>
            </a:r>
          </a:p>
          <a:p>
            <a:pPr algn="ctr"/>
            <a:r>
              <a:rPr lang="it-IT" sz="2400" b="1" dirty="0">
                <a:solidFill>
                  <a:schemeClr val="accent3">
                    <a:lumMod val="75000"/>
                  </a:schemeClr>
                </a:solidFill>
              </a:rPr>
              <a:t>febbraio 2021 – maggio 2022 </a:t>
            </a:r>
          </a:p>
        </p:txBody>
      </p:sp>
      <p:sp>
        <p:nvSpPr>
          <p:cNvPr id="51" name="Google Shape;1133;p177">
            <a:extLst>
              <a:ext uri="{FF2B5EF4-FFF2-40B4-BE49-F238E27FC236}">
                <a16:creationId xmlns:a16="http://schemas.microsoft.com/office/drawing/2014/main" id="{A2A6961C-027D-4399-A3AB-DF062FACF611}"/>
              </a:ext>
            </a:extLst>
          </p:cNvPr>
          <p:cNvSpPr txBox="1"/>
          <p:nvPr/>
        </p:nvSpPr>
        <p:spPr>
          <a:xfrm>
            <a:off x="6512486" y="4637947"/>
            <a:ext cx="2153810" cy="737700"/>
          </a:xfrm>
          <a:prstGeom prst="rect">
            <a:avLst/>
          </a:prstGeom>
          <a:noFill/>
          <a:ln>
            <a:noFill/>
          </a:ln>
        </p:spPr>
        <p:txBody>
          <a:bodyPr spcFirstLastPara="1" wrap="square" lIns="91425" tIns="91425" rIns="91425" bIns="91425" anchor="ctr" anchorCtr="0">
            <a:noAutofit/>
          </a:bodyPr>
          <a:lstStyle/>
          <a:p>
            <a:pPr lvl="0" algn="ctr">
              <a:lnSpc>
                <a:spcPct val="115000"/>
              </a:lnSpc>
            </a:pPr>
            <a:r>
              <a:rPr lang="it-IT" sz="1000" dirty="0">
                <a:solidFill>
                  <a:srgbClr val="5E5E5E"/>
                </a:solidFill>
                <a:latin typeface="Hind"/>
                <a:ea typeface="Hind"/>
                <a:cs typeface="Hind"/>
                <a:sym typeface="Hind"/>
              </a:rPr>
              <a:t>Presidente del Consiglio Draghi e Ministro dell’Economia Franco presentano il </a:t>
            </a:r>
            <a:r>
              <a:rPr lang="it-IT" sz="1000" b="1" dirty="0">
                <a:solidFill>
                  <a:srgbClr val="5E5E5E"/>
                </a:solidFill>
                <a:latin typeface="Hind"/>
                <a:ea typeface="Hind"/>
                <a:cs typeface="Hind"/>
                <a:sym typeface="Hind"/>
              </a:rPr>
              <a:t>Documento di Economia e Finanza</a:t>
            </a:r>
            <a:r>
              <a:rPr lang="it-IT" sz="1000" dirty="0">
                <a:solidFill>
                  <a:srgbClr val="5E5E5E"/>
                </a:solidFill>
                <a:latin typeface="Hind"/>
                <a:ea typeface="Hind"/>
                <a:cs typeface="Hind"/>
                <a:sym typeface="Hind"/>
              </a:rPr>
              <a:t> </a:t>
            </a:r>
            <a:r>
              <a:rPr lang="it-IT" sz="1000" dirty="0" smtClean="0">
                <a:solidFill>
                  <a:srgbClr val="5E5E5E"/>
                </a:solidFill>
                <a:latin typeface="Hind"/>
                <a:ea typeface="Hind"/>
                <a:cs typeface="Hind"/>
                <a:sym typeface="Hind"/>
              </a:rPr>
              <a:t>2022</a:t>
            </a:r>
            <a:endParaRPr lang="it-IT" sz="1000" dirty="0">
              <a:solidFill>
                <a:srgbClr val="5E5E5E"/>
              </a:solidFill>
              <a:latin typeface="Hind"/>
              <a:ea typeface="Hind"/>
              <a:cs typeface="Hind"/>
              <a:sym typeface="Hind"/>
            </a:endParaRPr>
          </a:p>
          <a:p>
            <a:pPr lvl="0" algn="ctr">
              <a:lnSpc>
                <a:spcPct val="115000"/>
              </a:lnSpc>
            </a:pPr>
            <a:r>
              <a:rPr lang="it-IT" sz="1000" b="1" dirty="0" smtClean="0">
                <a:solidFill>
                  <a:srgbClr val="5E5E5E"/>
                </a:solidFill>
                <a:latin typeface="Hind"/>
                <a:ea typeface="Hind"/>
                <a:cs typeface="Hind"/>
                <a:sym typeface="Hind"/>
              </a:rPr>
              <a:t>.</a:t>
            </a:r>
            <a:endParaRPr lang="it-IT" sz="1000" b="1" dirty="0">
              <a:solidFill>
                <a:srgbClr val="5E5E5E"/>
              </a:solidFill>
              <a:latin typeface="Hind"/>
              <a:ea typeface="Hind"/>
              <a:cs typeface="Hind"/>
              <a:sym typeface="Hind"/>
            </a:endParaRPr>
          </a:p>
        </p:txBody>
      </p:sp>
      <p:sp>
        <p:nvSpPr>
          <p:cNvPr id="52" name="CasellaDiTesto 51">
            <a:extLst>
              <a:ext uri="{FF2B5EF4-FFF2-40B4-BE49-F238E27FC236}">
                <a16:creationId xmlns:a16="http://schemas.microsoft.com/office/drawing/2014/main" id="{511D7004-1358-4993-9CA1-52C27ECBADC8}"/>
              </a:ext>
            </a:extLst>
          </p:cNvPr>
          <p:cNvSpPr txBox="1"/>
          <p:nvPr/>
        </p:nvSpPr>
        <p:spPr>
          <a:xfrm>
            <a:off x="1763688" y="6242848"/>
            <a:ext cx="6600843" cy="307777"/>
          </a:xfrm>
          <a:prstGeom prst="rect">
            <a:avLst/>
          </a:prstGeom>
          <a:noFill/>
        </p:spPr>
        <p:txBody>
          <a:bodyPr wrap="square" rtlCol="0">
            <a:spAutoFit/>
          </a:bodyPr>
          <a:lstStyle/>
          <a:p>
            <a:pPr algn="r"/>
            <a:r>
              <a:rPr lang="it-IT" sz="1400" b="1" i="1" dirty="0"/>
              <a:t>Varie fonti, rielaborazione </a:t>
            </a:r>
            <a:r>
              <a:rPr lang="it-IT" sz="1400" b="1" i="1" dirty="0" err="1"/>
              <a:t>OReP</a:t>
            </a:r>
            <a:endParaRPr lang="it-IT" sz="1400" b="1" i="1" dirty="0"/>
          </a:p>
        </p:txBody>
      </p:sp>
      <p:sp>
        <p:nvSpPr>
          <p:cNvPr id="28" name="Google Shape;1146;p177">
            <a:extLst>
              <a:ext uri="{FF2B5EF4-FFF2-40B4-BE49-F238E27FC236}">
                <a16:creationId xmlns:a16="http://schemas.microsoft.com/office/drawing/2014/main" id="{E96A1350-5EEA-428B-9510-CE2BB0B51BE9}"/>
              </a:ext>
            </a:extLst>
          </p:cNvPr>
          <p:cNvSpPr txBox="1"/>
          <p:nvPr/>
        </p:nvSpPr>
        <p:spPr>
          <a:xfrm>
            <a:off x="7405431" y="2649566"/>
            <a:ext cx="1918200" cy="737700"/>
          </a:xfrm>
          <a:prstGeom prst="rect">
            <a:avLst/>
          </a:prstGeom>
          <a:noFill/>
          <a:ln>
            <a:noFill/>
          </a:ln>
        </p:spPr>
        <p:txBody>
          <a:bodyPr spcFirstLastPara="1" wrap="square" lIns="91425" tIns="91425" rIns="91425" bIns="91425" anchor="ctr" anchorCtr="0">
            <a:noAutofit/>
          </a:bodyPr>
          <a:lstStyle/>
          <a:p>
            <a:pPr lvl="0" algn="ctr">
              <a:lnSpc>
                <a:spcPct val="115000"/>
              </a:lnSpc>
            </a:pPr>
            <a:r>
              <a:rPr lang="it-IT" sz="1000" b="1" dirty="0">
                <a:solidFill>
                  <a:schemeClr val="accent3">
                    <a:lumMod val="75000"/>
                  </a:schemeClr>
                </a:solidFill>
                <a:latin typeface="Hind"/>
                <a:ea typeface="Hind"/>
                <a:cs typeface="Hind"/>
                <a:sym typeface="Hind"/>
              </a:rPr>
              <a:t>Indebitamento netto 2021 7,2% di PIL</a:t>
            </a:r>
            <a:r>
              <a:rPr lang="it-IT" sz="1000" b="1" dirty="0" smtClean="0">
                <a:solidFill>
                  <a:schemeClr val="accent3">
                    <a:lumMod val="75000"/>
                  </a:schemeClr>
                </a:solidFill>
                <a:latin typeface="Hind"/>
                <a:ea typeface="Hind"/>
                <a:cs typeface="Hind"/>
                <a:sym typeface="Hind"/>
              </a:rPr>
              <a:t>.</a:t>
            </a:r>
          </a:p>
          <a:p>
            <a:pPr lvl="0" algn="ctr">
              <a:lnSpc>
                <a:spcPct val="115000"/>
              </a:lnSpc>
            </a:pPr>
            <a:r>
              <a:rPr lang="it-IT" sz="1000" b="1" dirty="0" smtClean="0">
                <a:solidFill>
                  <a:schemeClr val="accent3">
                    <a:lumMod val="75000"/>
                  </a:schemeClr>
                </a:solidFill>
                <a:latin typeface="Hind"/>
                <a:ea typeface="Hind"/>
                <a:cs typeface="Hind"/>
                <a:sym typeface="Hind"/>
              </a:rPr>
              <a:t>Per il 2022: 5,6%</a:t>
            </a:r>
          </a:p>
          <a:p>
            <a:pPr lvl="0" algn="ctr">
              <a:lnSpc>
                <a:spcPct val="115000"/>
              </a:lnSpc>
            </a:pPr>
            <a:r>
              <a:rPr lang="it-IT" sz="1000" b="1" dirty="0" smtClean="0">
                <a:solidFill>
                  <a:schemeClr val="accent3">
                    <a:lumMod val="75000"/>
                  </a:schemeClr>
                </a:solidFill>
                <a:latin typeface="Hind"/>
                <a:ea typeface="Hind"/>
                <a:cs typeface="Hind"/>
                <a:sym typeface="Hind"/>
              </a:rPr>
              <a:t>PIL 2022: +3,1% (2,4% CE).</a:t>
            </a:r>
            <a:endParaRPr lang="it-IT" sz="1000" b="1" dirty="0">
              <a:solidFill>
                <a:schemeClr val="accent3">
                  <a:lumMod val="75000"/>
                </a:schemeClr>
              </a:solidFill>
              <a:latin typeface="Hind"/>
              <a:ea typeface="Hind"/>
              <a:cs typeface="Hind"/>
              <a:sym typeface="Hind"/>
            </a:endParaRPr>
          </a:p>
        </p:txBody>
      </p:sp>
    </p:spTree>
    <p:extLst>
      <p:ext uri="{BB962C8B-B14F-4D97-AF65-F5344CB8AC3E}">
        <p14:creationId xmlns:p14="http://schemas.microsoft.com/office/powerpoint/2010/main" val="239130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E47B6E21-00A8-4E2C-9B78-100B2A07C89C}"/>
              </a:ext>
            </a:extLst>
          </p:cNvPr>
          <p:cNvPicPr>
            <a:picLocks noChangeAspect="1" noChangeArrowheads="1"/>
          </p:cNvPicPr>
          <p:nvPr/>
        </p:nvPicPr>
        <p:blipFill>
          <a:blip r:embed="rId2" cstate="print"/>
          <a:srcRect/>
          <a:stretch>
            <a:fillRect/>
          </a:stretch>
        </p:blipFill>
        <p:spPr bwMode="auto">
          <a:xfrm>
            <a:off x="7739" y="0"/>
            <a:ext cx="9144000" cy="6858000"/>
          </a:xfrm>
          <a:prstGeom prst="rect">
            <a:avLst/>
          </a:prstGeom>
          <a:noFill/>
          <a:ln w="9525">
            <a:noFill/>
            <a:miter lim="800000"/>
            <a:headEnd/>
            <a:tailEnd/>
          </a:ln>
        </p:spPr>
      </p:pic>
      <p:sp>
        <p:nvSpPr>
          <p:cNvPr id="4" name="Google Shape;1120;p177">
            <a:extLst>
              <a:ext uri="{FF2B5EF4-FFF2-40B4-BE49-F238E27FC236}">
                <a16:creationId xmlns:a16="http://schemas.microsoft.com/office/drawing/2014/main" id="{62476205-5D73-4B3F-B2EE-7C6666E5FE79}"/>
              </a:ext>
            </a:extLst>
          </p:cNvPr>
          <p:cNvSpPr/>
          <p:nvPr/>
        </p:nvSpPr>
        <p:spPr>
          <a:xfrm rot="20615348">
            <a:off x="7554289" y="3640055"/>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27;p177">
            <a:extLst>
              <a:ext uri="{FF2B5EF4-FFF2-40B4-BE49-F238E27FC236}">
                <a16:creationId xmlns:a16="http://schemas.microsoft.com/office/drawing/2014/main" id="{49F8EF9E-2879-487B-9E46-E555A55FB3E4}"/>
              </a:ext>
            </a:extLst>
          </p:cNvPr>
          <p:cNvSpPr txBox="1"/>
          <p:nvPr/>
        </p:nvSpPr>
        <p:spPr>
          <a:xfrm>
            <a:off x="1743821" y="3893366"/>
            <a:ext cx="2022900" cy="37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31 dicembre 2021</a:t>
            </a:r>
            <a:endParaRPr sz="1000" b="1" dirty="0">
              <a:solidFill>
                <a:schemeClr val="accent3">
                  <a:lumMod val="75000"/>
                </a:schemeClr>
              </a:solidFill>
              <a:latin typeface="Hind"/>
              <a:ea typeface="Hind"/>
              <a:cs typeface="Hind"/>
              <a:sym typeface="Hind"/>
            </a:endParaRPr>
          </a:p>
        </p:txBody>
      </p:sp>
      <p:sp>
        <p:nvSpPr>
          <p:cNvPr id="6" name="Google Shape;1129;p177">
            <a:extLst>
              <a:ext uri="{FF2B5EF4-FFF2-40B4-BE49-F238E27FC236}">
                <a16:creationId xmlns:a16="http://schemas.microsoft.com/office/drawing/2014/main" id="{EF58698B-6F53-42C2-8837-DA5AFE579E13}"/>
              </a:ext>
            </a:extLst>
          </p:cNvPr>
          <p:cNvSpPr txBox="1"/>
          <p:nvPr/>
        </p:nvSpPr>
        <p:spPr>
          <a:xfrm>
            <a:off x="1856875" y="4434833"/>
            <a:ext cx="1880096"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Invio della </a:t>
            </a:r>
            <a:r>
              <a:rPr lang="it-IT" sz="1000" b="1" dirty="0">
                <a:solidFill>
                  <a:srgbClr val="5E5E5E"/>
                </a:solidFill>
                <a:latin typeface="Hind"/>
                <a:ea typeface="Hind"/>
                <a:cs typeface="Hind"/>
                <a:sym typeface="Hind"/>
              </a:rPr>
              <a:t>prima richiesta di pagamento </a:t>
            </a:r>
            <a:r>
              <a:rPr lang="it-IT" sz="1000" dirty="0">
                <a:solidFill>
                  <a:srgbClr val="5E5E5E"/>
                </a:solidFill>
                <a:latin typeface="Hind"/>
                <a:ea typeface="Hind"/>
                <a:cs typeface="Hind"/>
                <a:sym typeface="Hind"/>
              </a:rPr>
              <a:t>alla Commissione Ue da parte dell‘Italia dopo il conseguimento dei </a:t>
            </a:r>
            <a:r>
              <a:rPr lang="it-IT" sz="1000" b="1" dirty="0">
                <a:solidFill>
                  <a:srgbClr val="5E5E5E"/>
                </a:solidFill>
                <a:latin typeface="Hind"/>
                <a:ea typeface="Hind"/>
                <a:cs typeface="Hind"/>
                <a:sym typeface="Hind"/>
              </a:rPr>
              <a:t>51 traguardi e obiettivi </a:t>
            </a:r>
            <a:r>
              <a:rPr lang="it-IT" sz="1000" dirty="0">
                <a:solidFill>
                  <a:srgbClr val="5E5E5E"/>
                </a:solidFill>
                <a:latin typeface="Hind"/>
                <a:ea typeface="Hind"/>
                <a:cs typeface="Hind"/>
                <a:sym typeface="Hind"/>
              </a:rPr>
              <a:t>previsti per il 2021</a:t>
            </a:r>
            <a:endParaRPr lang="it-IT" sz="1000" b="1" dirty="0">
              <a:solidFill>
                <a:srgbClr val="5E5E5E"/>
              </a:solidFill>
              <a:latin typeface="Hind"/>
              <a:ea typeface="Hind"/>
              <a:cs typeface="Hind"/>
              <a:sym typeface="Hind"/>
            </a:endParaRPr>
          </a:p>
        </p:txBody>
      </p:sp>
      <p:sp>
        <p:nvSpPr>
          <p:cNvPr id="7" name="Google Shape;1131;p177">
            <a:extLst>
              <a:ext uri="{FF2B5EF4-FFF2-40B4-BE49-F238E27FC236}">
                <a16:creationId xmlns:a16="http://schemas.microsoft.com/office/drawing/2014/main" id="{96248C41-EB52-4F36-908E-8550A18787C9}"/>
              </a:ext>
            </a:extLst>
          </p:cNvPr>
          <p:cNvSpPr txBox="1"/>
          <p:nvPr/>
        </p:nvSpPr>
        <p:spPr>
          <a:xfrm>
            <a:off x="4156231" y="3893366"/>
            <a:ext cx="2022900" cy="37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28 febbraio 2022</a:t>
            </a:r>
            <a:endParaRPr sz="1000" b="1" dirty="0">
              <a:solidFill>
                <a:schemeClr val="accent3">
                  <a:lumMod val="75000"/>
                </a:schemeClr>
              </a:solidFill>
              <a:latin typeface="Hind"/>
              <a:ea typeface="Hind"/>
              <a:cs typeface="Hind"/>
              <a:sym typeface="Hind"/>
            </a:endParaRPr>
          </a:p>
        </p:txBody>
      </p:sp>
      <p:sp>
        <p:nvSpPr>
          <p:cNvPr id="8" name="Google Shape;1133;p177">
            <a:extLst>
              <a:ext uri="{FF2B5EF4-FFF2-40B4-BE49-F238E27FC236}">
                <a16:creationId xmlns:a16="http://schemas.microsoft.com/office/drawing/2014/main" id="{EF24ABFF-EC82-4E31-A293-3EAB8457C9EC}"/>
              </a:ext>
            </a:extLst>
          </p:cNvPr>
          <p:cNvSpPr txBox="1"/>
          <p:nvPr/>
        </p:nvSpPr>
        <p:spPr>
          <a:xfrm>
            <a:off x="4109060" y="4330371"/>
            <a:ext cx="2091738"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Via libera dalla Commissione Ue alla </a:t>
            </a:r>
            <a:r>
              <a:rPr lang="it-IT" sz="1000" b="1" dirty="0">
                <a:solidFill>
                  <a:srgbClr val="5E5E5E"/>
                </a:solidFill>
                <a:latin typeface="Hind"/>
                <a:ea typeface="Hind"/>
                <a:cs typeface="Hind"/>
                <a:sym typeface="Hind"/>
              </a:rPr>
              <a:t>prima rata di finanziamenti per l'Italia da 21 miliardi di euro</a:t>
            </a:r>
            <a:r>
              <a:rPr lang="it-IT" sz="1000" dirty="0">
                <a:solidFill>
                  <a:srgbClr val="5E5E5E"/>
                </a:solidFill>
                <a:latin typeface="Hind"/>
                <a:ea typeface="Hind"/>
                <a:cs typeface="Hind"/>
                <a:sym typeface="Hind"/>
              </a:rPr>
              <a:t> (10 miliardi a titolo di sovvenzioni e 11 a titolo di prestiti)</a:t>
            </a:r>
            <a:endParaRPr lang="it-IT" sz="1000" b="1" dirty="0">
              <a:solidFill>
                <a:srgbClr val="5E5E5E"/>
              </a:solidFill>
              <a:latin typeface="Hind"/>
              <a:ea typeface="Hind"/>
              <a:cs typeface="Hind"/>
              <a:sym typeface="Hind"/>
            </a:endParaRPr>
          </a:p>
        </p:txBody>
      </p:sp>
      <p:sp>
        <p:nvSpPr>
          <p:cNvPr id="9" name="Google Shape;1136;p177">
            <a:extLst>
              <a:ext uri="{FF2B5EF4-FFF2-40B4-BE49-F238E27FC236}">
                <a16:creationId xmlns:a16="http://schemas.microsoft.com/office/drawing/2014/main" id="{8ACE66A9-60AE-4044-A76B-8D80AC66E99F}"/>
              </a:ext>
            </a:extLst>
          </p:cNvPr>
          <p:cNvSpPr txBox="1"/>
          <p:nvPr/>
        </p:nvSpPr>
        <p:spPr>
          <a:xfrm>
            <a:off x="517641" y="3030650"/>
            <a:ext cx="2022900" cy="32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13 agosto 2021</a:t>
            </a:r>
            <a:endParaRPr sz="1000" b="1" dirty="0">
              <a:solidFill>
                <a:schemeClr val="accent3">
                  <a:lumMod val="75000"/>
                </a:schemeClr>
              </a:solidFill>
              <a:latin typeface="Hind"/>
              <a:ea typeface="Hind"/>
              <a:cs typeface="Hind"/>
              <a:sym typeface="Hind"/>
            </a:endParaRPr>
          </a:p>
        </p:txBody>
      </p:sp>
      <p:sp>
        <p:nvSpPr>
          <p:cNvPr id="10" name="Google Shape;1138;p177">
            <a:extLst>
              <a:ext uri="{FF2B5EF4-FFF2-40B4-BE49-F238E27FC236}">
                <a16:creationId xmlns:a16="http://schemas.microsoft.com/office/drawing/2014/main" id="{8232556C-A9EF-4DD1-AE6B-FB2937C9F344}"/>
              </a:ext>
            </a:extLst>
          </p:cNvPr>
          <p:cNvSpPr txBox="1"/>
          <p:nvPr/>
        </p:nvSpPr>
        <p:spPr>
          <a:xfrm>
            <a:off x="576810" y="1168942"/>
            <a:ext cx="1012500" cy="737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de" sz="1000" dirty="0">
                <a:solidFill>
                  <a:srgbClr val="FFFFFF"/>
                </a:solidFill>
                <a:latin typeface="Hind"/>
                <a:ea typeface="Hind"/>
                <a:cs typeface="Hind"/>
                <a:sym typeface="Hind"/>
              </a:rPr>
              <a:t>The idea is </a:t>
            </a:r>
            <a:br>
              <a:rPr lang="de" sz="1000" dirty="0">
                <a:solidFill>
                  <a:srgbClr val="FFFFFF"/>
                </a:solidFill>
                <a:latin typeface="Hind"/>
                <a:ea typeface="Hind"/>
                <a:cs typeface="Hind"/>
                <a:sym typeface="Hind"/>
              </a:rPr>
            </a:br>
            <a:r>
              <a:rPr lang="de" sz="1000" dirty="0">
                <a:solidFill>
                  <a:srgbClr val="FFFFFF"/>
                </a:solidFill>
                <a:latin typeface="Hind"/>
                <a:ea typeface="Hind"/>
                <a:cs typeface="Hind"/>
                <a:sym typeface="Hind"/>
              </a:rPr>
              <a:t>discussed </a:t>
            </a:r>
            <a:br>
              <a:rPr lang="de" sz="1000" dirty="0">
                <a:solidFill>
                  <a:srgbClr val="FFFFFF"/>
                </a:solidFill>
                <a:latin typeface="Hind"/>
                <a:ea typeface="Hind"/>
                <a:cs typeface="Hind"/>
                <a:sym typeface="Hind"/>
              </a:rPr>
            </a:br>
            <a:r>
              <a:rPr lang="de" sz="1000" dirty="0">
                <a:solidFill>
                  <a:srgbClr val="FFFFFF"/>
                </a:solidFill>
                <a:latin typeface="Hind"/>
                <a:ea typeface="Hind"/>
                <a:cs typeface="Hind"/>
                <a:sym typeface="Hind"/>
              </a:rPr>
              <a:t>on twitter</a:t>
            </a:r>
            <a:endParaRPr sz="1000" dirty="0">
              <a:solidFill>
                <a:srgbClr val="FFFFFF"/>
              </a:solidFill>
              <a:latin typeface="Hind"/>
              <a:ea typeface="Hind"/>
              <a:cs typeface="Hind"/>
              <a:sym typeface="Hind"/>
            </a:endParaRPr>
          </a:p>
        </p:txBody>
      </p:sp>
      <p:sp>
        <p:nvSpPr>
          <p:cNvPr id="11" name="Google Shape;1139;p177">
            <a:extLst>
              <a:ext uri="{FF2B5EF4-FFF2-40B4-BE49-F238E27FC236}">
                <a16:creationId xmlns:a16="http://schemas.microsoft.com/office/drawing/2014/main" id="{6D78957F-A8EA-4C13-A2AA-AC1CF575A7A0}"/>
              </a:ext>
            </a:extLst>
          </p:cNvPr>
          <p:cNvSpPr txBox="1"/>
          <p:nvPr/>
        </p:nvSpPr>
        <p:spPr>
          <a:xfrm>
            <a:off x="2847857" y="3030650"/>
            <a:ext cx="2022900" cy="32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23 febbraio 2022</a:t>
            </a:r>
            <a:endParaRPr sz="1000" b="1" dirty="0">
              <a:solidFill>
                <a:schemeClr val="accent3">
                  <a:lumMod val="75000"/>
                </a:schemeClr>
              </a:solidFill>
              <a:latin typeface="Hind"/>
              <a:ea typeface="Hind"/>
              <a:cs typeface="Hind"/>
              <a:sym typeface="Hind"/>
            </a:endParaRPr>
          </a:p>
        </p:txBody>
      </p:sp>
      <p:sp>
        <p:nvSpPr>
          <p:cNvPr id="12" name="Google Shape;1142;p177">
            <a:extLst>
              <a:ext uri="{FF2B5EF4-FFF2-40B4-BE49-F238E27FC236}">
                <a16:creationId xmlns:a16="http://schemas.microsoft.com/office/drawing/2014/main" id="{24830CFA-6C28-4658-BF07-5EF80D06D737}"/>
              </a:ext>
            </a:extLst>
          </p:cNvPr>
          <p:cNvSpPr txBox="1"/>
          <p:nvPr/>
        </p:nvSpPr>
        <p:spPr>
          <a:xfrm>
            <a:off x="2847857" y="2122609"/>
            <a:ext cx="1918200"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Audizione del </a:t>
            </a:r>
            <a:r>
              <a:rPr lang="it-IT" sz="1000" b="1" dirty="0">
                <a:solidFill>
                  <a:srgbClr val="5E5E5E"/>
                </a:solidFill>
                <a:latin typeface="Hind"/>
                <a:ea typeface="Hind"/>
                <a:cs typeface="Hind"/>
                <a:sym typeface="Hind"/>
              </a:rPr>
              <a:t>Ministro Franco </a:t>
            </a:r>
            <a:r>
              <a:rPr lang="it-IT" sz="1000" dirty="0">
                <a:solidFill>
                  <a:srgbClr val="5E5E5E"/>
                </a:solidFill>
                <a:latin typeface="Hind"/>
                <a:ea typeface="Hind"/>
                <a:cs typeface="Hind"/>
                <a:sym typeface="Hind"/>
              </a:rPr>
              <a:t>presso le Commissioni congiunte 5a, 6a, 14a Senato e V VI e XIV Camera dei Deputati. </a:t>
            </a:r>
            <a:r>
              <a:rPr lang="it-IT" sz="1000" b="1" dirty="0">
                <a:solidFill>
                  <a:srgbClr val="5E5E5E"/>
                </a:solidFill>
                <a:latin typeface="Hind"/>
                <a:ea typeface="Hind"/>
                <a:cs typeface="Hind"/>
                <a:sym typeface="Hind"/>
              </a:rPr>
              <a:t>Sono stati spesi </a:t>
            </a:r>
            <a:r>
              <a:rPr lang="it-IT" sz="1000" b="1" dirty="0">
                <a:solidFill>
                  <a:srgbClr val="FF0000"/>
                </a:solidFill>
                <a:latin typeface="Hind"/>
                <a:ea typeface="Hind"/>
                <a:cs typeface="Hind"/>
                <a:sym typeface="Hind"/>
              </a:rPr>
              <a:t>5,4 miliardi</a:t>
            </a:r>
            <a:r>
              <a:rPr lang="it-IT" sz="1000" b="1" dirty="0">
                <a:solidFill>
                  <a:srgbClr val="5E5E5E"/>
                </a:solidFill>
                <a:latin typeface="Hind"/>
                <a:ea typeface="Hind"/>
                <a:cs typeface="Hind"/>
                <a:sym typeface="Hind"/>
              </a:rPr>
              <a:t> dei 13,8 </a:t>
            </a:r>
            <a:r>
              <a:rPr lang="it-IT" sz="1000" b="1" dirty="0" smtClean="0">
                <a:solidFill>
                  <a:srgbClr val="5E5E5E"/>
                </a:solidFill>
                <a:latin typeface="Hind"/>
                <a:ea typeface="Hind"/>
                <a:cs typeface="Hind"/>
                <a:sym typeface="Hind"/>
              </a:rPr>
              <a:t>previsti </a:t>
            </a:r>
            <a:r>
              <a:rPr lang="it-IT" sz="1000" b="1" dirty="0">
                <a:solidFill>
                  <a:srgbClr val="5E5E5E"/>
                </a:solidFill>
                <a:latin typeface="Hind"/>
                <a:ea typeface="Hind"/>
                <a:cs typeface="Hind"/>
                <a:sym typeface="Hind"/>
              </a:rPr>
              <a:t>per il 2021</a:t>
            </a:r>
          </a:p>
        </p:txBody>
      </p:sp>
      <p:sp>
        <p:nvSpPr>
          <p:cNvPr id="13" name="Google Shape;1143;p177">
            <a:extLst>
              <a:ext uri="{FF2B5EF4-FFF2-40B4-BE49-F238E27FC236}">
                <a16:creationId xmlns:a16="http://schemas.microsoft.com/office/drawing/2014/main" id="{A54EDD34-102B-4DC6-8946-62B8B92E73F0}"/>
              </a:ext>
            </a:extLst>
          </p:cNvPr>
          <p:cNvSpPr txBox="1"/>
          <p:nvPr/>
        </p:nvSpPr>
        <p:spPr>
          <a:xfrm>
            <a:off x="5406576" y="3030650"/>
            <a:ext cx="1993200" cy="32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it-IT" sz="1000" b="1" dirty="0">
                <a:solidFill>
                  <a:schemeClr val="accent3">
                    <a:lumMod val="75000"/>
                  </a:schemeClr>
                </a:solidFill>
                <a:latin typeface="Hind"/>
                <a:ea typeface="Hind"/>
                <a:cs typeface="Hind"/>
                <a:sym typeface="Hind"/>
              </a:rPr>
              <a:t>Marzo - aprile</a:t>
            </a:r>
            <a:r>
              <a:rPr lang="de" sz="1000" b="1" dirty="0">
                <a:solidFill>
                  <a:schemeClr val="accent3">
                    <a:lumMod val="75000"/>
                  </a:schemeClr>
                </a:solidFill>
                <a:latin typeface="Hind"/>
                <a:ea typeface="Hind"/>
                <a:cs typeface="Hind"/>
                <a:sym typeface="Hind"/>
              </a:rPr>
              <a:t> 2022</a:t>
            </a:r>
            <a:endParaRPr sz="1000" b="1" dirty="0">
              <a:solidFill>
                <a:schemeClr val="accent3">
                  <a:lumMod val="75000"/>
                </a:schemeClr>
              </a:solidFill>
              <a:latin typeface="Hind"/>
              <a:ea typeface="Hind"/>
              <a:cs typeface="Hind"/>
              <a:sym typeface="Hind"/>
            </a:endParaRPr>
          </a:p>
        </p:txBody>
      </p:sp>
      <p:sp>
        <p:nvSpPr>
          <p:cNvPr id="14" name="Google Shape;1146;p177">
            <a:extLst>
              <a:ext uri="{FF2B5EF4-FFF2-40B4-BE49-F238E27FC236}">
                <a16:creationId xmlns:a16="http://schemas.microsoft.com/office/drawing/2014/main" id="{E96A1350-5EEA-428B-9510-CE2BB0B51BE9}"/>
              </a:ext>
            </a:extLst>
          </p:cNvPr>
          <p:cNvSpPr txBox="1"/>
          <p:nvPr/>
        </p:nvSpPr>
        <p:spPr>
          <a:xfrm>
            <a:off x="5330369" y="2015352"/>
            <a:ext cx="2217933"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1 marzo: </a:t>
            </a:r>
            <a:r>
              <a:rPr lang="it-IT" sz="1000" b="1" dirty="0">
                <a:solidFill>
                  <a:srgbClr val="5E5E5E"/>
                </a:solidFill>
                <a:latin typeface="Hind"/>
                <a:ea typeface="Hind"/>
                <a:cs typeface="Hind"/>
                <a:sym typeface="Hind"/>
              </a:rPr>
              <a:t>prima relazione annuale </a:t>
            </a:r>
            <a:r>
              <a:rPr lang="it-IT" sz="1000" dirty="0">
                <a:solidFill>
                  <a:srgbClr val="5E5E5E"/>
                </a:solidFill>
                <a:latin typeface="Hind"/>
                <a:ea typeface="Hind"/>
                <a:cs typeface="Hind"/>
                <a:sym typeface="Hind"/>
              </a:rPr>
              <a:t>sul dispositivo per la ripresa e la resilienza. Sono stati </a:t>
            </a:r>
            <a:r>
              <a:rPr lang="it-IT" sz="1000" b="1" dirty="0">
                <a:solidFill>
                  <a:srgbClr val="5E5E5E"/>
                </a:solidFill>
                <a:latin typeface="Hind"/>
                <a:ea typeface="Hind"/>
                <a:cs typeface="Hind"/>
                <a:sym typeface="Hind"/>
              </a:rPr>
              <a:t>approvati i PNRR di 22 dei 27 paesi UE </a:t>
            </a:r>
            <a:r>
              <a:rPr lang="it-IT" sz="1000" dirty="0">
                <a:solidFill>
                  <a:srgbClr val="5E5E5E"/>
                </a:solidFill>
                <a:latin typeface="Hind"/>
                <a:ea typeface="Hind"/>
                <a:cs typeface="Hind"/>
                <a:sym typeface="Hind"/>
              </a:rPr>
              <a:t>per un valore di </a:t>
            </a:r>
            <a:r>
              <a:rPr lang="it-IT" sz="1000" b="1" dirty="0">
                <a:solidFill>
                  <a:srgbClr val="5E5E5E"/>
                </a:solidFill>
                <a:latin typeface="Hind"/>
                <a:ea typeface="Hind"/>
                <a:cs typeface="Hind"/>
                <a:sym typeface="Hind"/>
              </a:rPr>
              <a:t>445 miliardi di euro. </a:t>
            </a:r>
            <a:r>
              <a:rPr lang="it-IT" sz="1000" dirty="0">
                <a:solidFill>
                  <a:srgbClr val="5E5E5E"/>
                </a:solidFill>
                <a:latin typeface="Hind"/>
                <a:ea typeface="Hind"/>
                <a:cs typeface="Hind"/>
                <a:sym typeface="Hind"/>
              </a:rPr>
              <a:t>Ad aprile sono stati approvati i piani di Svezia e Bulgaria per ulteriori 9,6 miliardi.</a:t>
            </a:r>
            <a:endParaRPr lang="it-IT" sz="1000" b="1" dirty="0">
              <a:solidFill>
                <a:srgbClr val="5E5E5E"/>
              </a:solidFill>
              <a:latin typeface="Hind"/>
              <a:ea typeface="Hind"/>
              <a:cs typeface="Hind"/>
              <a:sym typeface="Hind"/>
            </a:endParaRPr>
          </a:p>
        </p:txBody>
      </p:sp>
      <p:sp>
        <p:nvSpPr>
          <p:cNvPr id="15" name="Google Shape;1147;p177">
            <a:extLst>
              <a:ext uri="{FF2B5EF4-FFF2-40B4-BE49-F238E27FC236}">
                <a16:creationId xmlns:a16="http://schemas.microsoft.com/office/drawing/2014/main" id="{FA44A51A-676F-4FDF-926D-CF0E23B15F67}"/>
              </a:ext>
            </a:extLst>
          </p:cNvPr>
          <p:cNvSpPr txBox="1"/>
          <p:nvPr/>
        </p:nvSpPr>
        <p:spPr>
          <a:xfrm>
            <a:off x="6577941" y="3893366"/>
            <a:ext cx="2022900" cy="37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18 maggio 2022</a:t>
            </a:r>
            <a:endParaRPr sz="1000" b="1" dirty="0">
              <a:solidFill>
                <a:schemeClr val="accent3">
                  <a:lumMod val="75000"/>
                </a:schemeClr>
              </a:solidFill>
              <a:latin typeface="Hind"/>
              <a:ea typeface="Hind"/>
              <a:cs typeface="Hind"/>
              <a:sym typeface="Hind"/>
            </a:endParaRPr>
          </a:p>
        </p:txBody>
      </p:sp>
      <p:sp>
        <p:nvSpPr>
          <p:cNvPr id="20" name="Google Shape;1154;p177">
            <a:extLst>
              <a:ext uri="{FF2B5EF4-FFF2-40B4-BE49-F238E27FC236}">
                <a16:creationId xmlns:a16="http://schemas.microsoft.com/office/drawing/2014/main" id="{EA1003D5-0889-4CD6-BCD9-A612225D7A9F}"/>
              </a:ext>
            </a:extLst>
          </p:cNvPr>
          <p:cNvSpPr txBox="1"/>
          <p:nvPr/>
        </p:nvSpPr>
        <p:spPr>
          <a:xfrm>
            <a:off x="217967" y="3896827"/>
            <a:ext cx="1360800" cy="35307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de" sz="1000" b="1" dirty="0">
                <a:solidFill>
                  <a:schemeClr val="accent3">
                    <a:lumMod val="75000"/>
                  </a:schemeClr>
                </a:solidFill>
                <a:latin typeface="Hind"/>
                <a:ea typeface="Hind"/>
                <a:cs typeface="Hind"/>
                <a:sym typeface="Hind"/>
              </a:rPr>
              <a:t>13 luglio 2021</a:t>
            </a:r>
          </a:p>
          <a:p>
            <a:pPr marL="0" lvl="0" indent="0" algn="ctr" rtl="0">
              <a:lnSpc>
                <a:spcPct val="115000"/>
              </a:lnSpc>
              <a:spcBef>
                <a:spcPts val="0"/>
              </a:spcBef>
              <a:spcAft>
                <a:spcPts val="1600"/>
              </a:spcAft>
              <a:buNone/>
            </a:pPr>
            <a:endParaRPr sz="1000" b="1" dirty="0">
              <a:solidFill>
                <a:schemeClr val="accent3">
                  <a:lumMod val="75000"/>
                </a:schemeClr>
              </a:solidFill>
              <a:latin typeface="Hind"/>
              <a:ea typeface="Hind"/>
              <a:cs typeface="Hind"/>
              <a:sym typeface="Hind"/>
            </a:endParaRPr>
          </a:p>
        </p:txBody>
      </p:sp>
      <p:sp>
        <p:nvSpPr>
          <p:cNvPr id="21" name="Google Shape;1121;p177">
            <a:extLst>
              <a:ext uri="{FF2B5EF4-FFF2-40B4-BE49-F238E27FC236}">
                <a16:creationId xmlns:a16="http://schemas.microsoft.com/office/drawing/2014/main" id="{4AC481FF-917A-42E5-B95C-0CCD1D7597C6}"/>
              </a:ext>
            </a:extLst>
          </p:cNvPr>
          <p:cNvSpPr/>
          <p:nvPr/>
        </p:nvSpPr>
        <p:spPr>
          <a:xfrm rot="984652" flipH="1">
            <a:off x="6350207"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22;p177">
            <a:extLst>
              <a:ext uri="{FF2B5EF4-FFF2-40B4-BE49-F238E27FC236}">
                <a16:creationId xmlns:a16="http://schemas.microsoft.com/office/drawing/2014/main" id="{383C20A3-9FAC-4E9F-8F03-9B687C97FC2F}"/>
              </a:ext>
            </a:extLst>
          </p:cNvPr>
          <p:cNvSpPr/>
          <p:nvPr/>
        </p:nvSpPr>
        <p:spPr>
          <a:xfrm rot="20615348">
            <a:off x="5137718"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23;p177">
            <a:extLst>
              <a:ext uri="{FF2B5EF4-FFF2-40B4-BE49-F238E27FC236}">
                <a16:creationId xmlns:a16="http://schemas.microsoft.com/office/drawing/2014/main" id="{86527B97-EEB2-4024-802A-42571809E88E}"/>
              </a:ext>
            </a:extLst>
          </p:cNvPr>
          <p:cNvSpPr/>
          <p:nvPr/>
        </p:nvSpPr>
        <p:spPr>
          <a:xfrm rot="984652" flipH="1">
            <a:off x="3920325"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24;p177">
            <a:extLst>
              <a:ext uri="{FF2B5EF4-FFF2-40B4-BE49-F238E27FC236}">
                <a16:creationId xmlns:a16="http://schemas.microsoft.com/office/drawing/2014/main" id="{5DAB4C75-A37A-4D39-B964-E1401FF046FB}"/>
              </a:ext>
            </a:extLst>
          </p:cNvPr>
          <p:cNvSpPr/>
          <p:nvPr/>
        </p:nvSpPr>
        <p:spPr>
          <a:xfrm rot="20615348">
            <a:off x="2712712"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25;p177">
            <a:extLst>
              <a:ext uri="{FF2B5EF4-FFF2-40B4-BE49-F238E27FC236}">
                <a16:creationId xmlns:a16="http://schemas.microsoft.com/office/drawing/2014/main" id="{031A8A04-E9D7-44CE-ACBB-370CE2A66A49}"/>
              </a:ext>
            </a:extLst>
          </p:cNvPr>
          <p:cNvSpPr/>
          <p:nvPr/>
        </p:nvSpPr>
        <p:spPr>
          <a:xfrm rot="984652" flipH="1">
            <a:off x="1495305"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 name="Google Shape;1126;p177">
            <a:extLst>
              <a:ext uri="{FF2B5EF4-FFF2-40B4-BE49-F238E27FC236}">
                <a16:creationId xmlns:a16="http://schemas.microsoft.com/office/drawing/2014/main" id="{8935F894-D6A8-4A48-8E94-CA01AB5244AE}"/>
              </a:ext>
            </a:extLst>
          </p:cNvPr>
          <p:cNvSpPr/>
          <p:nvPr/>
        </p:nvSpPr>
        <p:spPr>
          <a:xfrm rot="20615348">
            <a:off x="287692" y="3640054"/>
            <a:ext cx="1318829" cy="6833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 name="Google Shape;1142;p177">
            <a:extLst>
              <a:ext uri="{FF2B5EF4-FFF2-40B4-BE49-F238E27FC236}">
                <a16:creationId xmlns:a16="http://schemas.microsoft.com/office/drawing/2014/main" id="{4549F613-32ED-4A19-9626-127ACA969277}"/>
              </a:ext>
            </a:extLst>
          </p:cNvPr>
          <p:cNvSpPr txBox="1"/>
          <p:nvPr/>
        </p:nvSpPr>
        <p:spPr>
          <a:xfrm>
            <a:off x="553416" y="2133810"/>
            <a:ext cx="1918200" cy="7377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Erogazione del </a:t>
            </a:r>
            <a:r>
              <a:rPr lang="it-IT" sz="1000" b="1" dirty="0">
                <a:solidFill>
                  <a:srgbClr val="5E5E5E"/>
                </a:solidFill>
                <a:latin typeface="Hind"/>
                <a:ea typeface="Hind"/>
                <a:cs typeface="Hind"/>
                <a:sym typeface="Hind"/>
              </a:rPr>
              <a:t>prefinanziamento</a:t>
            </a:r>
            <a:r>
              <a:rPr lang="it-IT" sz="1000" dirty="0">
                <a:solidFill>
                  <a:srgbClr val="5E5E5E"/>
                </a:solidFill>
                <a:latin typeface="Hind"/>
                <a:ea typeface="Hind"/>
                <a:cs typeface="Hind"/>
                <a:sym typeface="Hind"/>
              </a:rPr>
              <a:t> da </a:t>
            </a:r>
            <a:r>
              <a:rPr lang="it-IT" sz="1000" b="1" dirty="0">
                <a:solidFill>
                  <a:srgbClr val="5E5E5E"/>
                </a:solidFill>
                <a:latin typeface="Hind"/>
                <a:ea typeface="Hind"/>
                <a:cs typeface="Hind"/>
                <a:sym typeface="Hind"/>
              </a:rPr>
              <a:t>24,9 miliardi di euro</a:t>
            </a:r>
            <a:r>
              <a:rPr lang="it-IT" sz="1000" dirty="0">
                <a:solidFill>
                  <a:srgbClr val="5E5E5E"/>
                </a:solidFill>
                <a:latin typeface="Hind"/>
                <a:ea typeface="Hind"/>
                <a:cs typeface="Hind"/>
                <a:sym typeface="Hind"/>
              </a:rPr>
              <a:t>: 8,957 miliardi sono aiuti a fondo perduto e 15,937 miliardi sono prestiti. </a:t>
            </a:r>
          </a:p>
        </p:txBody>
      </p:sp>
      <p:sp>
        <p:nvSpPr>
          <p:cNvPr id="49" name="Google Shape;1142;p177">
            <a:extLst>
              <a:ext uri="{FF2B5EF4-FFF2-40B4-BE49-F238E27FC236}">
                <a16:creationId xmlns:a16="http://schemas.microsoft.com/office/drawing/2014/main" id="{F89A20AD-BD3D-4921-ADCA-D7FAED716095}"/>
              </a:ext>
            </a:extLst>
          </p:cNvPr>
          <p:cNvSpPr txBox="1"/>
          <p:nvPr/>
        </p:nvSpPr>
        <p:spPr>
          <a:xfrm>
            <a:off x="-58162" y="4426765"/>
            <a:ext cx="1965866"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Approvazione del PNRR Italiano da parte dell’Ecofin con 109 </a:t>
            </a:r>
            <a:r>
              <a:rPr lang="it-IT" sz="1000" b="1" dirty="0">
                <a:solidFill>
                  <a:srgbClr val="5E5E5E"/>
                </a:solidFill>
                <a:latin typeface="Hind"/>
                <a:ea typeface="Hind"/>
                <a:cs typeface="Hind"/>
                <a:sym typeface="Hind"/>
              </a:rPr>
              <a:t>traguardi e obiettivi </a:t>
            </a:r>
            <a:r>
              <a:rPr lang="it-IT" sz="1000" dirty="0">
                <a:solidFill>
                  <a:srgbClr val="5E5E5E"/>
                </a:solidFill>
                <a:latin typeface="Hind"/>
                <a:ea typeface="Hind"/>
                <a:cs typeface="Hind"/>
                <a:sym typeface="Hind"/>
              </a:rPr>
              <a:t>in più rispetto alla versione originale redatta dall’Italia. </a:t>
            </a:r>
            <a:r>
              <a:rPr lang="it-IT" sz="1000" b="1" dirty="0">
                <a:solidFill>
                  <a:srgbClr val="5E5E5E"/>
                </a:solidFill>
                <a:latin typeface="Hind"/>
                <a:ea typeface="Hind"/>
                <a:cs typeface="Hind"/>
                <a:sym typeface="Hind"/>
              </a:rPr>
              <a:t>Sono 527 in totale.</a:t>
            </a:r>
          </a:p>
        </p:txBody>
      </p:sp>
      <p:sp>
        <p:nvSpPr>
          <p:cNvPr id="50" name="CasellaDiTesto 49">
            <a:extLst>
              <a:ext uri="{FF2B5EF4-FFF2-40B4-BE49-F238E27FC236}">
                <a16:creationId xmlns:a16="http://schemas.microsoft.com/office/drawing/2014/main" id="{BEB49443-664B-48A5-9A3C-C9C4598E195E}"/>
              </a:ext>
            </a:extLst>
          </p:cNvPr>
          <p:cNvSpPr txBox="1"/>
          <p:nvPr/>
        </p:nvSpPr>
        <p:spPr>
          <a:xfrm>
            <a:off x="2036146" y="563288"/>
            <a:ext cx="6819761" cy="461665"/>
          </a:xfrm>
          <a:prstGeom prst="rect">
            <a:avLst/>
          </a:prstGeom>
          <a:noFill/>
        </p:spPr>
        <p:txBody>
          <a:bodyPr wrap="square">
            <a:spAutoFit/>
          </a:bodyPr>
          <a:lstStyle/>
          <a:p>
            <a:pPr algn="r"/>
            <a:r>
              <a:rPr lang="it-IT" sz="2400" b="1" dirty="0" smtClean="0">
                <a:solidFill>
                  <a:schemeClr val="accent3">
                    <a:lumMod val="75000"/>
                  </a:schemeClr>
                </a:solidFill>
                <a:effectLst>
                  <a:outerShdw blurRad="38100" dist="38100" dir="2700000" algn="tl">
                    <a:srgbClr val="000000">
                      <a:alpha val="43137"/>
                    </a:srgbClr>
                  </a:outerShdw>
                </a:effectLst>
              </a:rPr>
              <a:t>(Quasi) 1 </a:t>
            </a:r>
            <a:r>
              <a:rPr lang="it-IT" sz="2400" b="1" dirty="0">
                <a:solidFill>
                  <a:schemeClr val="accent3">
                    <a:lumMod val="75000"/>
                  </a:schemeClr>
                </a:solidFill>
                <a:effectLst>
                  <a:outerShdw blurRad="38100" dist="38100" dir="2700000" algn="tl">
                    <a:srgbClr val="000000">
                      <a:alpha val="43137"/>
                    </a:srgbClr>
                  </a:outerShdw>
                </a:effectLst>
              </a:rPr>
              <a:t>anno di PNRR</a:t>
            </a:r>
            <a:r>
              <a:rPr lang="it-IT" sz="2400" b="1" dirty="0">
                <a:solidFill>
                  <a:schemeClr val="accent3">
                    <a:lumMod val="75000"/>
                  </a:schemeClr>
                </a:solidFill>
              </a:rPr>
              <a:t>: luglio 2021 – maggio 2022 </a:t>
            </a:r>
          </a:p>
        </p:txBody>
      </p:sp>
      <p:sp>
        <p:nvSpPr>
          <p:cNvPr id="51" name="Google Shape;1133;p177">
            <a:extLst>
              <a:ext uri="{FF2B5EF4-FFF2-40B4-BE49-F238E27FC236}">
                <a16:creationId xmlns:a16="http://schemas.microsoft.com/office/drawing/2014/main" id="{A2A6961C-027D-4399-A3AB-DF062FACF611}"/>
              </a:ext>
            </a:extLst>
          </p:cNvPr>
          <p:cNvSpPr txBox="1"/>
          <p:nvPr/>
        </p:nvSpPr>
        <p:spPr>
          <a:xfrm>
            <a:off x="6463880" y="4165459"/>
            <a:ext cx="2153810" cy="73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it-IT" sz="1000" dirty="0">
                <a:solidFill>
                  <a:srgbClr val="5E5E5E"/>
                </a:solidFill>
                <a:latin typeface="Hind"/>
                <a:ea typeface="Hind"/>
                <a:cs typeface="Hind"/>
                <a:sym typeface="Hind"/>
              </a:rPr>
              <a:t>Pubblicazione del Piano </a:t>
            </a:r>
            <a:r>
              <a:rPr lang="it-IT" sz="1000" b="1" dirty="0" err="1">
                <a:solidFill>
                  <a:srgbClr val="5E5E5E"/>
                </a:solidFill>
                <a:latin typeface="Hind"/>
                <a:ea typeface="Hind"/>
                <a:cs typeface="Hind"/>
                <a:sym typeface="Hind"/>
              </a:rPr>
              <a:t>RePower</a:t>
            </a:r>
            <a:r>
              <a:rPr lang="it-IT" sz="1000" b="1" dirty="0">
                <a:solidFill>
                  <a:srgbClr val="5E5E5E"/>
                </a:solidFill>
                <a:latin typeface="Hind"/>
                <a:ea typeface="Hind"/>
                <a:cs typeface="Hind"/>
                <a:sym typeface="Hind"/>
              </a:rPr>
              <a:t> EU</a:t>
            </a:r>
            <a:r>
              <a:rPr lang="it-IT" sz="1000" dirty="0">
                <a:solidFill>
                  <a:srgbClr val="5E5E5E"/>
                </a:solidFill>
                <a:latin typeface="Hind"/>
                <a:ea typeface="Hind"/>
                <a:cs typeface="Hind"/>
                <a:sym typeface="Hind"/>
              </a:rPr>
              <a:t> e delle </a:t>
            </a:r>
            <a:r>
              <a:rPr lang="it-IT" sz="1000" b="1" dirty="0">
                <a:solidFill>
                  <a:srgbClr val="5E5E5E"/>
                </a:solidFill>
                <a:latin typeface="Hind"/>
                <a:ea typeface="Hind"/>
                <a:cs typeface="Hind"/>
                <a:sym typeface="Hind"/>
              </a:rPr>
              <a:t>linee guida per la revisione dei PNRR</a:t>
            </a:r>
          </a:p>
        </p:txBody>
      </p:sp>
      <p:sp>
        <p:nvSpPr>
          <p:cNvPr id="52" name="CasellaDiTesto 51">
            <a:extLst>
              <a:ext uri="{FF2B5EF4-FFF2-40B4-BE49-F238E27FC236}">
                <a16:creationId xmlns:a16="http://schemas.microsoft.com/office/drawing/2014/main" id="{511D7004-1358-4993-9CA1-52C27ECBADC8}"/>
              </a:ext>
            </a:extLst>
          </p:cNvPr>
          <p:cNvSpPr txBox="1"/>
          <p:nvPr/>
        </p:nvSpPr>
        <p:spPr>
          <a:xfrm>
            <a:off x="1763688" y="6242848"/>
            <a:ext cx="6600843" cy="307777"/>
          </a:xfrm>
          <a:prstGeom prst="rect">
            <a:avLst/>
          </a:prstGeom>
          <a:noFill/>
        </p:spPr>
        <p:txBody>
          <a:bodyPr wrap="square" rtlCol="0">
            <a:spAutoFit/>
          </a:bodyPr>
          <a:lstStyle/>
          <a:p>
            <a:pPr algn="r"/>
            <a:r>
              <a:rPr lang="it-IT" sz="1400" b="1" i="1" dirty="0"/>
              <a:t>Varie fonti, rielaborazione </a:t>
            </a:r>
            <a:r>
              <a:rPr lang="it-IT" sz="1400" b="1" i="1" dirty="0" err="1"/>
              <a:t>OReP</a:t>
            </a:r>
            <a:endParaRPr lang="it-IT" sz="1400" b="1" i="1" dirty="0"/>
          </a:p>
        </p:txBody>
      </p:sp>
    </p:spTree>
    <p:extLst>
      <p:ext uri="{BB962C8B-B14F-4D97-AF65-F5344CB8AC3E}">
        <p14:creationId xmlns:p14="http://schemas.microsoft.com/office/powerpoint/2010/main" val="3289748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a:solidFill>
                  <a:srgbClr val="C00000"/>
                </a:solidFill>
              </a:rPr>
              <a:t>Uno strumento per </a:t>
            </a:r>
          </a:p>
          <a:p>
            <a:pPr algn="ctr"/>
            <a:r>
              <a:rPr lang="it-IT" sz="3200" b="1" i="1" dirty="0">
                <a:solidFill>
                  <a:srgbClr val="C00000"/>
                </a:solidFill>
              </a:rPr>
              <a:t>dare voce ai territori</a:t>
            </a:r>
            <a:endParaRPr lang="it-IT" sz="3200" i="1" dirty="0">
              <a:solidFill>
                <a:srgbClr val="C00000"/>
              </a:solidFill>
            </a:endParaRPr>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 name="CasellaDiTesto 11">
            <a:extLst>
              <a:ext uri="{FF2B5EF4-FFF2-40B4-BE49-F238E27FC236}">
                <a16:creationId xmlns:a16="http://schemas.microsoft.com/office/drawing/2014/main" id="{6934A4BA-B59D-4FE4-B62A-4392FB70D0A8}"/>
              </a:ext>
            </a:extLst>
          </p:cNvPr>
          <p:cNvSpPr txBox="1"/>
          <p:nvPr/>
        </p:nvSpPr>
        <p:spPr>
          <a:xfrm>
            <a:off x="2129930" y="615152"/>
            <a:ext cx="6330502" cy="461665"/>
          </a:xfrm>
          <a:prstGeom prst="rect">
            <a:avLst/>
          </a:prstGeom>
          <a:noFill/>
        </p:spPr>
        <p:txBody>
          <a:bodyPr wrap="square">
            <a:spAutoFit/>
          </a:bodyPr>
          <a:lstStyle/>
          <a:p>
            <a:pPr algn="r"/>
            <a:r>
              <a:rPr lang="it-IT" sz="2400" b="1" dirty="0">
                <a:solidFill>
                  <a:schemeClr val="accent3">
                    <a:lumMod val="75000"/>
                  </a:schemeClr>
                </a:solidFill>
              </a:rPr>
              <a:t>Il cronoprogramma di spesa del PNRR (1)  </a:t>
            </a:r>
          </a:p>
        </p:txBody>
      </p:sp>
      <p:graphicFrame>
        <p:nvGraphicFramePr>
          <p:cNvPr id="7" name="Grafico 6">
            <a:extLst>
              <a:ext uri="{FF2B5EF4-FFF2-40B4-BE49-F238E27FC236}">
                <a16:creationId xmlns:a16="http://schemas.microsoft.com/office/drawing/2014/main" id="{A8CBFBC6-34B0-4760-9049-28650254919E}"/>
              </a:ext>
            </a:extLst>
          </p:cNvPr>
          <p:cNvGraphicFramePr>
            <a:graphicFrameLocks/>
          </p:cNvGraphicFramePr>
          <p:nvPr>
            <p:extLst>
              <p:ext uri="{D42A27DB-BD31-4B8C-83A1-F6EECF244321}">
                <p14:modId xmlns:p14="http://schemas.microsoft.com/office/powerpoint/2010/main" val="556270272"/>
              </p:ext>
            </p:extLst>
          </p:nvPr>
        </p:nvGraphicFramePr>
        <p:xfrm>
          <a:off x="1073453" y="1277027"/>
          <a:ext cx="6997093"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e 9">
            <a:extLst>
              <a:ext uri="{FF2B5EF4-FFF2-40B4-BE49-F238E27FC236}">
                <a16:creationId xmlns:a16="http://schemas.microsoft.com/office/drawing/2014/main" id="{B753B1D9-D847-4A32-BEBE-D9EC1F95ED5D}"/>
              </a:ext>
            </a:extLst>
          </p:cNvPr>
          <p:cNvSpPr/>
          <p:nvPr/>
        </p:nvSpPr>
        <p:spPr>
          <a:xfrm>
            <a:off x="3059832" y="3170209"/>
            <a:ext cx="576064" cy="218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BCFCAAC6-29B2-47AD-90B1-BAD4F53F8688}"/>
              </a:ext>
            </a:extLst>
          </p:cNvPr>
          <p:cNvSpPr txBox="1"/>
          <p:nvPr/>
        </p:nvSpPr>
        <p:spPr>
          <a:xfrm>
            <a:off x="1763688" y="6242848"/>
            <a:ext cx="6600843" cy="307777"/>
          </a:xfrm>
          <a:prstGeom prst="rect">
            <a:avLst/>
          </a:prstGeom>
          <a:noFill/>
        </p:spPr>
        <p:txBody>
          <a:bodyPr wrap="square" rtlCol="0">
            <a:spAutoFit/>
          </a:bodyPr>
          <a:lstStyle/>
          <a:p>
            <a:pPr algn="r"/>
            <a:r>
              <a:rPr lang="it-IT" sz="1400" b="1" i="1" dirty="0"/>
              <a:t>Fonte: dati DEF 2021, rielaborazione </a:t>
            </a:r>
            <a:r>
              <a:rPr lang="it-IT" sz="1400" b="1" i="1" dirty="0" err="1"/>
              <a:t>OReP</a:t>
            </a:r>
            <a:endParaRPr lang="it-IT" sz="1400" b="1" i="1" dirty="0"/>
          </a:p>
        </p:txBody>
      </p:sp>
    </p:spTree>
    <p:extLst>
      <p:ext uri="{BB962C8B-B14F-4D97-AF65-F5344CB8AC3E}">
        <p14:creationId xmlns:p14="http://schemas.microsoft.com/office/powerpoint/2010/main" val="1363530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a:solidFill>
                  <a:srgbClr val="C00000"/>
                </a:solidFill>
              </a:rPr>
              <a:t>Uno strumento per </a:t>
            </a:r>
          </a:p>
          <a:p>
            <a:pPr algn="ctr"/>
            <a:r>
              <a:rPr lang="it-IT" sz="3200" b="1" i="1" dirty="0">
                <a:solidFill>
                  <a:srgbClr val="C00000"/>
                </a:solidFill>
              </a:rPr>
              <a:t>dare voce ai territori</a:t>
            </a:r>
            <a:endParaRPr lang="it-IT" sz="3200" i="1" dirty="0">
              <a:solidFill>
                <a:srgbClr val="C00000"/>
              </a:solidFill>
            </a:endParaRPr>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 name="CasellaDiTesto 11">
            <a:extLst>
              <a:ext uri="{FF2B5EF4-FFF2-40B4-BE49-F238E27FC236}">
                <a16:creationId xmlns:a16="http://schemas.microsoft.com/office/drawing/2014/main" id="{6934A4BA-B59D-4FE4-B62A-4392FB70D0A8}"/>
              </a:ext>
            </a:extLst>
          </p:cNvPr>
          <p:cNvSpPr txBox="1"/>
          <p:nvPr/>
        </p:nvSpPr>
        <p:spPr>
          <a:xfrm>
            <a:off x="2129930" y="615152"/>
            <a:ext cx="6330502" cy="461665"/>
          </a:xfrm>
          <a:prstGeom prst="rect">
            <a:avLst/>
          </a:prstGeom>
          <a:noFill/>
        </p:spPr>
        <p:txBody>
          <a:bodyPr wrap="square">
            <a:spAutoFit/>
          </a:bodyPr>
          <a:lstStyle/>
          <a:p>
            <a:pPr algn="r"/>
            <a:r>
              <a:rPr lang="it-IT" sz="2400" b="1" dirty="0">
                <a:solidFill>
                  <a:schemeClr val="accent3">
                    <a:lumMod val="75000"/>
                  </a:schemeClr>
                </a:solidFill>
              </a:rPr>
              <a:t>Il cronoprogramma di spesa del PNRR (2)  </a:t>
            </a:r>
          </a:p>
        </p:txBody>
      </p:sp>
      <p:graphicFrame>
        <p:nvGraphicFramePr>
          <p:cNvPr id="8" name="Grafico 7">
            <a:extLst>
              <a:ext uri="{FF2B5EF4-FFF2-40B4-BE49-F238E27FC236}">
                <a16:creationId xmlns:a16="http://schemas.microsoft.com/office/drawing/2014/main" id="{9201F669-1A41-4858-BFC8-2BAE54E67748}"/>
              </a:ext>
            </a:extLst>
          </p:cNvPr>
          <p:cNvGraphicFramePr>
            <a:graphicFrameLocks/>
          </p:cNvGraphicFramePr>
          <p:nvPr>
            <p:extLst>
              <p:ext uri="{D42A27DB-BD31-4B8C-83A1-F6EECF244321}">
                <p14:modId xmlns:p14="http://schemas.microsoft.com/office/powerpoint/2010/main" val="3175947964"/>
              </p:ext>
            </p:extLst>
          </p:nvPr>
        </p:nvGraphicFramePr>
        <p:xfrm>
          <a:off x="1055554" y="1282815"/>
          <a:ext cx="6972830" cy="4652658"/>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e 9">
            <a:extLst>
              <a:ext uri="{FF2B5EF4-FFF2-40B4-BE49-F238E27FC236}">
                <a16:creationId xmlns:a16="http://schemas.microsoft.com/office/drawing/2014/main" id="{B753B1D9-D847-4A32-BEBE-D9EC1F95ED5D}"/>
              </a:ext>
            </a:extLst>
          </p:cNvPr>
          <p:cNvSpPr/>
          <p:nvPr/>
        </p:nvSpPr>
        <p:spPr>
          <a:xfrm>
            <a:off x="2699792" y="2159347"/>
            <a:ext cx="576064" cy="218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BCFCAAC6-29B2-47AD-90B1-BAD4F53F8688}"/>
              </a:ext>
            </a:extLst>
          </p:cNvPr>
          <p:cNvSpPr txBox="1"/>
          <p:nvPr/>
        </p:nvSpPr>
        <p:spPr>
          <a:xfrm>
            <a:off x="1763688" y="6242848"/>
            <a:ext cx="6600843" cy="307777"/>
          </a:xfrm>
          <a:prstGeom prst="rect">
            <a:avLst/>
          </a:prstGeom>
          <a:noFill/>
        </p:spPr>
        <p:txBody>
          <a:bodyPr wrap="square" rtlCol="0">
            <a:spAutoFit/>
          </a:bodyPr>
          <a:lstStyle/>
          <a:p>
            <a:pPr algn="r"/>
            <a:r>
              <a:rPr lang="it-IT" sz="1400" b="1" i="1" dirty="0"/>
              <a:t>Fonte: dati DEF 2021, rielaborazione </a:t>
            </a:r>
            <a:r>
              <a:rPr lang="it-IT" sz="1400" b="1" i="1" dirty="0" err="1"/>
              <a:t>OReP</a:t>
            </a:r>
            <a:endParaRPr lang="it-IT" sz="1400" b="1" i="1" dirty="0"/>
          </a:p>
        </p:txBody>
      </p:sp>
    </p:spTree>
    <p:extLst>
      <p:ext uri="{BB962C8B-B14F-4D97-AF65-F5344CB8AC3E}">
        <p14:creationId xmlns:p14="http://schemas.microsoft.com/office/powerpoint/2010/main" val="213146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0" y="-39287"/>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1763688" y="652749"/>
            <a:ext cx="6406143" cy="461665"/>
          </a:xfrm>
          <a:prstGeom prst="rect">
            <a:avLst/>
          </a:prstGeom>
          <a:noFill/>
        </p:spPr>
        <p:txBody>
          <a:bodyPr wrap="square">
            <a:spAutoFit/>
          </a:bodyPr>
          <a:lstStyle/>
          <a:p>
            <a:pPr algn="r"/>
            <a:r>
              <a:rPr lang="it-IT" sz="2400" b="1" dirty="0">
                <a:solidFill>
                  <a:schemeClr val="accent3">
                    <a:lumMod val="75000"/>
                  </a:schemeClr>
                </a:solidFill>
              </a:rPr>
              <a:t>100 Traguardi e Obiettivi nel 2022</a:t>
            </a:r>
          </a:p>
        </p:txBody>
      </p:sp>
      <p:graphicFrame>
        <p:nvGraphicFramePr>
          <p:cNvPr id="13" name="Segnaposto contenuto 17">
            <a:extLst>
              <a:ext uri="{FF2B5EF4-FFF2-40B4-BE49-F238E27FC236}">
                <a16:creationId xmlns:a16="http://schemas.microsoft.com/office/drawing/2014/main" id="{434A109D-CB91-42D5-AF2B-9F1F83285D37}"/>
              </a:ext>
            </a:extLst>
          </p:cNvPr>
          <p:cNvGraphicFramePr>
            <a:graphicFrameLocks noGrp="1"/>
          </p:cNvGraphicFramePr>
          <p:nvPr>
            <p:ph idx="1"/>
            <p:extLst>
              <p:ext uri="{D42A27DB-BD31-4B8C-83A1-F6EECF244321}">
                <p14:modId xmlns:p14="http://schemas.microsoft.com/office/powerpoint/2010/main" val="2479904909"/>
              </p:ext>
            </p:extLst>
          </p:nvPr>
        </p:nvGraphicFramePr>
        <p:xfrm>
          <a:off x="1239825" y="1175969"/>
          <a:ext cx="6704604" cy="4353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asellaDiTesto 13">
            <a:extLst>
              <a:ext uri="{FF2B5EF4-FFF2-40B4-BE49-F238E27FC236}">
                <a16:creationId xmlns:a16="http://schemas.microsoft.com/office/drawing/2014/main" id="{A5B0A555-2DF2-4E3D-B657-E110A14D2A0B}"/>
              </a:ext>
            </a:extLst>
          </p:cNvPr>
          <p:cNvSpPr txBox="1"/>
          <p:nvPr/>
        </p:nvSpPr>
        <p:spPr>
          <a:xfrm>
            <a:off x="1259953" y="5682031"/>
            <a:ext cx="6664348" cy="543162"/>
          </a:xfrm>
          <a:prstGeom prst="rect">
            <a:avLst/>
          </a:prstGeom>
          <a:noFill/>
          <a:ln w="28575">
            <a:solidFill>
              <a:schemeClr val="accent3"/>
            </a:solidFill>
          </a:ln>
        </p:spPr>
        <p:txBody>
          <a:bodyPr wrap="square">
            <a:spAutoFit/>
          </a:bodyPr>
          <a:lstStyle/>
          <a:p>
            <a:pPr algn="ctr">
              <a:lnSpc>
                <a:spcPct val="107000"/>
              </a:lnSpc>
              <a:spcBef>
                <a:spcPts val="1200"/>
              </a:spcBef>
              <a:spcAft>
                <a:spcPts val="800"/>
              </a:spcAft>
            </a:pPr>
            <a:r>
              <a:rPr lang="it-IT" sz="1400" b="1" dirty="0">
                <a:effectLst/>
                <a:latin typeface="Calibri" panose="020F0502020204030204" pitchFamily="34" charset="0"/>
                <a:ea typeface="Times New Roman" panose="02020603050405020304" pitchFamily="18" charset="0"/>
                <a:cs typeface="Calibri" panose="020F0502020204030204" pitchFamily="34" charset="0"/>
              </a:rPr>
              <a:t>Il monitoraggio del conseguimento dei traguardi e degli obiettivi a cura di </a:t>
            </a:r>
            <a:r>
              <a:rPr lang="it-IT" sz="1400" b="1" dirty="0" err="1">
                <a:effectLst/>
                <a:latin typeface="Calibri" panose="020F0502020204030204" pitchFamily="34" charset="0"/>
                <a:ea typeface="Times New Roman" panose="02020603050405020304" pitchFamily="18" charset="0"/>
                <a:cs typeface="Calibri" panose="020F0502020204030204" pitchFamily="34" charset="0"/>
              </a:rPr>
              <a:t>OReP</a:t>
            </a:r>
            <a:r>
              <a:rPr lang="it-IT" sz="1400" b="1" dirty="0">
                <a:effectLst/>
                <a:latin typeface="Calibri" panose="020F0502020204030204" pitchFamily="34" charset="0"/>
                <a:ea typeface="Times New Roman" panose="02020603050405020304" pitchFamily="18" charset="0"/>
                <a:cs typeface="Calibri" panose="020F0502020204030204" pitchFamily="34" charset="0"/>
              </a:rPr>
              <a:t> è disponibile liberamente </a:t>
            </a:r>
            <a:r>
              <a:rPr lang="it-IT" sz="1400" b="1" dirty="0">
                <a:effectLst/>
                <a:latin typeface="Calibri" panose="020F0502020204030204" pitchFamily="34" charset="0"/>
                <a:ea typeface="Times New Roman" panose="02020603050405020304" pitchFamily="18" charset="0"/>
                <a:cs typeface="Calibri" panose="020F0502020204030204" pitchFamily="34" charset="0"/>
                <a:hlinkClick r:id="rId9"/>
              </a:rPr>
              <a:t>sul nostro sito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E2FD9E79-2830-47AB-B8C9-663A57B94A76}"/>
              </a:ext>
            </a:extLst>
          </p:cNvPr>
          <p:cNvSpPr txBox="1"/>
          <p:nvPr/>
        </p:nvSpPr>
        <p:spPr>
          <a:xfrm>
            <a:off x="1157593" y="6257100"/>
            <a:ext cx="6828813" cy="307777"/>
          </a:xfrm>
          <a:prstGeom prst="rect">
            <a:avLst/>
          </a:prstGeom>
          <a:noFill/>
        </p:spPr>
        <p:txBody>
          <a:bodyPr wrap="square" rtlCol="0">
            <a:spAutoFit/>
          </a:bodyPr>
          <a:lstStyle/>
          <a:p>
            <a:pPr algn="r"/>
            <a:r>
              <a:rPr lang="it-IT" sz="1400" b="1" i="1" dirty="0"/>
              <a:t>Varie fonti, rielaborazione </a:t>
            </a:r>
            <a:r>
              <a:rPr lang="it-IT" sz="1400" b="1" i="1" dirty="0" err="1"/>
              <a:t>OReP</a:t>
            </a:r>
            <a:endParaRPr lang="it-IT" sz="1400" b="1" i="1" dirty="0"/>
          </a:p>
        </p:txBody>
      </p:sp>
    </p:spTree>
    <p:extLst>
      <p:ext uri="{BB962C8B-B14F-4D97-AF65-F5344CB8AC3E}">
        <p14:creationId xmlns:p14="http://schemas.microsoft.com/office/powerpoint/2010/main" val="1068672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4246" y="-39287"/>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195736" y="560581"/>
            <a:ext cx="5976684" cy="461665"/>
          </a:xfrm>
          <a:prstGeom prst="rect">
            <a:avLst/>
          </a:prstGeom>
          <a:noFill/>
        </p:spPr>
        <p:txBody>
          <a:bodyPr wrap="square">
            <a:spAutoFit/>
          </a:bodyPr>
          <a:lstStyle/>
          <a:p>
            <a:pPr algn="r"/>
            <a:r>
              <a:rPr lang="it-IT" sz="2400" b="1" dirty="0">
                <a:solidFill>
                  <a:schemeClr val="accent3">
                    <a:lumMod val="75000"/>
                  </a:schemeClr>
                </a:solidFill>
              </a:rPr>
              <a:t>Il nuovo motore di ricerca su </a:t>
            </a:r>
            <a:r>
              <a:rPr lang="it-IT" sz="2400" b="1" dirty="0" err="1">
                <a:solidFill>
                  <a:schemeClr val="accent3">
                    <a:lumMod val="75000"/>
                  </a:schemeClr>
                </a:solidFill>
              </a:rPr>
              <a:t>OReP</a:t>
            </a:r>
            <a:endParaRPr lang="it-IT" sz="2400" b="1" dirty="0">
              <a:solidFill>
                <a:schemeClr val="accent3">
                  <a:lumMod val="75000"/>
                </a:schemeClr>
              </a:solidFill>
            </a:endParaRPr>
          </a:p>
        </p:txBody>
      </p:sp>
      <p:pic>
        <p:nvPicPr>
          <p:cNvPr id="7" name="Immagine 6">
            <a:extLst>
              <a:ext uri="{FF2B5EF4-FFF2-40B4-BE49-F238E27FC236}">
                <a16:creationId xmlns:a16="http://schemas.microsoft.com/office/drawing/2014/main" id="{F7083AB4-20BA-D40E-CA42-610837905B33}"/>
              </a:ext>
            </a:extLst>
          </p:cNvPr>
          <p:cNvPicPr>
            <a:picLocks noChangeAspect="1"/>
          </p:cNvPicPr>
          <p:nvPr/>
        </p:nvPicPr>
        <p:blipFill rotWithShape="1">
          <a:blip r:embed="rId4"/>
          <a:srcRect r="1561"/>
          <a:stretch/>
        </p:blipFill>
        <p:spPr>
          <a:xfrm>
            <a:off x="35496" y="1157356"/>
            <a:ext cx="9144000" cy="5426006"/>
          </a:xfrm>
          <a:prstGeom prst="rect">
            <a:avLst/>
          </a:prstGeom>
        </p:spPr>
      </p:pic>
      <p:sp>
        <p:nvSpPr>
          <p:cNvPr id="8" name="Rettangolo 7">
            <a:extLst>
              <a:ext uri="{FF2B5EF4-FFF2-40B4-BE49-F238E27FC236}">
                <a16:creationId xmlns:a16="http://schemas.microsoft.com/office/drawing/2014/main" id="{2B6784F0-B260-70AE-59E5-58191674527B}"/>
              </a:ext>
            </a:extLst>
          </p:cNvPr>
          <p:cNvSpPr/>
          <p:nvPr/>
        </p:nvSpPr>
        <p:spPr>
          <a:xfrm>
            <a:off x="323528" y="3356992"/>
            <a:ext cx="2808312" cy="33123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95305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8765B5B1-1F34-A71A-2FFD-523F46466D39}"/>
              </a:ext>
            </a:extLst>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ttangolo 4">
            <a:extLst>
              <a:ext uri="{FF2B5EF4-FFF2-40B4-BE49-F238E27FC236}">
                <a16:creationId xmlns:a16="http://schemas.microsoft.com/office/drawing/2014/main" id="{A07E0D48-1AA9-6F5E-A830-6FD6E681E4E9}"/>
              </a:ext>
            </a:extLst>
          </p:cNvPr>
          <p:cNvSpPr/>
          <p:nvPr/>
        </p:nvSpPr>
        <p:spPr>
          <a:xfrm>
            <a:off x="675426" y="1329437"/>
            <a:ext cx="7704856"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6473CA59-235D-436E-9082-92E009E5E9E6}"/>
              </a:ext>
            </a:extLst>
          </p:cNvPr>
          <p:cNvSpPr txBox="1"/>
          <p:nvPr/>
        </p:nvSpPr>
        <p:spPr>
          <a:xfrm>
            <a:off x="1475656" y="607821"/>
            <a:ext cx="6624736" cy="461665"/>
          </a:xfrm>
          <a:prstGeom prst="rect">
            <a:avLst/>
          </a:prstGeom>
          <a:noFill/>
        </p:spPr>
        <p:txBody>
          <a:bodyPr wrap="square">
            <a:spAutoFit/>
          </a:bodyPr>
          <a:lstStyle/>
          <a:p>
            <a:pPr algn="r"/>
            <a:r>
              <a:rPr lang="it-IT" sz="2400" b="1" dirty="0">
                <a:solidFill>
                  <a:schemeClr val="accent3">
                    <a:lumMod val="75000"/>
                  </a:schemeClr>
                </a:solidFill>
              </a:rPr>
              <a:t>Il senso del </a:t>
            </a:r>
            <a:r>
              <a:rPr lang="it-IT" sz="2400" b="1" dirty="0" err="1" smtClean="0">
                <a:solidFill>
                  <a:schemeClr val="accent3">
                    <a:lumMod val="75000"/>
                  </a:schemeClr>
                </a:solidFill>
              </a:rPr>
              <a:t>Webinar</a:t>
            </a:r>
            <a:r>
              <a:rPr lang="it-IT" sz="2400" b="1" dirty="0" smtClean="0">
                <a:solidFill>
                  <a:schemeClr val="accent3">
                    <a:lumMod val="75000"/>
                  </a:schemeClr>
                </a:solidFill>
              </a:rPr>
              <a:t> </a:t>
            </a:r>
            <a:r>
              <a:rPr lang="it-IT" sz="2400" b="1" dirty="0">
                <a:solidFill>
                  <a:schemeClr val="accent3">
                    <a:lumMod val="75000"/>
                  </a:schemeClr>
                </a:solidFill>
              </a:rPr>
              <a:t>di oggi</a:t>
            </a:r>
          </a:p>
        </p:txBody>
      </p:sp>
      <p:sp>
        <p:nvSpPr>
          <p:cNvPr id="3" name="CasellaDiTesto 2">
            <a:extLst>
              <a:ext uri="{FF2B5EF4-FFF2-40B4-BE49-F238E27FC236}">
                <a16:creationId xmlns:a16="http://schemas.microsoft.com/office/drawing/2014/main" id="{9EE09760-2DE5-E70E-22C5-7AE1255A5642}"/>
              </a:ext>
            </a:extLst>
          </p:cNvPr>
          <p:cNvSpPr txBox="1"/>
          <p:nvPr/>
        </p:nvSpPr>
        <p:spPr>
          <a:xfrm>
            <a:off x="1339380" y="5059912"/>
            <a:ext cx="6774996" cy="830997"/>
          </a:xfrm>
          <a:prstGeom prst="rect">
            <a:avLst/>
          </a:prstGeom>
          <a:noFill/>
          <a:ln>
            <a:solidFill>
              <a:schemeClr val="accent3"/>
            </a:solidFill>
          </a:ln>
        </p:spPr>
        <p:txBody>
          <a:bodyPr wrap="square" rtlCol="0">
            <a:spAutoFit/>
          </a:bodyPr>
          <a:lstStyle/>
          <a:p>
            <a:r>
              <a:rPr lang="it-IT" sz="1600" dirty="0">
                <a:latin typeface="Open Sans" panose="020B0606030504020204" pitchFamily="34" charset="0"/>
                <a:ea typeface="Open Sans" panose="020B0606030504020204" pitchFamily="34" charset="0"/>
                <a:cs typeface="Open Sans" panose="020B0606030504020204" pitchFamily="34" charset="0"/>
              </a:rPr>
              <a:t>«</a:t>
            </a:r>
            <a:r>
              <a:rPr lang="it-IT" sz="1600" i="1" dirty="0">
                <a:latin typeface="Open Sans" panose="020B0606030504020204" pitchFamily="34" charset="0"/>
                <a:ea typeface="Open Sans" panose="020B0606030504020204" pitchFamily="34" charset="0"/>
                <a:cs typeface="Open Sans" panose="020B0606030504020204" pitchFamily="34" charset="0"/>
              </a:rPr>
              <a:t>Gli investimenti in rinnovabili fino al 2026 ci permetteranno di </a:t>
            </a:r>
            <a:r>
              <a:rPr lang="it-IT" sz="1600" b="1" i="1" dirty="0">
                <a:latin typeface="Open Sans" panose="020B0606030504020204" pitchFamily="34" charset="0"/>
                <a:ea typeface="Open Sans" panose="020B0606030504020204" pitchFamily="34" charset="0"/>
                <a:cs typeface="Open Sans" panose="020B0606030504020204" pitchFamily="34" charset="0"/>
              </a:rPr>
              <a:t>risparmiare 7 miliardi di metri cubi di gas russo</a:t>
            </a:r>
            <a:r>
              <a:rPr lang="it-IT" sz="1600" dirty="0">
                <a:latin typeface="Open Sans" panose="020B0606030504020204" pitchFamily="34" charset="0"/>
                <a:ea typeface="Open Sans" panose="020B0606030504020204" pitchFamily="34" charset="0"/>
                <a:cs typeface="Open Sans" panose="020B0606030504020204" pitchFamily="34" charset="0"/>
              </a:rPr>
              <a:t>»</a:t>
            </a:r>
          </a:p>
          <a:p>
            <a:r>
              <a:rPr lang="it-IT" sz="1600" dirty="0">
                <a:latin typeface="Open Sans" panose="020B0606030504020204" pitchFamily="34" charset="0"/>
                <a:ea typeface="Open Sans" panose="020B0606030504020204" pitchFamily="34" charset="0"/>
                <a:cs typeface="Open Sans" panose="020B0606030504020204" pitchFamily="34" charset="0"/>
              </a:rPr>
              <a:t>Il Ministro Cingolani alla conferenza stampa di presentazione del DL </a:t>
            </a:r>
            <a:r>
              <a:rPr lang="it-IT" sz="1600" dirty="0" smtClean="0">
                <a:latin typeface="Open Sans" panose="020B0606030504020204" pitchFamily="34" charset="0"/>
                <a:ea typeface="Open Sans" panose="020B0606030504020204" pitchFamily="34" charset="0"/>
                <a:cs typeface="Open Sans" panose="020B0606030504020204" pitchFamily="34" charset="0"/>
              </a:rPr>
              <a:t>aiuti.</a:t>
            </a:r>
            <a:endParaRPr lang="it-IT"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CasellaDiTesto 11">
            <a:extLst>
              <a:ext uri="{FF2B5EF4-FFF2-40B4-BE49-F238E27FC236}">
                <a16:creationId xmlns:a16="http://schemas.microsoft.com/office/drawing/2014/main" id="{9D758C90-75C9-1E5D-B385-CAA5878CF618}"/>
              </a:ext>
            </a:extLst>
          </p:cNvPr>
          <p:cNvSpPr txBox="1"/>
          <p:nvPr/>
        </p:nvSpPr>
        <p:spPr>
          <a:xfrm>
            <a:off x="1348824" y="1492209"/>
            <a:ext cx="6761202" cy="584775"/>
          </a:xfrm>
          <a:prstGeom prst="rect">
            <a:avLst/>
          </a:prstGeom>
          <a:noFill/>
          <a:ln>
            <a:solidFill>
              <a:schemeClr val="accent3"/>
            </a:solidFill>
          </a:ln>
        </p:spPr>
        <p:txBody>
          <a:bodyPr wrap="square" rtlCol="0">
            <a:spAutoFit/>
          </a:bodyPr>
          <a:lstStyle/>
          <a:p>
            <a:r>
              <a:rPr lang="it-IT" sz="1600" dirty="0">
                <a:latin typeface="Open Sans" panose="020B0606030504020204" pitchFamily="34" charset="0"/>
                <a:ea typeface="Open Sans" panose="020B0606030504020204" pitchFamily="34" charset="0"/>
                <a:cs typeface="Open Sans" panose="020B0606030504020204" pitchFamily="34" charset="0"/>
              </a:rPr>
              <a:t>Dei 235,1 miliardi di euro del NGEU Italia, </a:t>
            </a:r>
            <a:r>
              <a:rPr lang="it-IT" sz="1600" b="1" dirty="0">
                <a:latin typeface="Open Sans" panose="020B0606030504020204" pitchFamily="34" charset="0"/>
                <a:ea typeface="Open Sans" panose="020B0606030504020204" pitchFamily="34" charset="0"/>
                <a:cs typeface="Open Sans" panose="020B0606030504020204" pitchFamily="34" charset="0"/>
              </a:rPr>
              <a:t>69,3 miliardi sono dedicati alla transizione </a:t>
            </a:r>
            <a:r>
              <a:rPr lang="it-IT" sz="1600" b="1" dirty="0" smtClean="0">
                <a:latin typeface="Open Sans" panose="020B0606030504020204" pitchFamily="34" charset="0"/>
                <a:ea typeface="Open Sans" panose="020B0606030504020204" pitchFamily="34" charset="0"/>
                <a:cs typeface="Open Sans" panose="020B0606030504020204" pitchFamily="34" charset="0"/>
              </a:rPr>
              <a:t>ecologica.</a:t>
            </a:r>
            <a:endParaRPr lang="it-IT"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asellaDiTesto 12">
            <a:extLst>
              <a:ext uri="{FF2B5EF4-FFF2-40B4-BE49-F238E27FC236}">
                <a16:creationId xmlns:a16="http://schemas.microsoft.com/office/drawing/2014/main" id="{96A6B9D7-DABF-240C-E4F4-1F5A436B84FB}"/>
              </a:ext>
            </a:extLst>
          </p:cNvPr>
          <p:cNvSpPr txBox="1"/>
          <p:nvPr/>
        </p:nvSpPr>
        <p:spPr>
          <a:xfrm>
            <a:off x="1348824" y="4011462"/>
            <a:ext cx="6766296" cy="584775"/>
          </a:xfrm>
          <a:prstGeom prst="rect">
            <a:avLst/>
          </a:prstGeom>
          <a:noFill/>
          <a:ln>
            <a:solidFill>
              <a:schemeClr val="accent3"/>
            </a:solidFill>
          </a:ln>
        </p:spPr>
        <p:txBody>
          <a:bodyPr wrap="square" rtlCol="0">
            <a:spAutoFit/>
          </a:bodyPr>
          <a:lstStyle/>
          <a:p>
            <a:r>
              <a:rPr lang="it-IT" sz="1600" dirty="0">
                <a:latin typeface="Open Sans" panose="020B0606030504020204" pitchFamily="34" charset="0"/>
                <a:ea typeface="Open Sans" panose="020B0606030504020204" pitchFamily="34" charset="0"/>
                <a:cs typeface="Open Sans" panose="020B0606030504020204" pitchFamily="34" charset="0"/>
              </a:rPr>
              <a:t>Il piano </a:t>
            </a:r>
            <a:r>
              <a:rPr lang="it-IT" sz="1600" b="1" dirty="0" err="1">
                <a:latin typeface="Open Sans" panose="020B0606030504020204" pitchFamily="34" charset="0"/>
                <a:ea typeface="Open Sans" panose="020B0606030504020204" pitchFamily="34" charset="0"/>
                <a:cs typeface="Open Sans" panose="020B0606030504020204" pitchFamily="34" charset="0"/>
              </a:rPr>
              <a:t>REPowerEU</a:t>
            </a:r>
            <a:r>
              <a:rPr lang="it-IT" sz="1600" b="1" dirty="0">
                <a:latin typeface="Open Sans" panose="020B0606030504020204" pitchFamily="34" charset="0"/>
                <a:ea typeface="Open Sans" panose="020B0606030504020204" pitchFamily="34" charset="0"/>
                <a:cs typeface="Open Sans" panose="020B0606030504020204" pitchFamily="34" charset="0"/>
              </a:rPr>
              <a:t> vale 300 miliardi di euro</a:t>
            </a:r>
            <a:r>
              <a:rPr lang="it-IT" sz="1600" dirty="0">
                <a:latin typeface="Open Sans" panose="020B0606030504020204" pitchFamily="34" charset="0"/>
                <a:ea typeface="Open Sans" panose="020B0606030504020204" pitchFamily="34" charset="0"/>
                <a:cs typeface="Open Sans" panose="020B0606030504020204" pitchFamily="34" charset="0"/>
              </a:rPr>
              <a:t>. Di questi, </a:t>
            </a:r>
            <a:r>
              <a:rPr lang="it-IT" sz="1600" b="1" dirty="0">
                <a:latin typeface="Open Sans" panose="020B0606030504020204" pitchFamily="34" charset="0"/>
                <a:ea typeface="Open Sans" panose="020B0606030504020204" pitchFamily="34" charset="0"/>
                <a:cs typeface="Open Sans" panose="020B0606030504020204" pitchFamily="34" charset="0"/>
              </a:rPr>
              <a:t>225 miliardi sono prestiti RRF</a:t>
            </a:r>
            <a:r>
              <a:rPr lang="it-IT" sz="1600" dirty="0">
                <a:latin typeface="Open Sans" panose="020B0606030504020204" pitchFamily="34" charset="0"/>
                <a:ea typeface="Open Sans" panose="020B0606030504020204" pitchFamily="34" charset="0"/>
                <a:cs typeface="Open Sans" panose="020B0606030504020204" pitchFamily="34" charset="0"/>
              </a:rPr>
              <a:t> non richiesti dagli Stati </a:t>
            </a:r>
            <a:r>
              <a:rPr lang="it-IT" sz="1600" dirty="0" smtClean="0">
                <a:latin typeface="Open Sans" panose="020B0606030504020204" pitchFamily="34" charset="0"/>
                <a:ea typeface="Open Sans" panose="020B0606030504020204" pitchFamily="34" charset="0"/>
                <a:cs typeface="Open Sans" panose="020B0606030504020204" pitchFamily="34" charset="0"/>
              </a:rPr>
              <a:t>membri.</a:t>
            </a:r>
            <a:endParaRPr lang="it-IT"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Google Shape;126;p25">
            <a:extLst>
              <a:ext uri="{FF2B5EF4-FFF2-40B4-BE49-F238E27FC236}">
                <a16:creationId xmlns:a16="http://schemas.microsoft.com/office/drawing/2014/main" id="{8EBA8836-4C8C-F64D-181B-3270EC0F2249}"/>
              </a:ext>
            </a:extLst>
          </p:cNvPr>
          <p:cNvSpPr txBox="1"/>
          <p:nvPr/>
        </p:nvSpPr>
        <p:spPr>
          <a:xfrm>
            <a:off x="1346277" y="2465375"/>
            <a:ext cx="6761202" cy="830956"/>
          </a:xfrm>
          <a:prstGeom prst="rect">
            <a:avLst/>
          </a:prstGeom>
          <a:noFill/>
          <a:ln>
            <a:solidFill>
              <a:schemeClr val="accent3"/>
            </a:solid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it-IT" sz="1600" b="0" i="0" u="none" strike="noStrike" cap="none" dirty="0">
                <a:solidFill>
                  <a:srgbClr val="000000"/>
                </a:solidFill>
                <a:latin typeface="Open Sans"/>
                <a:ea typeface="Open Sans"/>
                <a:cs typeface="Open Sans"/>
                <a:sym typeface="Open Sans"/>
              </a:rPr>
              <a:t>La quota di consumo lordo di energia FER dell’Italia per il decennio 2010-2020 </a:t>
            </a:r>
            <a:r>
              <a:rPr lang="it-IT" sz="1600" b="1" i="0" u="none" strike="noStrike" cap="none" dirty="0">
                <a:latin typeface="Open Sans"/>
                <a:ea typeface="Open Sans"/>
                <a:cs typeface="Open Sans"/>
                <a:sym typeface="Open Sans"/>
              </a:rPr>
              <a:t>è cresciuta ad una media annua dello 0,7%</a:t>
            </a:r>
            <a:r>
              <a:rPr lang="it-IT" sz="1600" b="0" i="0" u="none" strike="noStrike" cap="none" dirty="0">
                <a:solidFill>
                  <a:srgbClr val="000000"/>
                </a:solidFill>
                <a:latin typeface="Open Sans"/>
                <a:ea typeface="Open Sans"/>
                <a:cs typeface="Open Sans"/>
                <a:sym typeface="Open Sans"/>
              </a:rPr>
              <a:t>.</a:t>
            </a:r>
            <a:r>
              <a:rPr lang="it-IT" sz="1600" b="1" i="0" u="none" strike="noStrike" cap="none" dirty="0">
                <a:solidFill>
                  <a:srgbClr val="000000"/>
                </a:solidFill>
                <a:latin typeface="Open Sans"/>
                <a:ea typeface="Open Sans"/>
                <a:cs typeface="Open Sans"/>
                <a:sym typeface="Open Sans"/>
              </a:rPr>
              <a:t> </a:t>
            </a:r>
            <a:r>
              <a:rPr lang="it-IT" sz="1600" i="0" u="none" strike="noStrike" cap="none" dirty="0">
                <a:solidFill>
                  <a:srgbClr val="000000"/>
                </a:solidFill>
                <a:latin typeface="Open Sans"/>
                <a:ea typeface="Open Sans"/>
                <a:cs typeface="Open Sans"/>
                <a:sym typeface="Open Sans"/>
              </a:rPr>
              <a:t>Per raggiungere gli obiettivi dell’agenda europea 2030, il tasso di crescita medio annuo deve essere </a:t>
            </a:r>
            <a:r>
              <a:rPr lang="it-IT" sz="1600" b="1" i="0" u="none" strike="noStrike" cap="none" dirty="0">
                <a:latin typeface="Open Sans"/>
                <a:ea typeface="Open Sans"/>
                <a:cs typeface="Open Sans"/>
                <a:sym typeface="Open Sans"/>
              </a:rPr>
              <a:t>pari almeno all’1</a:t>
            </a:r>
            <a:r>
              <a:rPr lang="it-IT" sz="1600" b="1" i="0" u="none" strike="noStrike" cap="none" dirty="0" smtClean="0">
                <a:latin typeface="Open Sans"/>
                <a:ea typeface="Open Sans"/>
                <a:cs typeface="Open Sans"/>
                <a:sym typeface="Open Sans"/>
              </a:rPr>
              <a:t>%.</a:t>
            </a:r>
            <a:endParaRPr lang="it-IT" sz="1600" b="1" i="0" u="none" strike="noStrike" cap="none" dirty="0">
              <a:latin typeface="Open Sans"/>
              <a:ea typeface="Open Sans"/>
              <a:cs typeface="Open Sans"/>
              <a:sym typeface="Open Sans"/>
            </a:endParaRPr>
          </a:p>
        </p:txBody>
      </p:sp>
      <p:sp>
        <p:nvSpPr>
          <p:cNvPr id="15" name="Freccia a gallone 14">
            <a:extLst>
              <a:ext uri="{FF2B5EF4-FFF2-40B4-BE49-F238E27FC236}">
                <a16:creationId xmlns:a16="http://schemas.microsoft.com/office/drawing/2014/main" id="{9D8B7499-650D-C092-FBD6-DE76332D499A}"/>
              </a:ext>
            </a:extLst>
          </p:cNvPr>
          <p:cNvSpPr/>
          <p:nvPr/>
        </p:nvSpPr>
        <p:spPr>
          <a:xfrm>
            <a:off x="808419" y="1532621"/>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8" name="Freccia a gallone 27">
            <a:extLst>
              <a:ext uri="{FF2B5EF4-FFF2-40B4-BE49-F238E27FC236}">
                <a16:creationId xmlns:a16="http://schemas.microsoft.com/office/drawing/2014/main" id="{1EAE3C4B-1D39-5900-45C4-564200629D6C}"/>
              </a:ext>
            </a:extLst>
          </p:cNvPr>
          <p:cNvSpPr/>
          <p:nvPr/>
        </p:nvSpPr>
        <p:spPr>
          <a:xfrm>
            <a:off x="390865" y="1526767"/>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9" name="Freccia a gallone 28">
            <a:extLst>
              <a:ext uri="{FF2B5EF4-FFF2-40B4-BE49-F238E27FC236}">
                <a16:creationId xmlns:a16="http://schemas.microsoft.com/office/drawing/2014/main" id="{3C096E97-89DC-8048-A60F-40605F4FC4EB}"/>
              </a:ext>
            </a:extLst>
          </p:cNvPr>
          <p:cNvSpPr/>
          <p:nvPr/>
        </p:nvSpPr>
        <p:spPr>
          <a:xfrm>
            <a:off x="803145" y="2737908"/>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30" name="Freccia a gallone 29">
            <a:extLst>
              <a:ext uri="{FF2B5EF4-FFF2-40B4-BE49-F238E27FC236}">
                <a16:creationId xmlns:a16="http://schemas.microsoft.com/office/drawing/2014/main" id="{92EA33DB-6E4C-FFD9-E02D-E40BC182610C}"/>
              </a:ext>
            </a:extLst>
          </p:cNvPr>
          <p:cNvSpPr/>
          <p:nvPr/>
        </p:nvSpPr>
        <p:spPr>
          <a:xfrm>
            <a:off x="385591" y="2732054"/>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31" name="Freccia a gallone 30">
            <a:extLst>
              <a:ext uri="{FF2B5EF4-FFF2-40B4-BE49-F238E27FC236}">
                <a16:creationId xmlns:a16="http://schemas.microsoft.com/office/drawing/2014/main" id="{D7BC707E-B401-2B42-A581-0936F3F462B9}"/>
              </a:ext>
            </a:extLst>
          </p:cNvPr>
          <p:cNvSpPr/>
          <p:nvPr/>
        </p:nvSpPr>
        <p:spPr>
          <a:xfrm>
            <a:off x="803145" y="4059302"/>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32" name="Freccia a gallone 31">
            <a:extLst>
              <a:ext uri="{FF2B5EF4-FFF2-40B4-BE49-F238E27FC236}">
                <a16:creationId xmlns:a16="http://schemas.microsoft.com/office/drawing/2014/main" id="{91CAFC9C-F297-2B71-E900-E44B0A60E0FE}"/>
              </a:ext>
            </a:extLst>
          </p:cNvPr>
          <p:cNvSpPr/>
          <p:nvPr/>
        </p:nvSpPr>
        <p:spPr>
          <a:xfrm>
            <a:off x="385591" y="4053448"/>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33" name="Freccia a gallone 32">
            <a:extLst>
              <a:ext uri="{FF2B5EF4-FFF2-40B4-BE49-F238E27FC236}">
                <a16:creationId xmlns:a16="http://schemas.microsoft.com/office/drawing/2014/main" id="{98749A21-0E5B-179A-71A5-F23ED94EF851}"/>
              </a:ext>
            </a:extLst>
          </p:cNvPr>
          <p:cNvSpPr/>
          <p:nvPr/>
        </p:nvSpPr>
        <p:spPr>
          <a:xfrm>
            <a:off x="797871" y="5277876"/>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34" name="Freccia a gallone 33">
            <a:extLst>
              <a:ext uri="{FF2B5EF4-FFF2-40B4-BE49-F238E27FC236}">
                <a16:creationId xmlns:a16="http://schemas.microsoft.com/office/drawing/2014/main" id="{A6FD77CE-7FB8-643B-C01F-75250845560D}"/>
              </a:ext>
            </a:extLst>
          </p:cNvPr>
          <p:cNvSpPr/>
          <p:nvPr/>
        </p:nvSpPr>
        <p:spPr>
          <a:xfrm>
            <a:off x="380317" y="5272022"/>
            <a:ext cx="516977" cy="50080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36" name="CasellaDiTesto 35">
            <a:extLst>
              <a:ext uri="{FF2B5EF4-FFF2-40B4-BE49-F238E27FC236}">
                <a16:creationId xmlns:a16="http://schemas.microsoft.com/office/drawing/2014/main" id="{D79A20FF-E009-94DD-4057-BC3E447D4060}"/>
              </a:ext>
            </a:extLst>
          </p:cNvPr>
          <p:cNvSpPr txBox="1"/>
          <p:nvPr/>
        </p:nvSpPr>
        <p:spPr>
          <a:xfrm>
            <a:off x="1763688" y="6242848"/>
            <a:ext cx="6600843" cy="307777"/>
          </a:xfrm>
          <a:prstGeom prst="rect">
            <a:avLst/>
          </a:prstGeom>
          <a:noFill/>
        </p:spPr>
        <p:txBody>
          <a:bodyPr wrap="square" rtlCol="0">
            <a:spAutoFit/>
          </a:bodyPr>
          <a:lstStyle/>
          <a:p>
            <a:pPr algn="r"/>
            <a:r>
              <a:rPr lang="it-IT" sz="1400" b="1" i="1" dirty="0"/>
              <a:t>Varie fonti, rielaborazione </a:t>
            </a:r>
            <a:r>
              <a:rPr lang="it-IT" sz="1400" b="1" i="1" dirty="0" err="1"/>
              <a:t>OReP</a:t>
            </a:r>
            <a:endParaRPr lang="it-IT" sz="1400" b="1" i="1" dirty="0"/>
          </a:p>
        </p:txBody>
      </p:sp>
    </p:spTree>
    <p:extLst>
      <p:ext uri="{BB962C8B-B14F-4D97-AF65-F5344CB8AC3E}">
        <p14:creationId xmlns:p14="http://schemas.microsoft.com/office/powerpoint/2010/main" val="812824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11103</TotalTime>
  <Words>1523</Words>
  <Application>Microsoft Office PowerPoint</Application>
  <PresentationFormat>Presentazione su schermo (4:3)</PresentationFormat>
  <Paragraphs>114</Paragraphs>
  <Slides>8</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Calibri</vt:lpstr>
      <vt:lpstr>Hind</vt:lpstr>
      <vt:lpstr>Open Sans</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Grafica</dc:creator>
  <cp:lastModifiedBy>piga</cp:lastModifiedBy>
  <cp:revision>153</cp:revision>
  <dcterms:created xsi:type="dcterms:W3CDTF">2010-05-25T15:56:55Z</dcterms:created>
  <dcterms:modified xsi:type="dcterms:W3CDTF">2022-05-19T17:52:15Z</dcterms:modified>
</cp:coreProperties>
</file>