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media/image4.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147375482" r:id="rId3"/>
    <p:sldId id="377" r:id="rId4"/>
    <p:sldId id="2147375486" r:id="rId5"/>
    <p:sldId id="259" r:id="rId6"/>
    <p:sldId id="2147375570" r:id="rId7"/>
    <p:sldId id="2147375473" r:id="rId8"/>
    <p:sldId id="2147375569"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x12VQTjMIwjX0KF8PPLJfNFPR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73" autoAdjust="0"/>
  </p:normalViewPr>
  <p:slideViewPr>
    <p:cSldViewPr snapToGrid="0">
      <p:cViewPr varScale="1">
        <p:scale>
          <a:sx n="88" d="100"/>
          <a:sy n="88" d="100"/>
        </p:scale>
        <p:origin x="1310" y="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nof\Desktop\allegato7382982%20(1)-pagine-5-7-converti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nof\Desktop\allegato7382982%20(1)-pagine-5-7-converti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76269041014593E-2"/>
          <c:y val="7.212073010597074E-2"/>
          <c:w val="0.93584198545614161"/>
          <c:h val="0.83687428412351605"/>
        </c:manualLayout>
      </c:layout>
      <c:barChart>
        <c:barDir val="col"/>
        <c:grouping val="clustered"/>
        <c:varyColors val="0"/>
        <c:ser>
          <c:idx val="0"/>
          <c:order val="0"/>
          <c:spPr>
            <a:solidFill>
              <a:schemeClr val="accent1">
                <a:lumMod val="60000"/>
                <a:lumOff val="40000"/>
              </a:schemeClr>
            </a:solidFill>
            <a:ln>
              <a:noFill/>
            </a:ln>
            <a:effectLst/>
          </c:spPr>
          <c:invertIfNegative val="0"/>
          <c:dLbls>
            <c:dLbl>
              <c:idx val="0"/>
              <c:tx>
                <c:rich>
                  <a:bodyPr/>
                  <a:lstStyle/>
                  <a:p>
                    <a:r>
                      <a:rPr lang="en-US" sz="2000"/>
                      <a:t>7</a:t>
                    </a:r>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FEB-4961-B4E2-41238D8E5E33}"/>
                </c:ext>
              </c:extLst>
            </c:dLbl>
            <c:spPr>
              <a:noFill/>
              <a:ln>
                <a:noFill/>
              </a:ln>
              <a:effectLst/>
            </c:spPr>
            <c:txPr>
              <a:bodyPr rot="0" vert="horz"/>
              <a:lstStyle/>
              <a:p>
                <a:pPr>
                  <a:defRPr sz="20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6'!$B$30:$B$31</c:f>
              <c:strCache>
                <c:ptCount val="2"/>
                <c:pt idx="0">
                  <c:v>M6C1 - RETI DI PROSSIMITÀ, STRUTTURE E TELEMEDICINA PER L'ASSISTENZA SANITARIA TERRITORIALE</c:v>
                </c:pt>
                <c:pt idx="1">
                  <c:v>M6C2 - INNOVAZIONE, RICERCA E DIGITALIZZAZIONE DEL SERVIZIO SANITARIO NAZIONALE</c:v>
                </c:pt>
              </c:strCache>
            </c:strRef>
          </c:cat>
          <c:val>
            <c:numRef>
              <c:f>'Table 6'!$C$30:$C$31</c:f>
              <c:numCache>
                <c:formatCode>General</c:formatCode>
                <c:ptCount val="2"/>
                <c:pt idx="0">
                  <c:v>7</c:v>
                </c:pt>
                <c:pt idx="1">
                  <c:v>8.6300000000000008</c:v>
                </c:pt>
              </c:numCache>
            </c:numRef>
          </c:val>
          <c:extLst>
            <c:ext xmlns:c16="http://schemas.microsoft.com/office/drawing/2014/chart" uri="{C3380CC4-5D6E-409C-BE32-E72D297353CC}">
              <c16:uniqueId val="{00000000-C88C-47AB-A2F8-21DFC961566B}"/>
            </c:ext>
          </c:extLst>
        </c:ser>
        <c:dLbls>
          <c:showLegendKey val="0"/>
          <c:showVal val="0"/>
          <c:showCatName val="0"/>
          <c:showSerName val="0"/>
          <c:showPercent val="0"/>
          <c:showBubbleSize val="0"/>
        </c:dLbls>
        <c:gapWidth val="114"/>
        <c:overlap val="-60"/>
        <c:axId val="389762816"/>
        <c:axId val="389763208"/>
      </c:barChart>
      <c:catAx>
        <c:axId val="38976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it-IT"/>
          </a:p>
        </c:txPr>
        <c:crossAx val="389763208"/>
        <c:crosses val="autoZero"/>
        <c:auto val="1"/>
        <c:lblAlgn val="ctr"/>
        <c:lblOffset val="100"/>
        <c:noMultiLvlLbl val="0"/>
      </c:catAx>
      <c:valAx>
        <c:axId val="389763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it-IT"/>
          </a:p>
        </c:txPr>
        <c:crossAx val="389762816"/>
        <c:crosses val="autoZero"/>
        <c:crossBetween val="between"/>
      </c:valAx>
      <c:spPr>
        <a:noFill/>
        <a:ln>
          <a:noFill/>
        </a:ln>
        <a:effectLst/>
      </c:spPr>
    </c:plotArea>
    <c:plotVisOnly val="1"/>
    <c:dispBlanksAs val="gap"/>
    <c:showDLblsOverMax val="0"/>
  </c:chart>
  <c:spPr>
    <a:noFill/>
    <a:ln>
      <a:noFill/>
    </a:ln>
    <a:effectLst/>
  </c:spPr>
  <c:txPr>
    <a:bodyPr/>
    <a:lstStyle/>
    <a:p>
      <a:pPr>
        <a:defRPr sz="150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7450318710178"/>
          <c:y val="3.6184210526315826E-2"/>
          <c:w val="0.76281721034870709"/>
          <c:h val="0.88750569830087089"/>
        </c:manualLayout>
      </c:layout>
      <c:barChart>
        <c:barDir val="bar"/>
        <c:grouping val="clustered"/>
        <c:varyColors val="0"/>
        <c:ser>
          <c:idx val="0"/>
          <c:order val="0"/>
          <c:spPr>
            <a:solidFill>
              <a:schemeClr val="accent5">
                <a:lumMod val="75000"/>
              </a:schemeClr>
            </a:solidFill>
            <a:ln>
              <a:noFill/>
            </a:ln>
            <a:effectLst/>
          </c:spPr>
          <c:invertIfNegative val="0"/>
          <c:dPt>
            <c:idx val="0"/>
            <c:invertIfNegative val="0"/>
            <c:bubble3D val="0"/>
            <c:extLst>
              <c:ext xmlns:c16="http://schemas.microsoft.com/office/drawing/2014/chart" uri="{C3380CC4-5D6E-409C-BE32-E72D297353CC}">
                <c16:uniqueId val="{00000000-6D38-4536-9825-FB875B5F3CDE}"/>
              </c:ext>
            </c:extLst>
          </c:dPt>
          <c:dPt>
            <c:idx val="1"/>
            <c:invertIfNegative val="0"/>
            <c:bubble3D val="0"/>
            <c:extLst>
              <c:ext xmlns:c16="http://schemas.microsoft.com/office/drawing/2014/chart" uri="{C3380CC4-5D6E-409C-BE32-E72D297353CC}">
                <c16:uniqueId val="{00000001-6D38-4536-9825-FB875B5F3CDE}"/>
              </c:ext>
            </c:extLst>
          </c:dPt>
          <c:dPt>
            <c:idx val="7"/>
            <c:invertIfNegative val="0"/>
            <c:bubble3D val="0"/>
            <c:extLst>
              <c:ext xmlns:c16="http://schemas.microsoft.com/office/drawing/2014/chart" uri="{C3380CC4-5D6E-409C-BE32-E72D297353CC}">
                <c16:uniqueId val="{00000007-6D38-4536-9825-FB875B5F3CDE}"/>
              </c:ext>
            </c:extLst>
          </c:dPt>
          <c:dPt>
            <c:idx val="9"/>
            <c:invertIfNegative val="0"/>
            <c:bubble3D val="0"/>
            <c:extLst>
              <c:ext xmlns:c16="http://schemas.microsoft.com/office/drawing/2014/chart" uri="{C3380CC4-5D6E-409C-BE32-E72D297353CC}">
                <c16:uniqueId val="{00000009-6D38-4536-9825-FB875B5F3CDE}"/>
              </c:ext>
            </c:extLst>
          </c:dPt>
          <c:dPt>
            <c:idx val="12"/>
            <c:invertIfNegative val="0"/>
            <c:bubble3D val="0"/>
            <c:extLst>
              <c:ext xmlns:c16="http://schemas.microsoft.com/office/drawing/2014/chart" uri="{C3380CC4-5D6E-409C-BE32-E72D297353CC}">
                <c16:uniqueId val="{0000000C-6D38-4536-9825-FB875B5F3CDE}"/>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38-4536-9825-FB875B5F3CD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38-4536-9825-FB875B5F3CD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38-4536-9825-FB875B5F3CD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38-4536-9825-FB875B5F3CD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38-4536-9825-FB875B5F3CD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38-4536-9825-FB875B5F3CDE}"/>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38-4536-9825-FB875B5F3CDE}"/>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38-4536-9825-FB875B5F3CDE}"/>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38-4536-9825-FB875B5F3CD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38-4536-9825-FB875B5F3CDE}"/>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38-4536-9825-FB875B5F3CDE}"/>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38-4536-9825-FB875B5F3CDE}"/>
                </c:ext>
              </c:extLst>
            </c:dLbl>
            <c:dLbl>
              <c:idx val="12"/>
              <c:tx>
                <c:rich>
                  <a:bodyPr/>
                  <a:lstStyle/>
                  <a:p>
                    <a:fld id="{DDAA5DD6-BF90-4429-92E0-C02E224BDEAC}" type="VALUE">
                      <a:rPr lang="en-US"/>
                      <a:pPr/>
                      <a:t>[VALORE]</a:t>
                    </a:fld>
                    <a:endParaRPr lang="it-I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D38-4536-9825-FB875B5F3CD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38-4536-9825-FB875B5F3CDE}"/>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38-4536-9825-FB875B5F3CD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38-4536-9825-FB875B5F3CD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38-4536-9825-FB875B5F3CD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D38-4536-9825-FB875B5F3CD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D38-4536-9825-FB875B5F3CDE}"/>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D38-4536-9825-FB875B5F3CDE}"/>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D38-4536-9825-FB875B5F3CDE}"/>
                </c:ext>
              </c:extLst>
            </c:dLbl>
            <c:spPr>
              <a:noFill/>
              <a:ln>
                <a:noFill/>
              </a:ln>
              <a:effectLst/>
            </c:spPr>
            <c:txPr>
              <a:bodyPr rot="0" vert="horz"/>
              <a:lstStyle/>
              <a:p>
                <a:pPr algn="ctr">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6'!$A$2:$A$22</c:f>
              <c:strCache>
                <c:ptCount val="21"/>
                <c:pt idx="0">
                  <c:v>PIEMONTE</c:v>
                </c:pt>
                <c:pt idx="1">
                  <c:v>V D'AOSTA</c:v>
                </c:pt>
                <c:pt idx="2">
                  <c:v>LOMBARDIA</c:v>
                </c:pt>
                <c:pt idx="3">
                  <c:v>BOLZANO</c:v>
                </c:pt>
                <c:pt idx="4">
                  <c:v>TRENTO</c:v>
                </c:pt>
                <c:pt idx="5">
                  <c:v>VENETO</c:v>
                </c:pt>
                <c:pt idx="6">
                  <c:v>FRIULI</c:v>
                </c:pt>
                <c:pt idx="7">
                  <c:v>LIGURIA</c:v>
                </c:pt>
                <c:pt idx="8">
                  <c:v>E ROMAGNA</c:v>
                </c:pt>
                <c:pt idx="9">
                  <c:v>TOSCANA</c:v>
                </c:pt>
                <c:pt idx="10">
                  <c:v>UMBRIA</c:v>
                </c:pt>
                <c:pt idx="11">
                  <c:v>MARCHE</c:v>
                </c:pt>
                <c:pt idx="12">
                  <c:v>LAZIO</c:v>
                </c:pt>
                <c:pt idx="13">
                  <c:v>ABRUZZO</c:v>
                </c:pt>
                <c:pt idx="14">
                  <c:v>MOLISE</c:v>
                </c:pt>
                <c:pt idx="15">
                  <c:v>CAMPANIA</c:v>
                </c:pt>
                <c:pt idx="16">
                  <c:v>PUGLIA</c:v>
                </c:pt>
                <c:pt idx="17">
                  <c:v>BASILICATA</c:v>
                </c:pt>
                <c:pt idx="18">
                  <c:v>CALABRIA</c:v>
                </c:pt>
                <c:pt idx="19">
                  <c:v>SICILIA</c:v>
                </c:pt>
                <c:pt idx="20">
                  <c:v>SARDEGNA</c:v>
                </c:pt>
              </c:strCache>
            </c:strRef>
          </c:cat>
          <c:val>
            <c:numRef>
              <c:f>'Table 6'!$B$2:$B$22</c:f>
              <c:numCache>
                <c:formatCode>#,##0.00</c:formatCode>
                <c:ptCount val="21"/>
                <c:pt idx="0">
                  <c:v>535818159.56</c:v>
                </c:pt>
                <c:pt idx="1">
                  <c:v>15353310.390000002</c:v>
                </c:pt>
                <c:pt idx="2">
                  <c:v>1217962721.6499999</c:v>
                </c:pt>
                <c:pt idx="3">
                  <c:v>63482038.850000001</c:v>
                </c:pt>
                <c:pt idx="4">
                  <c:v>66019153.640000001</c:v>
                </c:pt>
                <c:pt idx="5">
                  <c:v>595835806.38</c:v>
                </c:pt>
                <c:pt idx="6">
                  <c:v>151113257.41999999</c:v>
                </c:pt>
                <c:pt idx="7">
                  <c:v>193893522.44999999</c:v>
                </c:pt>
                <c:pt idx="8">
                  <c:v>549099005.79000044</c:v>
                </c:pt>
                <c:pt idx="9">
                  <c:v>458949745.07999974</c:v>
                </c:pt>
                <c:pt idx="10">
                  <c:v>108244167.16999999</c:v>
                </c:pt>
                <c:pt idx="11">
                  <c:v>186936866.72</c:v>
                </c:pt>
                <c:pt idx="12">
                  <c:v>695339699.54999948</c:v>
                </c:pt>
                <c:pt idx="13">
                  <c:v>209970064.86000001</c:v>
                </c:pt>
                <c:pt idx="14">
                  <c:v>49005831.790000029</c:v>
                </c:pt>
                <c:pt idx="15">
                  <c:v>888026175.08000004</c:v>
                </c:pt>
                <c:pt idx="16">
                  <c:v>631116198.67999995</c:v>
                </c:pt>
                <c:pt idx="17">
                  <c:v>89623998.239999995</c:v>
                </c:pt>
                <c:pt idx="18">
                  <c:v>301652653.82999974</c:v>
                </c:pt>
                <c:pt idx="19">
                  <c:v>772462532.83999956</c:v>
                </c:pt>
                <c:pt idx="20">
                  <c:v>263055755.63</c:v>
                </c:pt>
              </c:numCache>
            </c:numRef>
          </c:val>
          <c:extLst>
            <c:ext xmlns:c16="http://schemas.microsoft.com/office/drawing/2014/chart" uri="{C3380CC4-5D6E-409C-BE32-E72D297353CC}">
              <c16:uniqueId val="{00000015-6D38-4536-9825-FB875B5F3CDE}"/>
            </c:ext>
          </c:extLst>
        </c:ser>
        <c:dLbls>
          <c:showLegendKey val="0"/>
          <c:showVal val="0"/>
          <c:showCatName val="0"/>
          <c:showSerName val="0"/>
          <c:showPercent val="0"/>
          <c:showBubbleSize val="0"/>
        </c:dLbls>
        <c:gapWidth val="182"/>
        <c:axId val="389763992"/>
        <c:axId val="389764384"/>
      </c:barChart>
      <c:catAx>
        <c:axId val="389763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it-IT"/>
          </a:p>
        </c:txPr>
        <c:crossAx val="389764384"/>
        <c:crosses val="autoZero"/>
        <c:auto val="1"/>
        <c:lblAlgn val="ctr"/>
        <c:lblOffset val="100"/>
        <c:noMultiLvlLbl val="0"/>
      </c:catAx>
      <c:valAx>
        <c:axId val="3897643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it-IT"/>
          </a:p>
        </c:txPr>
        <c:crossAx val="38976399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Open Sans" panose="020B0606030504020204" pitchFamily="34" charset="0"/>
          <a:ea typeface="Open Sans" panose="020B0606030504020204" pitchFamily="34" charset="0"/>
          <a:cs typeface="Open Sans" panose="020B0606030504020204" pitchFamily="34" charset="0"/>
        </a:defRPr>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BADCE-7186-4E28-9877-EC5D403F243B}" type="doc">
      <dgm:prSet loTypeId="urn:microsoft.com/office/officeart/2005/8/layout/matrix3" loCatId="matrix" qsTypeId="urn:microsoft.com/office/officeart/2005/8/quickstyle/simple1" qsCatId="simple" csTypeId="urn:microsoft.com/office/officeart/2005/8/colors/accent1_1" csCatId="accent1" phldr="1"/>
      <dgm:spPr/>
      <dgm:t>
        <a:bodyPr/>
        <a:lstStyle/>
        <a:p>
          <a:endParaRPr lang="it-IT"/>
        </a:p>
      </dgm:t>
    </dgm:pt>
    <dgm:pt modelId="{80C041D8-67B1-4AD3-BC5D-09994625F6FB}">
      <dgm:prSet phldrT="[Testo]" custT="1"/>
      <dgm:spPr/>
      <dgm:t>
        <a:bodyPr/>
        <a:lstStyle/>
        <a:p>
          <a:r>
            <a:rPr lang="it-IT" sz="1300" dirty="0">
              <a:latin typeface="Open Sans" panose="020B0606030504020204" pitchFamily="34" charset="0"/>
              <a:ea typeface="Open Sans" panose="020B0606030504020204" pitchFamily="34" charset="0"/>
              <a:cs typeface="Open Sans" panose="020B0606030504020204" pitchFamily="34" charset="0"/>
            </a:rPr>
            <a:t>Le aree interne sono il </a:t>
          </a:r>
          <a:r>
            <a:rPr lang="it-IT" sz="1300" b="1" dirty="0">
              <a:latin typeface="Open Sans" panose="020B0606030504020204" pitchFamily="34" charset="0"/>
              <a:ea typeface="Open Sans" panose="020B0606030504020204" pitchFamily="34" charset="0"/>
              <a:cs typeface="Open Sans" panose="020B0606030504020204" pitchFamily="34" charset="0"/>
            </a:rPr>
            <a:t>60% della superficie nazionale</a:t>
          </a:r>
          <a:r>
            <a:rPr lang="it-IT" sz="1300" dirty="0">
              <a:latin typeface="Open Sans" panose="020B0606030504020204" pitchFamily="34" charset="0"/>
              <a:ea typeface="Open Sans" panose="020B0606030504020204" pitchFamily="34" charset="0"/>
              <a:cs typeface="Open Sans" panose="020B0606030504020204" pitchFamily="34" charset="0"/>
            </a:rPr>
            <a:t>: vi ricadono </a:t>
          </a:r>
          <a:r>
            <a:rPr lang="it-IT" sz="1300" b="1" dirty="0">
              <a:latin typeface="Open Sans" panose="020B0606030504020204" pitchFamily="34" charset="0"/>
              <a:ea typeface="Open Sans" panose="020B0606030504020204" pitchFamily="34" charset="0"/>
              <a:cs typeface="Open Sans" panose="020B0606030504020204" pitchFamily="34" charset="0"/>
            </a:rPr>
            <a:t>4.200 comuni, </a:t>
          </a:r>
          <a:r>
            <a:rPr lang="it-IT" sz="1300" dirty="0">
              <a:latin typeface="Open Sans" panose="020B0606030504020204" pitchFamily="34" charset="0"/>
              <a:ea typeface="Open Sans" panose="020B0606030504020204" pitchFamily="34" charset="0"/>
              <a:cs typeface="Open Sans" panose="020B0606030504020204" pitchFamily="34" charset="0"/>
            </a:rPr>
            <a:t>per un totale di </a:t>
          </a:r>
          <a:r>
            <a:rPr lang="it-IT" sz="1300" b="1" dirty="0">
              <a:latin typeface="Open Sans" panose="020B0606030504020204" pitchFamily="34" charset="0"/>
              <a:ea typeface="Open Sans" panose="020B0606030504020204" pitchFamily="34" charset="0"/>
              <a:cs typeface="Open Sans" panose="020B0606030504020204" pitchFamily="34" charset="0"/>
            </a:rPr>
            <a:t>13 milioni di abitanti </a:t>
          </a:r>
        </a:p>
      </dgm:t>
    </dgm:pt>
    <dgm:pt modelId="{BE636580-2C50-4C0A-9F8F-245A226C9693}" type="parTrans" cxnId="{4197A39F-223A-4EDD-94E5-AE6CC68D1988}">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3C9E0AA5-9AF8-4CC0-8EC8-10868150D8E2}" type="sibTrans" cxnId="{4197A39F-223A-4EDD-94E5-AE6CC68D1988}">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755EEEF3-BA60-4C5D-99AF-214AF6A76D6C}">
      <dgm:prSet phldrT="[Testo]" custT="1"/>
      <dgm:spPr/>
      <dgm:t>
        <a:bodyPr/>
        <a:lstStyle/>
        <a:p>
          <a:r>
            <a:rPr lang="it-IT" sz="1300" b="1" i="0" dirty="0">
              <a:latin typeface="Open Sans" panose="020B0606030504020204" pitchFamily="34" charset="0"/>
              <a:ea typeface="Open Sans" panose="020B0606030504020204" pitchFamily="34" charset="0"/>
              <a:cs typeface="Open Sans" panose="020B0606030504020204" pitchFamily="34" charset="0"/>
            </a:rPr>
            <a:t>3,7 milioni di abitanti delle aree interne </a:t>
          </a:r>
          <a:r>
            <a:rPr lang="it-IT" sz="1300" b="0" i="0" dirty="0">
              <a:latin typeface="Open Sans" panose="020B0606030504020204" pitchFamily="34" charset="0"/>
              <a:ea typeface="Open Sans" panose="020B0606030504020204" pitchFamily="34" charset="0"/>
              <a:cs typeface="Open Sans" panose="020B0606030504020204" pitchFamily="34" charset="0"/>
            </a:rPr>
            <a:t>vivono in </a:t>
          </a:r>
          <a:r>
            <a:rPr lang="it-IT" sz="1300" b="0" i="0" u="sng" dirty="0">
              <a:latin typeface="Open Sans" panose="020B0606030504020204" pitchFamily="34" charset="0"/>
              <a:ea typeface="Open Sans" panose="020B0606030504020204" pitchFamily="34" charset="0"/>
              <a:cs typeface="Open Sans" panose="020B0606030504020204" pitchFamily="34" charset="0"/>
            </a:rPr>
            <a:t>comuni periferici </a:t>
          </a:r>
          <a:r>
            <a:rPr lang="it-IT" sz="1300" b="0" i="0" dirty="0">
              <a:latin typeface="Open Sans" panose="020B0606030504020204" pitchFamily="34" charset="0"/>
              <a:ea typeface="Open Sans" panose="020B0606030504020204" pitchFamily="34" charset="0"/>
              <a:cs typeface="Open Sans" panose="020B0606030504020204" pitchFamily="34" charset="0"/>
            </a:rPr>
            <a:t>(tra i </a:t>
          </a:r>
          <a:r>
            <a:rPr lang="it-IT" sz="1300" b="1" i="0" dirty="0">
              <a:latin typeface="Open Sans" panose="020B0606030504020204" pitchFamily="34" charset="0"/>
              <a:ea typeface="Open Sans" panose="020B0606030504020204" pitchFamily="34" charset="0"/>
              <a:cs typeface="Open Sans" panose="020B0606030504020204" pitchFamily="34" charset="0"/>
            </a:rPr>
            <a:t>40 e i 75 minuti </a:t>
          </a:r>
          <a:r>
            <a:rPr lang="it-IT" sz="1300" b="0" i="0" dirty="0">
              <a:latin typeface="Open Sans" panose="020B0606030504020204" pitchFamily="34" charset="0"/>
              <a:ea typeface="Open Sans" panose="020B0606030504020204" pitchFamily="34" charset="0"/>
              <a:cs typeface="Open Sans" panose="020B0606030504020204" pitchFamily="34" charset="0"/>
            </a:rPr>
            <a:t>dal polo sanitario più vicino)</a:t>
          </a:r>
          <a:endParaRPr lang="it-IT" sz="1300" dirty="0">
            <a:latin typeface="Open Sans" panose="020B0606030504020204" pitchFamily="34" charset="0"/>
            <a:ea typeface="Open Sans" panose="020B0606030504020204" pitchFamily="34" charset="0"/>
            <a:cs typeface="Open Sans" panose="020B0606030504020204" pitchFamily="34" charset="0"/>
          </a:endParaRPr>
        </a:p>
      </dgm:t>
    </dgm:pt>
    <dgm:pt modelId="{0B5D4D4B-EC03-441D-88B3-ABC3CC9CCB7A}" type="parTrans" cxnId="{3F30BDC6-5598-4A4E-B152-57775441AB02}">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861A2E36-9DFC-4593-B940-9443FCBB7FDD}" type="sibTrans" cxnId="{3F30BDC6-5598-4A4E-B152-57775441AB02}">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DD4CD8CC-9C89-4172-B647-9415D38888D4}">
      <dgm:prSet phldrT="[Testo]" custT="1"/>
      <dgm:spPr/>
      <dgm:t>
        <a:bodyPr/>
        <a:lstStyle/>
        <a:p>
          <a:r>
            <a:rPr lang="it-IT" sz="1300" b="1" i="0" dirty="0">
              <a:latin typeface="Open Sans" panose="020B0606030504020204" pitchFamily="34" charset="0"/>
              <a:ea typeface="Open Sans" panose="020B0606030504020204" pitchFamily="34" charset="0"/>
              <a:cs typeface="Open Sans" panose="020B0606030504020204" pitchFamily="34" charset="0"/>
            </a:rPr>
            <a:t>670mila abitanti delle aree interne </a:t>
          </a:r>
          <a:r>
            <a:rPr lang="it-IT" sz="1300" b="0" i="0" dirty="0">
              <a:latin typeface="Open Sans" panose="020B0606030504020204" pitchFamily="34" charset="0"/>
              <a:ea typeface="Open Sans" panose="020B0606030504020204" pitchFamily="34" charset="0"/>
              <a:cs typeface="Open Sans" panose="020B0606030504020204" pitchFamily="34" charset="0"/>
            </a:rPr>
            <a:t>vivono in </a:t>
          </a:r>
          <a:r>
            <a:rPr lang="it-IT" sz="1300" b="0" i="0" u="sng" dirty="0">
              <a:latin typeface="Open Sans" panose="020B0606030504020204" pitchFamily="34" charset="0"/>
              <a:ea typeface="Open Sans" panose="020B0606030504020204" pitchFamily="34" charset="0"/>
              <a:cs typeface="Open Sans" panose="020B0606030504020204" pitchFamily="34" charset="0"/>
            </a:rPr>
            <a:t>aree ultra-periferiche </a:t>
          </a:r>
          <a:r>
            <a:rPr lang="it-IT" sz="1300" b="0" i="0" dirty="0">
              <a:latin typeface="Open Sans" panose="020B0606030504020204" pitchFamily="34" charset="0"/>
              <a:ea typeface="Open Sans" panose="020B0606030504020204" pitchFamily="34" charset="0"/>
              <a:cs typeface="Open Sans" panose="020B0606030504020204" pitchFamily="34" charset="0"/>
            </a:rPr>
            <a:t>(</a:t>
          </a:r>
          <a:r>
            <a:rPr lang="it-IT" sz="1300" b="1" i="0" dirty="0">
              <a:latin typeface="Open Sans" panose="020B0606030504020204" pitchFamily="34" charset="0"/>
              <a:ea typeface="Open Sans" panose="020B0606030504020204" pitchFamily="34" charset="0"/>
              <a:cs typeface="Open Sans" panose="020B0606030504020204" pitchFamily="34" charset="0"/>
            </a:rPr>
            <a:t>almeno </a:t>
          </a:r>
          <a:r>
            <a:rPr lang="it-IT" sz="13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75 minuti </a:t>
          </a:r>
          <a:r>
            <a:rPr lang="it-IT" sz="1300" b="0" i="0" dirty="0">
              <a:latin typeface="Open Sans" panose="020B0606030504020204" pitchFamily="34" charset="0"/>
              <a:ea typeface="Open Sans" panose="020B0606030504020204" pitchFamily="34" charset="0"/>
              <a:cs typeface="Open Sans" panose="020B0606030504020204" pitchFamily="34" charset="0"/>
            </a:rPr>
            <a:t>dal polo sanitario più vicino)</a:t>
          </a:r>
          <a:endParaRPr lang="it-IT" sz="1300" dirty="0">
            <a:latin typeface="Open Sans" panose="020B0606030504020204" pitchFamily="34" charset="0"/>
            <a:ea typeface="Open Sans" panose="020B0606030504020204" pitchFamily="34" charset="0"/>
            <a:cs typeface="Open Sans" panose="020B0606030504020204" pitchFamily="34" charset="0"/>
          </a:endParaRPr>
        </a:p>
      </dgm:t>
    </dgm:pt>
    <dgm:pt modelId="{62252116-4D00-4E13-8332-84CC9E8BCD25}" type="parTrans" cxnId="{A38FC663-404F-4058-A877-87E699F33F6C}">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9B06EAEF-6EE4-4A32-A7CE-F1DCF49A349D}" type="sibTrans" cxnId="{A38FC663-404F-4058-A877-87E699F33F6C}">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1B299A7A-3C8B-4CFC-971B-9E493B604A87}">
      <dgm:prSet phldrT="[Testo]" phldr="1"/>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019A2D49-B3D2-4837-8477-923511DF82A5}" type="parTrans" cxnId="{033179E1-DF2E-4FA5-B3C5-CB835A585227}">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B5EA7C7C-0C1D-4BE1-A00B-F9D0796EDA27}" type="sibTrans" cxnId="{033179E1-DF2E-4FA5-B3C5-CB835A585227}">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6A4569D3-C0C9-4E6D-8441-3CC18FD3D2D7}">
      <dgm:prSet custT="1"/>
      <dgm:spPr/>
      <dgm:t>
        <a:bodyPr/>
        <a:lstStyle/>
        <a:p>
          <a:r>
            <a:rPr lang="it-IT" sz="1300" b="1" dirty="0">
              <a:latin typeface="Open Sans" panose="020B0606030504020204" pitchFamily="34" charset="0"/>
              <a:ea typeface="Open Sans" panose="020B0606030504020204" pitchFamily="34" charset="0"/>
              <a:cs typeface="Open Sans" panose="020B0606030504020204" pitchFamily="34" charset="0"/>
            </a:rPr>
            <a:t>8,8 milioni di abitanti delle aree interne</a:t>
          </a:r>
          <a:r>
            <a:rPr lang="it-IT" sz="1300" dirty="0">
              <a:latin typeface="Open Sans" panose="020B0606030504020204" pitchFamily="34" charset="0"/>
              <a:ea typeface="Open Sans" panose="020B0606030504020204" pitchFamily="34" charset="0"/>
              <a:cs typeface="Open Sans" panose="020B0606030504020204" pitchFamily="34" charset="0"/>
            </a:rPr>
            <a:t> vivono nei </a:t>
          </a:r>
          <a:r>
            <a:rPr lang="it-IT" sz="1300" u="sng" dirty="0">
              <a:latin typeface="Open Sans" panose="020B0606030504020204" pitchFamily="34" charset="0"/>
              <a:ea typeface="Open Sans" panose="020B0606030504020204" pitchFamily="34" charset="0"/>
              <a:cs typeface="Open Sans" panose="020B0606030504020204" pitchFamily="34" charset="0"/>
            </a:rPr>
            <a:t>comuni intermedi </a:t>
          </a:r>
          <a:r>
            <a:rPr lang="it-IT" sz="1300" dirty="0">
              <a:latin typeface="Open Sans" panose="020B0606030504020204" pitchFamily="34" charset="0"/>
              <a:ea typeface="Open Sans" panose="020B0606030504020204" pitchFamily="34" charset="0"/>
              <a:cs typeface="Open Sans" panose="020B0606030504020204" pitchFamily="34" charset="0"/>
            </a:rPr>
            <a:t>(dai </a:t>
          </a:r>
          <a:r>
            <a:rPr lang="it-IT" sz="1300" b="1" dirty="0">
              <a:latin typeface="Open Sans" panose="020B0606030504020204" pitchFamily="34" charset="0"/>
              <a:ea typeface="Open Sans" panose="020B0606030504020204" pitchFamily="34" charset="0"/>
              <a:cs typeface="Open Sans" panose="020B0606030504020204" pitchFamily="34" charset="0"/>
            </a:rPr>
            <a:t>20 ai 40 minuti</a:t>
          </a:r>
          <a:r>
            <a:rPr lang="it-IT" sz="1300" dirty="0">
              <a:latin typeface="Open Sans" panose="020B0606030504020204" pitchFamily="34" charset="0"/>
              <a:ea typeface="Open Sans" panose="020B0606030504020204" pitchFamily="34" charset="0"/>
              <a:cs typeface="Open Sans" panose="020B0606030504020204" pitchFamily="34" charset="0"/>
            </a:rPr>
            <a:t> dal polo sanitario più vicino) </a:t>
          </a:r>
        </a:p>
      </dgm:t>
    </dgm:pt>
    <dgm:pt modelId="{15EA57B9-11B9-418A-BC7F-0F0FC6730DD3}" type="parTrans" cxnId="{C7E0BE35-570D-45F5-9503-BEB9B5A7F3A4}">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5007CC45-E500-4E3D-AC06-AD6C96E15E23}" type="sibTrans" cxnId="{C7E0BE35-570D-45F5-9503-BEB9B5A7F3A4}">
      <dgm:prSet/>
      <dgm:spPr/>
      <dgm:t>
        <a:bodyPr/>
        <a:lstStyle/>
        <a:p>
          <a:endParaRPr lang="it-IT" sz="1300">
            <a:latin typeface="Open Sans" panose="020B0606030504020204" pitchFamily="34" charset="0"/>
            <a:ea typeface="Open Sans" panose="020B0606030504020204" pitchFamily="34" charset="0"/>
            <a:cs typeface="Open Sans" panose="020B0606030504020204" pitchFamily="34" charset="0"/>
          </a:endParaRPr>
        </a:p>
      </dgm:t>
    </dgm:pt>
    <dgm:pt modelId="{4607483B-E251-4F21-830F-393ED1B1F0EF}" type="pres">
      <dgm:prSet presAssocID="{10BBADCE-7186-4E28-9877-EC5D403F243B}" presName="matrix" presStyleCnt="0">
        <dgm:presLayoutVars>
          <dgm:chMax val="1"/>
          <dgm:dir/>
          <dgm:resizeHandles val="exact"/>
        </dgm:presLayoutVars>
      </dgm:prSet>
      <dgm:spPr/>
    </dgm:pt>
    <dgm:pt modelId="{29605EAF-A3FF-441A-AD90-887FDA9E7262}" type="pres">
      <dgm:prSet presAssocID="{10BBADCE-7186-4E28-9877-EC5D403F243B}" presName="diamond" presStyleLbl="bgShp" presStyleIdx="0" presStyleCnt="1"/>
      <dgm:spPr/>
    </dgm:pt>
    <dgm:pt modelId="{3CBD7702-07C6-4F5A-A0D1-A386405B54C2}" type="pres">
      <dgm:prSet presAssocID="{10BBADCE-7186-4E28-9877-EC5D403F243B}" presName="quad1" presStyleLbl="node1" presStyleIdx="0" presStyleCnt="4">
        <dgm:presLayoutVars>
          <dgm:chMax val="0"/>
          <dgm:chPref val="0"/>
          <dgm:bulletEnabled val="1"/>
        </dgm:presLayoutVars>
      </dgm:prSet>
      <dgm:spPr/>
    </dgm:pt>
    <dgm:pt modelId="{0D2BF88D-C958-481A-A407-7A75657FD131}" type="pres">
      <dgm:prSet presAssocID="{10BBADCE-7186-4E28-9877-EC5D403F243B}" presName="quad2" presStyleLbl="node1" presStyleIdx="1" presStyleCnt="4">
        <dgm:presLayoutVars>
          <dgm:chMax val="0"/>
          <dgm:chPref val="0"/>
          <dgm:bulletEnabled val="1"/>
        </dgm:presLayoutVars>
      </dgm:prSet>
      <dgm:spPr/>
    </dgm:pt>
    <dgm:pt modelId="{C125CC80-26BE-43BC-830F-195AE094B40C}" type="pres">
      <dgm:prSet presAssocID="{10BBADCE-7186-4E28-9877-EC5D403F243B}" presName="quad3" presStyleLbl="node1" presStyleIdx="2" presStyleCnt="4">
        <dgm:presLayoutVars>
          <dgm:chMax val="0"/>
          <dgm:chPref val="0"/>
          <dgm:bulletEnabled val="1"/>
        </dgm:presLayoutVars>
      </dgm:prSet>
      <dgm:spPr/>
    </dgm:pt>
    <dgm:pt modelId="{6BEC5108-263F-423D-8321-79EF4ECA7FA1}" type="pres">
      <dgm:prSet presAssocID="{10BBADCE-7186-4E28-9877-EC5D403F243B}" presName="quad4" presStyleLbl="node1" presStyleIdx="3" presStyleCnt="4">
        <dgm:presLayoutVars>
          <dgm:chMax val="0"/>
          <dgm:chPref val="0"/>
          <dgm:bulletEnabled val="1"/>
        </dgm:presLayoutVars>
      </dgm:prSet>
      <dgm:spPr/>
    </dgm:pt>
  </dgm:ptLst>
  <dgm:cxnLst>
    <dgm:cxn modelId="{D66EBB11-BD99-4C32-8FC5-C14072B79026}" type="presOf" srcId="{10BBADCE-7186-4E28-9877-EC5D403F243B}" destId="{4607483B-E251-4F21-830F-393ED1B1F0EF}" srcOrd="0" destOrd="0" presId="urn:microsoft.com/office/officeart/2005/8/layout/matrix3"/>
    <dgm:cxn modelId="{A5397B17-0322-4878-8E6F-07AD60F2963B}" type="presOf" srcId="{DD4CD8CC-9C89-4172-B647-9415D38888D4}" destId="{6BEC5108-263F-423D-8321-79EF4ECA7FA1}" srcOrd="0" destOrd="0" presId="urn:microsoft.com/office/officeart/2005/8/layout/matrix3"/>
    <dgm:cxn modelId="{C7E0BE35-570D-45F5-9503-BEB9B5A7F3A4}" srcId="{10BBADCE-7186-4E28-9877-EC5D403F243B}" destId="{6A4569D3-C0C9-4E6D-8441-3CC18FD3D2D7}" srcOrd="1" destOrd="0" parTransId="{15EA57B9-11B9-418A-BC7F-0F0FC6730DD3}" sibTransId="{5007CC45-E500-4E3D-AC06-AD6C96E15E23}"/>
    <dgm:cxn modelId="{A38FC663-404F-4058-A877-87E699F33F6C}" srcId="{10BBADCE-7186-4E28-9877-EC5D403F243B}" destId="{DD4CD8CC-9C89-4172-B647-9415D38888D4}" srcOrd="3" destOrd="0" parTransId="{62252116-4D00-4E13-8332-84CC9E8BCD25}" sibTransId="{9B06EAEF-6EE4-4A32-A7CE-F1DCF49A349D}"/>
    <dgm:cxn modelId="{70E91867-3BAB-4FD9-AAE5-4D6477F6283F}" type="presOf" srcId="{755EEEF3-BA60-4C5D-99AF-214AF6A76D6C}" destId="{C125CC80-26BE-43BC-830F-195AE094B40C}" srcOrd="0" destOrd="0" presId="urn:microsoft.com/office/officeart/2005/8/layout/matrix3"/>
    <dgm:cxn modelId="{67307250-F220-41B8-AA1B-2D661C8301AB}" type="presOf" srcId="{80C041D8-67B1-4AD3-BC5D-09994625F6FB}" destId="{3CBD7702-07C6-4F5A-A0D1-A386405B54C2}" srcOrd="0" destOrd="0" presId="urn:microsoft.com/office/officeart/2005/8/layout/matrix3"/>
    <dgm:cxn modelId="{4197A39F-223A-4EDD-94E5-AE6CC68D1988}" srcId="{10BBADCE-7186-4E28-9877-EC5D403F243B}" destId="{80C041D8-67B1-4AD3-BC5D-09994625F6FB}" srcOrd="0" destOrd="0" parTransId="{BE636580-2C50-4C0A-9F8F-245A226C9693}" sibTransId="{3C9E0AA5-9AF8-4CC0-8EC8-10868150D8E2}"/>
    <dgm:cxn modelId="{3F30BDC6-5598-4A4E-B152-57775441AB02}" srcId="{10BBADCE-7186-4E28-9877-EC5D403F243B}" destId="{755EEEF3-BA60-4C5D-99AF-214AF6A76D6C}" srcOrd="2" destOrd="0" parTransId="{0B5D4D4B-EC03-441D-88B3-ABC3CC9CCB7A}" sibTransId="{861A2E36-9DFC-4593-B940-9443FCBB7FDD}"/>
    <dgm:cxn modelId="{033179E1-DF2E-4FA5-B3C5-CB835A585227}" srcId="{10BBADCE-7186-4E28-9877-EC5D403F243B}" destId="{1B299A7A-3C8B-4CFC-971B-9E493B604A87}" srcOrd="4" destOrd="0" parTransId="{019A2D49-B3D2-4837-8477-923511DF82A5}" sibTransId="{B5EA7C7C-0C1D-4BE1-A00B-F9D0796EDA27}"/>
    <dgm:cxn modelId="{4486C6E2-06B4-4C02-8C06-189F5C441DAA}" type="presOf" srcId="{6A4569D3-C0C9-4E6D-8441-3CC18FD3D2D7}" destId="{0D2BF88D-C958-481A-A407-7A75657FD131}" srcOrd="0" destOrd="0" presId="urn:microsoft.com/office/officeart/2005/8/layout/matrix3"/>
    <dgm:cxn modelId="{360FC3D6-BF35-49CB-A48A-A34F80354380}" type="presParOf" srcId="{4607483B-E251-4F21-830F-393ED1B1F0EF}" destId="{29605EAF-A3FF-441A-AD90-887FDA9E7262}" srcOrd="0" destOrd="0" presId="urn:microsoft.com/office/officeart/2005/8/layout/matrix3"/>
    <dgm:cxn modelId="{D63B2783-423D-436E-A382-E7AE04CC4B82}" type="presParOf" srcId="{4607483B-E251-4F21-830F-393ED1B1F0EF}" destId="{3CBD7702-07C6-4F5A-A0D1-A386405B54C2}" srcOrd="1" destOrd="0" presId="urn:microsoft.com/office/officeart/2005/8/layout/matrix3"/>
    <dgm:cxn modelId="{B18C0D32-7E2A-4A48-9E35-FE6B6AC1FF27}" type="presParOf" srcId="{4607483B-E251-4F21-830F-393ED1B1F0EF}" destId="{0D2BF88D-C958-481A-A407-7A75657FD131}" srcOrd="2" destOrd="0" presId="urn:microsoft.com/office/officeart/2005/8/layout/matrix3"/>
    <dgm:cxn modelId="{383066C1-F506-447B-B5DE-03B117B2F2B0}" type="presParOf" srcId="{4607483B-E251-4F21-830F-393ED1B1F0EF}" destId="{C125CC80-26BE-43BC-830F-195AE094B40C}" srcOrd="3" destOrd="0" presId="urn:microsoft.com/office/officeart/2005/8/layout/matrix3"/>
    <dgm:cxn modelId="{DC1E6FF7-E309-4D1F-B3B3-81E5E13140EB}" type="presParOf" srcId="{4607483B-E251-4F21-830F-393ED1B1F0EF}" destId="{6BEC5108-263F-423D-8321-79EF4ECA7FA1}"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DD6170-186D-4551-9765-0D06CEE8ED5C}" type="doc">
      <dgm:prSet loTypeId="urn:microsoft.com/office/officeart/2005/8/layout/pyramid2" loCatId="list" qsTypeId="urn:microsoft.com/office/officeart/2005/8/quickstyle/simple1" qsCatId="simple" csTypeId="urn:microsoft.com/office/officeart/2005/8/colors/accent1_1" csCatId="accent1" phldr="1"/>
      <dgm:spPr/>
      <dgm:t>
        <a:bodyPr/>
        <a:lstStyle/>
        <a:p>
          <a:endParaRPr lang="it-IT"/>
        </a:p>
      </dgm:t>
    </dgm:pt>
    <dgm:pt modelId="{A06785E9-6195-4FAE-9DD9-433FAFF4115A}">
      <dgm:prSet phldrT="[Testo]"/>
      <dgm:spPr/>
      <dgm:t>
        <a:bodyPr/>
        <a:lstStyle/>
        <a:p>
          <a:r>
            <a:rPr lang="it-IT" b="0" i="0" dirty="0"/>
            <a:t>Ottimizzazione dell'efficace dispensazione del farmaco, anche presso il domicilio dei pazienti. </a:t>
          </a:r>
          <a:endParaRPr lang="it-IT" dirty="0"/>
        </a:p>
      </dgm:t>
    </dgm:pt>
    <dgm:pt modelId="{23A59786-C8A5-4E9E-9839-2AC7B3D16ADF}" type="parTrans" cxnId="{2D1F5695-6C65-4372-B8CA-CF60CE22E4A1}">
      <dgm:prSet/>
      <dgm:spPr/>
      <dgm:t>
        <a:bodyPr/>
        <a:lstStyle/>
        <a:p>
          <a:endParaRPr lang="it-IT"/>
        </a:p>
      </dgm:t>
    </dgm:pt>
    <dgm:pt modelId="{C3D6509B-3882-44CC-9280-E47FC819D38B}" type="sibTrans" cxnId="{2D1F5695-6C65-4372-B8CA-CF60CE22E4A1}">
      <dgm:prSet/>
      <dgm:spPr/>
      <dgm:t>
        <a:bodyPr/>
        <a:lstStyle/>
        <a:p>
          <a:endParaRPr lang="it-IT"/>
        </a:p>
      </dgm:t>
    </dgm:pt>
    <dgm:pt modelId="{7E1FC06A-E19D-4ABA-B791-27F954A27990}">
      <dgm:prSet phldrT="[Testo]"/>
      <dgm:spPr/>
      <dgm:t>
        <a:bodyPr/>
        <a:lstStyle/>
        <a:p>
          <a:r>
            <a:rPr lang="it-IT" b="0" i="0" dirty="0"/>
            <a:t> Interventi di </a:t>
          </a:r>
          <a:r>
            <a:rPr lang="it-IT" b="1" i="0" dirty="0"/>
            <a:t>formazione specialistica alla presa in carico del paziente, anche domiciliare</a:t>
          </a:r>
          <a:r>
            <a:rPr lang="it-IT" b="0" i="0" dirty="0"/>
            <a:t>, e alla farmacovigilanza, </a:t>
          </a:r>
          <a:r>
            <a:rPr lang="it-IT" b="1" i="0" dirty="0"/>
            <a:t>dotazioni tecnologiche, informatiche e logistiche</a:t>
          </a:r>
          <a:endParaRPr lang="it-IT" b="1" dirty="0"/>
        </a:p>
      </dgm:t>
    </dgm:pt>
    <dgm:pt modelId="{B7314C27-FDBD-426E-BD87-F7524D869811}" type="parTrans" cxnId="{C47741D7-F981-40A5-9C21-1E108EB42DBF}">
      <dgm:prSet/>
      <dgm:spPr/>
      <dgm:t>
        <a:bodyPr/>
        <a:lstStyle/>
        <a:p>
          <a:endParaRPr lang="it-IT"/>
        </a:p>
      </dgm:t>
    </dgm:pt>
    <dgm:pt modelId="{BF4DE435-9148-4B71-A2FD-767D180983AC}" type="sibTrans" cxnId="{C47741D7-F981-40A5-9C21-1E108EB42DBF}">
      <dgm:prSet/>
      <dgm:spPr/>
      <dgm:t>
        <a:bodyPr/>
        <a:lstStyle/>
        <a:p>
          <a:endParaRPr lang="it-IT"/>
        </a:p>
      </dgm:t>
    </dgm:pt>
    <dgm:pt modelId="{66650724-7AAF-4BE2-8AC6-1A9B51DEE6B6}">
      <dgm:prSet phldrT="[Testo]"/>
      <dgm:spPr/>
      <dgm:t>
        <a:bodyPr/>
        <a:lstStyle/>
        <a:p>
          <a:r>
            <a:rPr lang="it-IT" b="1" i="0" dirty="0"/>
            <a:t>Spese per la locazione e/o acquisto dei dispositivi di telemedicina </a:t>
          </a:r>
        </a:p>
        <a:p>
          <a:r>
            <a:rPr lang="it-IT" b="1" i="0" dirty="0"/>
            <a:t>Creazione di aree di accoglienza </a:t>
          </a:r>
          <a:r>
            <a:rPr lang="it-IT" b="0" i="0" dirty="0"/>
            <a:t>(spazi riservati, arredamenti specifici, dispositivi di emergenza) </a:t>
          </a:r>
          <a:r>
            <a:rPr lang="it-IT" b="1" i="0" dirty="0"/>
            <a:t>per l'erogazione dei servizi di telemedicina, anche a domicilio per pazienti fragili</a:t>
          </a:r>
          <a:endParaRPr lang="it-IT" b="1" dirty="0"/>
        </a:p>
      </dgm:t>
    </dgm:pt>
    <dgm:pt modelId="{D4F91BE1-E01B-40DF-84AA-F2FDF5ACBAD8}" type="parTrans" cxnId="{6C6273E0-2CCF-48F6-91D1-5EDFD6BF2DCF}">
      <dgm:prSet/>
      <dgm:spPr/>
      <dgm:t>
        <a:bodyPr/>
        <a:lstStyle/>
        <a:p>
          <a:endParaRPr lang="it-IT"/>
        </a:p>
      </dgm:t>
    </dgm:pt>
    <dgm:pt modelId="{CB511AD3-DB55-4535-B921-8CF156DD304F}" type="sibTrans" cxnId="{6C6273E0-2CCF-48F6-91D1-5EDFD6BF2DCF}">
      <dgm:prSet/>
      <dgm:spPr/>
      <dgm:t>
        <a:bodyPr/>
        <a:lstStyle/>
        <a:p>
          <a:endParaRPr lang="it-IT"/>
        </a:p>
      </dgm:t>
    </dgm:pt>
    <dgm:pt modelId="{A972A730-6C9E-46E3-AC47-DEC1DE5810F7}" type="pres">
      <dgm:prSet presAssocID="{89DD6170-186D-4551-9765-0D06CEE8ED5C}" presName="compositeShape" presStyleCnt="0">
        <dgm:presLayoutVars>
          <dgm:dir/>
          <dgm:resizeHandles/>
        </dgm:presLayoutVars>
      </dgm:prSet>
      <dgm:spPr/>
    </dgm:pt>
    <dgm:pt modelId="{C42A492E-F85C-463D-ACAC-58580766309C}" type="pres">
      <dgm:prSet presAssocID="{89DD6170-186D-4551-9765-0D06CEE8ED5C}" presName="pyramid" presStyleLbl="node1" presStyleIdx="0" presStyleCnt="1"/>
      <dgm:spPr/>
    </dgm:pt>
    <dgm:pt modelId="{FD38864B-77DE-4F4F-A226-40EE5726AC89}" type="pres">
      <dgm:prSet presAssocID="{89DD6170-186D-4551-9765-0D06CEE8ED5C}" presName="theList" presStyleCnt="0"/>
      <dgm:spPr/>
    </dgm:pt>
    <dgm:pt modelId="{585F9FB6-38EB-4103-86CF-8624DB7A8452}" type="pres">
      <dgm:prSet presAssocID="{A06785E9-6195-4FAE-9DD9-433FAFF4115A}" presName="aNode" presStyleLbl="fgAcc1" presStyleIdx="0" presStyleCnt="3">
        <dgm:presLayoutVars>
          <dgm:bulletEnabled val="1"/>
        </dgm:presLayoutVars>
      </dgm:prSet>
      <dgm:spPr/>
    </dgm:pt>
    <dgm:pt modelId="{77C7FD58-A543-4660-B803-C2F6FCD117CE}" type="pres">
      <dgm:prSet presAssocID="{A06785E9-6195-4FAE-9DD9-433FAFF4115A}" presName="aSpace" presStyleCnt="0"/>
      <dgm:spPr/>
    </dgm:pt>
    <dgm:pt modelId="{69F5AD9C-0DC8-41E8-BAED-DFFB011872F3}" type="pres">
      <dgm:prSet presAssocID="{7E1FC06A-E19D-4ABA-B791-27F954A27990}" presName="aNode" presStyleLbl="fgAcc1" presStyleIdx="1" presStyleCnt="3">
        <dgm:presLayoutVars>
          <dgm:bulletEnabled val="1"/>
        </dgm:presLayoutVars>
      </dgm:prSet>
      <dgm:spPr/>
    </dgm:pt>
    <dgm:pt modelId="{48BDD9E3-BCBD-4FCE-AD67-46706295DC5D}" type="pres">
      <dgm:prSet presAssocID="{7E1FC06A-E19D-4ABA-B791-27F954A27990}" presName="aSpace" presStyleCnt="0"/>
      <dgm:spPr/>
    </dgm:pt>
    <dgm:pt modelId="{0E64B81C-CADC-430B-9178-17F3CB80DA1B}" type="pres">
      <dgm:prSet presAssocID="{66650724-7AAF-4BE2-8AC6-1A9B51DEE6B6}" presName="aNode" presStyleLbl="fgAcc1" presStyleIdx="2" presStyleCnt="3">
        <dgm:presLayoutVars>
          <dgm:bulletEnabled val="1"/>
        </dgm:presLayoutVars>
      </dgm:prSet>
      <dgm:spPr/>
    </dgm:pt>
    <dgm:pt modelId="{B974438D-91CC-4DFD-90E0-BB746E37332F}" type="pres">
      <dgm:prSet presAssocID="{66650724-7AAF-4BE2-8AC6-1A9B51DEE6B6}" presName="aSpace" presStyleCnt="0"/>
      <dgm:spPr/>
    </dgm:pt>
  </dgm:ptLst>
  <dgm:cxnLst>
    <dgm:cxn modelId="{B0E1F05F-FF0E-4F60-809B-C8583A2236A1}" type="presOf" srcId="{66650724-7AAF-4BE2-8AC6-1A9B51DEE6B6}" destId="{0E64B81C-CADC-430B-9178-17F3CB80DA1B}" srcOrd="0" destOrd="0" presId="urn:microsoft.com/office/officeart/2005/8/layout/pyramid2"/>
    <dgm:cxn modelId="{0B517148-69D6-4183-AA27-D03D33481FBC}" type="presOf" srcId="{89DD6170-186D-4551-9765-0D06CEE8ED5C}" destId="{A972A730-6C9E-46E3-AC47-DEC1DE5810F7}" srcOrd="0" destOrd="0" presId="urn:microsoft.com/office/officeart/2005/8/layout/pyramid2"/>
    <dgm:cxn modelId="{0021095A-CDF9-48AB-8997-7011659A8321}" type="presOf" srcId="{A06785E9-6195-4FAE-9DD9-433FAFF4115A}" destId="{585F9FB6-38EB-4103-86CF-8624DB7A8452}" srcOrd="0" destOrd="0" presId="urn:microsoft.com/office/officeart/2005/8/layout/pyramid2"/>
    <dgm:cxn modelId="{2D1F5695-6C65-4372-B8CA-CF60CE22E4A1}" srcId="{89DD6170-186D-4551-9765-0D06CEE8ED5C}" destId="{A06785E9-6195-4FAE-9DD9-433FAFF4115A}" srcOrd="0" destOrd="0" parTransId="{23A59786-C8A5-4E9E-9839-2AC7B3D16ADF}" sibTransId="{C3D6509B-3882-44CC-9280-E47FC819D38B}"/>
    <dgm:cxn modelId="{EC8234B0-C0DC-4835-A5A2-F895936ED581}" type="presOf" srcId="{7E1FC06A-E19D-4ABA-B791-27F954A27990}" destId="{69F5AD9C-0DC8-41E8-BAED-DFFB011872F3}" srcOrd="0" destOrd="0" presId="urn:microsoft.com/office/officeart/2005/8/layout/pyramid2"/>
    <dgm:cxn modelId="{C47741D7-F981-40A5-9C21-1E108EB42DBF}" srcId="{89DD6170-186D-4551-9765-0D06CEE8ED5C}" destId="{7E1FC06A-E19D-4ABA-B791-27F954A27990}" srcOrd="1" destOrd="0" parTransId="{B7314C27-FDBD-426E-BD87-F7524D869811}" sibTransId="{BF4DE435-9148-4B71-A2FD-767D180983AC}"/>
    <dgm:cxn modelId="{6C6273E0-2CCF-48F6-91D1-5EDFD6BF2DCF}" srcId="{89DD6170-186D-4551-9765-0D06CEE8ED5C}" destId="{66650724-7AAF-4BE2-8AC6-1A9B51DEE6B6}" srcOrd="2" destOrd="0" parTransId="{D4F91BE1-E01B-40DF-84AA-F2FDF5ACBAD8}" sibTransId="{CB511AD3-DB55-4535-B921-8CF156DD304F}"/>
    <dgm:cxn modelId="{DA679FA0-3D82-46EA-8866-A64F438C933B}" type="presParOf" srcId="{A972A730-6C9E-46E3-AC47-DEC1DE5810F7}" destId="{C42A492E-F85C-463D-ACAC-58580766309C}" srcOrd="0" destOrd="0" presId="urn:microsoft.com/office/officeart/2005/8/layout/pyramid2"/>
    <dgm:cxn modelId="{3337101C-F86C-402D-BF8E-6B42F1641C02}" type="presParOf" srcId="{A972A730-6C9E-46E3-AC47-DEC1DE5810F7}" destId="{FD38864B-77DE-4F4F-A226-40EE5726AC89}" srcOrd="1" destOrd="0" presId="urn:microsoft.com/office/officeart/2005/8/layout/pyramid2"/>
    <dgm:cxn modelId="{9285A65B-45C8-4C32-B621-6CDD3B7B7FB3}" type="presParOf" srcId="{FD38864B-77DE-4F4F-A226-40EE5726AC89}" destId="{585F9FB6-38EB-4103-86CF-8624DB7A8452}" srcOrd="0" destOrd="0" presId="urn:microsoft.com/office/officeart/2005/8/layout/pyramid2"/>
    <dgm:cxn modelId="{02678526-B4C2-40CB-82D2-FCBB0136EBFB}" type="presParOf" srcId="{FD38864B-77DE-4F4F-A226-40EE5726AC89}" destId="{77C7FD58-A543-4660-B803-C2F6FCD117CE}" srcOrd="1" destOrd="0" presId="urn:microsoft.com/office/officeart/2005/8/layout/pyramid2"/>
    <dgm:cxn modelId="{4D979451-ECF7-493B-B08B-BAD0F220B812}" type="presParOf" srcId="{FD38864B-77DE-4F4F-A226-40EE5726AC89}" destId="{69F5AD9C-0DC8-41E8-BAED-DFFB011872F3}" srcOrd="2" destOrd="0" presId="urn:microsoft.com/office/officeart/2005/8/layout/pyramid2"/>
    <dgm:cxn modelId="{42B21146-B3C4-496A-9C5B-5F927D3A5153}" type="presParOf" srcId="{FD38864B-77DE-4F4F-A226-40EE5726AC89}" destId="{48BDD9E3-BCBD-4FCE-AD67-46706295DC5D}" srcOrd="3" destOrd="0" presId="urn:microsoft.com/office/officeart/2005/8/layout/pyramid2"/>
    <dgm:cxn modelId="{F112ED29-2DE2-4830-8E00-D2E1D18ADA17}" type="presParOf" srcId="{FD38864B-77DE-4F4F-A226-40EE5726AC89}" destId="{0E64B81C-CADC-430B-9178-17F3CB80DA1B}" srcOrd="4" destOrd="0" presId="urn:microsoft.com/office/officeart/2005/8/layout/pyramid2"/>
    <dgm:cxn modelId="{9B2F32D3-0D93-44CA-9FCF-DF99E97338A8}" type="presParOf" srcId="{FD38864B-77DE-4F4F-A226-40EE5726AC89}" destId="{B974438D-91CC-4DFD-90E0-BB746E37332F}"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B3B8F4-A6B5-4941-99C9-902A2866BEE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it-IT"/>
        </a:p>
      </dgm:t>
    </dgm:pt>
    <dgm:pt modelId="{A6916AD1-8262-478B-BA07-EE907401821E}">
      <dgm:prSet phldrT="[Testo]"/>
      <dgm:spPr/>
      <dgm:t>
        <a:bodyPr/>
        <a:lstStyle/>
        <a:p>
          <a:r>
            <a:rPr lang="it-IT" dirty="0">
              <a:latin typeface="Open Sans" panose="020B0606030504020204" pitchFamily="34" charset="0"/>
              <a:ea typeface="Open Sans" panose="020B0606030504020204" pitchFamily="34" charset="0"/>
              <a:cs typeface="Open Sans" panose="020B0606030504020204" pitchFamily="34" charset="0"/>
            </a:rPr>
            <a:t>Necessaria </a:t>
          </a:r>
          <a:r>
            <a:rPr lang="it-IT" b="1" dirty="0">
              <a:latin typeface="Open Sans" panose="020B0606030504020204" pitchFamily="34" charset="0"/>
              <a:ea typeface="Open Sans" panose="020B0606030504020204" pitchFamily="34" charset="0"/>
              <a:cs typeface="Open Sans" panose="020B0606030504020204" pitchFamily="34" charset="0"/>
            </a:rPr>
            <a:t>elasticità</a:t>
          </a:r>
          <a:r>
            <a:rPr lang="it-IT" dirty="0">
              <a:latin typeface="Open Sans" panose="020B0606030504020204" pitchFamily="34" charset="0"/>
              <a:ea typeface="Open Sans" panose="020B0606030504020204" pitchFamily="34" charset="0"/>
              <a:cs typeface="Open Sans" panose="020B0606030504020204" pitchFamily="34" charset="0"/>
            </a:rPr>
            <a:t> nel rispetto dei vincoli PNRR </a:t>
          </a:r>
        </a:p>
      </dgm:t>
    </dgm:pt>
    <dgm:pt modelId="{9B1BB092-1A01-4727-AED5-13BD13CA4D95}" type="parTrans" cxnId="{43AB7C70-2DDD-444B-A6A3-535A846765DF}">
      <dgm:prSet/>
      <dgm:spPr/>
      <dgm:t>
        <a:bodyPr/>
        <a:lstStyle/>
        <a:p>
          <a:endParaRPr lang="it-IT">
            <a:latin typeface="Open Sans" panose="020B0606030504020204" pitchFamily="34" charset="0"/>
            <a:ea typeface="Open Sans" panose="020B0606030504020204" pitchFamily="34" charset="0"/>
            <a:cs typeface="Open Sans" panose="020B0606030504020204" pitchFamily="34" charset="0"/>
          </a:endParaRPr>
        </a:p>
      </dgm:t>
    </dgm:pt>
    <dgm:pt modelId="{651AC429-6417-4215-A9F4-B1F225DA2D54}" type="sibTrans" cxnId="{43AB7C70-2DDD-444B-A6A3-535A846765DF}">
      <dgm:prSet/>
      <dgm:spPr/>
      <dgm:t>
        <a:bodyPr/>
        <a:lstStyle/>
        <a:p>
          <a:endParaRPr lang="it-IT">
            <a:latin typeface="Open Sans" panose="020B0606030504020204" pitchFamily="34" charset="0"/>
            <a:ea typeface="Open Sans" panose="020B0606030504020204" pitchFamily="34" charset="0"/>
            <a:cs typeface="Open Sans" panose="020B0606030504020204" pitchFamily="34" charset="0"/>
          </a:endParaRPr>
        </a:p>
      </dgm:t>
    </dgm:pt>
    <dgm:pt modelId="{3498972F-600A-4D4D-9193-A6024E549238}">
      <dgm:prSet phldrT="[Testo]"/>
      <dgm:spPr/>
      <dgm:t>
        <a:bodyPr/>
        <a:lstStyle/>
        <a:p>
          <a:r>
            <a:rPr lang="it-IT" b="1" dirty="0">
              <a:latin typeface="Open Sans" panose="020B0606030504020204" pitchFamily="34" charset="0"/>
              <a:ea typeface="Open Sans" panose="020B0606030504020204" pitchFamily="34" charset="0"/>
              <a:cs typeface="Open Sans" panose="020B0606030504020204" pitchFamily="34" charset="0"/>
            </a:rPr>
            <a:t>Inflazione</a:t>
          </a:r>
        </a:p>
      </dgm:t>
    </dgm:pt>
    <dgm:pt modelId="{80C502F1-B662-4960-B439-93B3F3CFAF2F}" type="parTrans" cxnId="{13AB033D-1D23-4514-86AF-B77FD51172D6}">
      <dgm:prSet/>
      <dgm:spPr/>
      <dgm:t>
        <a:bodyPr/>
        <a:lstStyle/>
        <a:p>
          <a:endParaRPr lang="it-IT">
            <a:latin typeface="Open Sans" panose="020B0606030504020204" pitchFamily="34" charset="0"/>
            <a:ea typeface="Open Sans" panose="020B0606030504020204" pitchFamily="34" charset="0"/>
            <a:cs typeface="Open Sans" panose="020B0606030504020204" pitchFamily="34" charset="0"/>
          </a:endParaRPr>
        </a:p>
      </dgm:t>
    </dgm:pt>
    <dgm:pt modelId="{1E0D0613-558F-4C1C-A39B-BBF28913AAFF}" type="sibTrans" cxnId="{13AB033D-1D23-4514-86AF-B77FD51172D6}">
      <dgm:prSet/>
      <dgm:spPr/>
      <dgm:t>
        <a:bodyPr/>
        <a:lstStyle/>
        <a:p>
          <a:endParaRPr lang="it-IT">
            <a:latin typeface="Open Sans" panose="020B0606030504020204" pitchFamily="34" charset="0"/>
            <a:ea typeface="Open Sans" panose="020B0606030504020204" pitchFamily="34" charset="0"/>
            <a:cs typeface="Open Sans" panose="020B0606030504020204" pitchFamily="34" charset="0"/>
          </a:endParaRPr>
        </a:p>
      </dgm:t>
    </dgm:pt>
    <dgm:pt modelId="{5BB90D43-170D-4EAA-A85A-A77F43143190}">
      <dgm:prSet phldrT="[Testo]"/>
      <dgm:spPr/>
      <dgm:t>
        <a:bodyPr/>
        <a:lstStyle/>
        <a:p>
          <a:r>
            <a:rPr lang="it-IT" b="1" dirty="0">
              <a:latin typeface="Open Sans" panose="020B0606030504020204" pitchFamily="34" charset="0"/>
              <a:ea typeface="Open Sans" panose="020B0606030504020204" pitchFamily="34" charset="0"/>
              <a:cs typeface="Open Sans" panose="020B0606030504020204" pitchFamily="34" charset="0"/>
            </a:rPr>
            <a:t>DM 71 </a:t>
          </a:r>
          <a:r>
            <a:rPr lang="it-IT" dirty="0">
              <a:latin typeface="Open Sans" panose="020B0606030504020204" pitchFamily="34" charset="0"/>
              <a:ea typeface="Open Sans" panose="020B0606030504020204" pitchFamily="34" charset="0"/>
              <a:cs typeface="Open Sans" panose="020B0606030504020204" pitchFamily="34" charset="0"/>
            </a:rPr>
            <a:t>non ancora approvato in Conferenza Unificata</a:t>
          </a:r>
        </a:p>
      </dgm:t>
    </dgm:pt>
    <dgm:pt modelId="{34C6FBD9-8065-434A-BDEA-60083A8242A0}" type="parTrans" cxnId="{D4D2D61C-0261-4B68-99EB-F3E6826858B0}">
      <dgm:prSet/>
      <dgm:spPr/>
      <dgm:t>
        <a:bodyPr/>
        <a:lstStyle/>
        <a:p>
          <a:endParaRPr lang="it-IT">
            <a:latin typeface="Open Sans" panose="020B0606030504020204" pitchFamily="34" charset="0"/>
            <a:ea typeface="Open Sans" panose="020B0606030504020204" pitchFamily="34" charset="0"/>
            <a:cs typeface="Open Sans" panose="020B0606030504020204" pitchFamily="34" charset="0"/>
          </a:endParaRPr>
        </a:p>
      </dgm:t>
    </dgm:pt>
    <dgm:pt modelId="{CDBFB9A6-EC4D-45E3-A48D-34512850A9A2}" type="sibTrans" cxnId="{D4D2D61C-0261-4B68-99EB-F3E6826858B0}">
      <dgm:prSet/>
      <dgm:spPr/>
      <dgm:t>
        <a:bodyPr/>
        <a:lstStyle/>
        <a:p>
          <a:endParaRPr lang="it-IT">
            <a:latin typeface="Open Sans" panose="020B0606030504020204" pitchFamily="34" charset="0"/>
            <a:ea typeface="Open Sans" panose="020B0606030504020204" pitchFamily="34" charset="0"/>
            <a:cs typeface="Open Sans" panose="020B0606030504020204" pitchFamily="34" charset="0"/>
          </a:endParaRPr>
        </a:p>
      </dgm:t>
    </dgm:pt>
    <dgm:pt modelId="{2B5A0D89-117B-4B17-8FAB-90E5D357358B}">
      <dgm:prSet phldrT="[Testo]"/>
      <dgm:spPr/>
      <dgm:t>
        <a:bodyPr/>
        <a:lstStyle/>
        <a:p>
          <a:r>
            <a:rPr lang="it-IT" b="0" dirty="0">
              <a:latin typeface="Open Sans" panose="020B0606030504020204" pitchFamily="34" charset="0"/>
              <a:ea typeface="Open Sans" panose="020B0606030504020204" pitchFamily="34" charset="0"/>
              <a:cs typeface="Open Sans" panose="020B0606030504020204" pitchFamily="34" charset="0"/>
            </a:rPr>
            <a:t>Nodo dei </a:t>
          </a:r>
          <a:r>
            <a:rPr lang="it-IT" b="1" dirty="0">
              <a:latin typeface="Open Sans" panose="020B0606030504020204" pitchFamily="34" charset="0"/>
              <a:ea typeface="Open Sans" panose="020B0606030504020204" pitchFamily="34" charset="0"/>
              <a:cs typeface="Open Sans" panose="020B0606030504020204" pitchFamily="34" charset="0"/>
            </a:rPr>
            <a:t>medici di medicina generale</a:t>
          </a:r>
        </a:p>
      </dgm:t>
    </dgm:pt>
    <dgm:pt modelId="{3B6EE60C-A524-4ECE-95FE-4EC2CCBB81BB}" type="parTrans" cxnId="{4797FCB8-4637-4652-B7DD-438E177E0EE5}">
      <dgm:prSet/>
      <dgm:spPr/>
      <dgm:t>
        <a:bodyPr/>
        <a:lstStyle/>
        <a:p>
          <a:endParaRPr lang="it-IT">
            <a:latin typeface="Open Sans" panose="020B0606030504020204" pitchFamily="34" charset="0"/>
            <a:ea typeface="Open Sans" panose="020B0606030504020204" pitchFamily="34" charset="0"/>
            <a:cs typeface="Open Sans" panose="020B0606030504020204" pitchFamily="34" charset="0"/>
          </a:endParaRPr>
        </a:p>
      </dgm:t>
    </dgm:pt>
    <dgm:pt modelId="{CAAC8875-5614-4CC6-A465-177F46F47698}" type="sibTrans" cxnId="{4797FCB8-4637-4652-B7DD-438E177E0EE5}">
      <dgm:prSet/>
      <dgm:spPr/>
      <dgm:t>
        <a:bodyPr/>
        <a:lstStyle/>
        <a:p>
          <a:endParaRPr lang="it-IT">
            <a:latin typeface="Open Sans" panose="020B0606030504020204" pitchFamily="34" charset="0"/>
            <a:ea typeface="Open Sans" panose="020B0606030504020204" pitchFamily="34" charset="0"/>
            <a:cs typeface="Open Sans" panose="020B0606030504020204" pitchFamily="34" charset="0"/>
          </a:endParaRPr>
        </a:p>
      </dgm:t>
    </dgm:pt>
    <dgm:pt modelId="{8C559EF2-6D39-4E64-BCAA-3089ADB6A053}" type="pres">
      <dgm:prSet presAssocID="{8CB3B8F4-A6B5-4941-99C9-902A2866BEE8}" presName="matrix" presStyleCnt="0">
        <dgm:presLayoutVars>
          <dgm:chMax val="1"/>
          <dgm:dir/>
          <dgm:resizeHandles val="exact"/>
        </dgm:presLayoutVars>
      </dgm:prSet>
      <dgm:spPr/>
    </dgm:pt>
    <dgm:pt modelId="{A3835ABE-485A-4AA3-AF20-A7E08F577D0C}" type="pres">
      <dgm:prSet presAssocID="{8CB3B8F4-A6B5-4941-99C9-902A2866BEE8}" presName="axisShape" presStyleLbl="bgShp" presStyleIdx="0" presStyleCnt="1"/>
      <dgm:spPr/>
    </dgm:pt>
    <dgm:pt modelId="{C449FD9D-FBE5-420F-A2DE-CB381C192E9C}" type="pres">
      <dgm:prSet presAssocID="{8CB3B8F4-A6B5-4941-99C9-902A2866BEE8}" presName="rect1" presStyleLbl="node1" presStyleIdx="0" presStyleCnt="4">
        <dgm:presLayoutVars>
          <dgm:chMax val="0"/>
          <dgm:chPref val="0"/>
          <dgm:bulletEnabled val="1"/>
        </dgm:presLayoutVars>
      </dgm:prSet>
      <dgm:spPr/>
    </dgm:pt>
    <dgm:pt modelId="{A7549576-802B-4002-BC23-517EE6794CCC}" type="pres">
      <dgm:prSet presAssocID="{8CB3B8F4-A6B5-4941-99C9-902A2866BEE8}" presName="rect2" presStyleLbl="node1" presStyleIdx="1" presStyleCnt="4">
        <dgm:presLayoutVars>
          <dgm:chMax val="0"/>
          <dgm:chPref val="0"/>
          <dgm:bulletEnabled val="1"/>
        </dgm:presLayoutVars>
      </dgm:prSet>
      <dgm:spPr/>
    </dgm:pt>
    <dgm:pt modelId="{F0AD1936-C191-435F-9E52-8ACAFF7B1509}" type="pres">
      <dgm:prSet presAssocID="{8CB3B8F4-A6B5-4941-99C9-902A2866BEE8}" presName="rect3" presStyleLbl="node1" presStyleIdx="2" presStyleCnt="4">
        <dgm:presLayoutVars>
          <dgm:chMax val="0"/>
          <dgm:chPref val="0"/>
          <dgm:bulletEnabled val="1"/>
        </dgm:presLayoutVars>
      </dgm:prSet>
      <dgm:spPr/>
    </dgm:pt>
    <dgm:pt modelId="{0722B590-8B41-4F31-AE76-906F6D19459D}" type="pres">
      <dgm:prSet presAssocID="{8CB3B8F4-A6B5-4941-99C9-902A2866BEE8}" presName="rect4" presStyleLbl="node1" presStyleIdx="3" presStyleCnt="4" custLinFactNeighborX="-1605" custLinFactNeighborY="-1035">
        <dgm:presLayoutVars>
          <dgm:chMax val="0"/>
          <dgm:chPref val="0"/>
          <dgm:bulletEnabled val="1"/>
        </dgm:presLayoutVars>
      </dgm:prSet>
      <dgm:spPr/>
    </dgm:pt>
  </dgm:ptLst>
  <dgm:cxnLst>
    <dgm:cxn modelId="{D4D2D61C-0261-4B68-99EB-F3E6826858B0}" srcId="{8CB3B8F4-A6B5-4941-99C9-902A2866BEE8}" destId="{5BB90D43-170D-4EAA-A85A-A77F43143190}" srcOrd="2" destOrd="0" parTransId="{34C6FBD9-8065-434A-BDEA-60083A8242A0}" sibTransId="{CDBFB9A6-EC4D-45E3-A48D-34512850A9A2}"/>
    <dgm:cxn modelId="{13AB033D-1D23-4514-86AF-B77FD51172D6}" srcId="{8CB3B8F4-A6B5-4941-99C9-902A2866BEE8}" destId="{3498972F-600A-4D4D-9193-A6024E549238}" srcOrd="1" destOrd="0" parTransId="{80C502F1-B662-4960-B439-93B3F3CFAF2F}" sibTransId="{1E0D0613-558F-4C1C-A39B-BBF28913AAFF}"/>
    <dgm:cxn modelId="{53351F50-9542-4382-B717-D54342C4FB3D}" type="presOf" srcId="{A6916AD1-8262-478B-BA07-EE907401821E}" destId="{C449FD9D-FBE5-420F-A2DE-CB381C192E9C}" srcOrd="0" destOrd="0" presId="urn:microsoft.com/office/officeart/2005/8/layout/matrix2"/>
    <dgm:cxn modelId="{43AB7C70-2DDD-444B-A6A3-535A846765DF}" srcId="{8CB3B8F4-A6B5-4941-99C9-902A2866BEE8}" destId="{A6916AD1-8262-478B-BA07-EE907401821E}" srcOrd="0" destOrd="0" parTransId="{9B1BB092-1A01-4727-AED5-13BD13CA4D95}" sibTransId="{651AC429-6417-4215-A9F4-B1F225DA2D54}"/>
    <dgm:cxn modelId="{C4758871-7ECA-4390-953A-36D6B025F8D1}" type="presOf" srcId="{3498972F-600A-4D4D-9193-A6024E549238}" destId="{A7549576-802B-4002-BC23-517EE6794CCC}" srcOrd="0" destOrd="0" presId="urn:microsoft.com/office/officeart/2005/8/layout/matrix2"/>
    <dgm:cxn modelId="{321B5FAE-C7C9-4A7E-B7DA-0C91F7051DE1}" type="presOf" srcId="{2B5A0D89-117B-4B17-8FAB-90E5D357358B}" destId="{0722B590-8B41-4F31-AE76-906F6D19459D}" srcOrd="0" destOrd="0" presId="urn:microsoft.com/office/officeart/2005/8/layout/matrix2"/>
    <dgm:cxn modelId="{AE0983B2-CF00-47C8-BA1B-729BC873A194}" type="presOf" srcId="{8CB3B8F4-A6B5-4941-99C9-902A2866BEE8}" destId="{8C559EF2-6D39-4E64-BCAA-3089ADB6A053}" srcOrd="0" destOrd="0" presId="urn:microsoft.com/office/officeart/2005/8/layout/matrix2"/>
    <dgm:cxn modelId="{4797FCB8-4637-4652-B7DD-438E177E0EE5}" srcId="{8CB3B8F4-A6B5-4941-99C9-902A2866BEE8}" destId="{2B5A0D89-117B-4B17-8FAB-90E5D357358B}" srcOrd="3" destOrd="0" parTransId="{3B6EE60C-A524-4ECE-95FE-4EC2CCBB81BB}" sibTransId="{CAAC8875-5614-4CC6-A465-177F46F47698}"/>
    <dgm:cxn modelId="{978D14D7-2375-4DE6-A8E2-EAA75712DC49}" type="presOf" srcId="{5BB90D43-170D-4EAA-A85A-A77F43143190}" destId="{F0AD1936-C191-435F-9E52-8ACAFF7B1509}" srcOrd="0" destOrd="0" presId="urn:microsoft.com/office/officeart/2005/8/layout/matrix2"/>
    <dgm:cxn modelId="{76A4607B-5E6D-4355-807B-CA92C46C17AA}" type="presParOf" srcId="{8C559EF2-6D39-4E64-BCAA-3089ADB6A053}" destId="{A3835ABE-485A-4AA3-AF20-A7E08F577D0C}" srcOrd="0" destOrd="0" presId="urn:microsoft.com/office/officeart/2005/8/layout/matrix2"/>
    <dgm:cxn modelId="{E322F5E9-F33C-4ABD-90C7-D44FFC00F203}" type="presParOf" srcId="{8C559EF2-6D39-4E64-BCAA-3089ADB6A053}" destId="{C449FD9D-FBE5-420F-A2DE-CB381C192E9C}" srcOrd="1" destOrd="0" presId="urn:microsoft.com/office/officeart/2005/8/layout/matrix2"/>
    <dgm:cxn modelId="{23C6FAD3-90C0-441B-8D44-6637CA69786D}" type="presParOf" srcId="{8C559EF2-6D39-4E64-BCAA-3089ADB6A053}" destId="{A7549576-802B-4002-BC23-517EE6794CCC}" srcOrd="2" destOrd="0" presId="urn:microsoft.com/office/officeart/2005/8/layout/matrix2"/>
    <dgm:cxn modelId="{9700F297-19AB-40A5-B665-9FCAEEBA0A3A}" type="presParOf" srcId="{8C559EF2-6D39-4E64-BCAA-3089ADB6A053}" destId="{F0AD1936-C191-435F-9E52-8ACAFF7B1509}" srcOrd="3" destOrd="0" presId="urn:microsoft.com/office/officeart/2005/8/layout/matrix2"/>
    <dgm:cxn modelId="{D195388B-635E-4386-A697-57410945A00C}" type="presParOf" srcId="{8C559EF2-6D39-4E64-BCAA-3089ADB6A053}" destId="{0722B590-8B41-4F31-AE76-906F6D19459D}"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05EAF-A3FF-441A-AD90-887FDA9E7262}">
      <dsp:nvSpPr>
        <dsp:cNvPr id="0" name=""/>
        <dsp:cNvSpPr/>
      </dsp:nvSpPr>
      <dsp:spPr>
        <a:xfrm>
          <a:off x="1968011" y="0"/>
          <a:ext cx="5076583" cy="507658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D7702-07C6-4F5A-A0D1-A386405B54C2}">
      <dsp:nvSpPr>
        <dsp:cNvPr id="0" name=""/>
        <dsp:cNvSpPr/>
      </dsp:nvSpPr>
      <dsp:spPr>
        <a:xfrm>
          <a:off x="2450286" y="482275"/>
          <a:ext cx="1979867" cy="197986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latin typeface="Open Sans" panose="020B0606030504020204" pitchFamily="34" charset="0"/>
              <a:ea typeface="Open Sans" panose="020B0606030504020204" pitchFamily="34" charset="0"/>
              <a:cs typeface="Open Sans" panose="020B0606030504020204" pitchFamily="34" charset="0"/>
            </a:rPr>
            <a:t>Le aree interne sono il </a:t>
          </a:r>
          <a:r>
            <a:rPr lang="it-IT" sz="1300" b="1" kern="1200" dirty="0">
              <a:latin typeface="Open Sans" panose="020B0606030504020204" pitchFamily="34" charset="0"/>
              <a:ea typeface="Open Sans" panose="020B0606030504020204" pitchFamily="34" charset="0"/>
              <a:cs typeface="Open Sans" panose="020B0606030504020204" pitchFamily="34" charset="0"/>
            </a:rPr>
            <a:t>60% della superficie nazionale</a:t>
          </a:r>
          <a:r>
            <a:rPr lang="it-IT" sz="1300" kern="1200" dirty="0">
              <a:latin typeface="Open Sans" panose="020B0606030504020204" pitchFamily="34" charset="0"/>
              <a:ea typeface="Open Sans" panose="020B0606030504020204" pitchFamily="34" charset="0"/>
              <a:cs typeface="Open Sans" panose="020B0606030504020204" pitchFamily="34" charset="0"/>
            </a:rPr>
            <a:t>: vi ricadono </a:t>
          </a:r>
          <a:r>
            <a:rPr lang="it-IT" sz="1300" b="1" kern="1200" dirty="0">
              <a:latin typeface="Open Sans" panose="020B0606030504020204" pitchFamily="34" charset="0"/>
              <a:ea typeface="Open Sans" panose="020B0606030504020204" pitchFamily="34" charset="0"/>
              <a:cs typeface="Open Sans" panose="020B0606030504020204" pitchFamily="34" charset="0"/>
            </a:rPr>
            <a:t>4.200 comuni, </a:t>
          </a:r>
          <a:r>
            <a:rPr lang="it-IT" sz="1300" kern="1200" dirty="0">
              <a:latin typeface="Open Sans" panose="020B0606030504020204" pitchFamily="34" charset="0"/>
              <a:ea typeface="Open Sans" panose="020B0606030504020204" pitchFamily="34" charset="0"/>
              <a:cs typeface="Open Sans" panose="020B0606030504020204" pitchFamily="34" charset="0"/>
            </a:rPr>
            <a:t>per un totale di </a:t>
          </a:r>
          <a:r>
            <a:rPr lang="it-IT" sz="1300" b="1" kern="1200" dirty="0">
              <a:latin typeface="Open Sans" panose="020B0606030504020204" pitchFamily="34" charset="0"/>
              <a:ea typeface="Open Sans" panose="020B0606030504020204" pitchFamily="34" charset="0"/>
              <a:cs typeface="Open Sans" panose="020B0606030504020204" pitchFamily="34" charset="0"/>
            </a:rPr>
            <a:t>13 milioni di abitanti </a:t>
          </a:r>
        </a:p>
      </dsp:txBody>
      <dsp:txXfrm>
        <a:off x="2546935" y="578924"/>
        <a:ext cx="1786569" cy="1786569"/>
      </dsp:txXfrm>
    </dsp:sp>
    <dsp:sp modelId="{0D2BF88D-C958-481A-A407-7A75657FD131}">
      <dsp:nvSpPr>
        <dsp:cNvPr id="0" name=""/>
        <dsp:cNvSpPr/>
      </dsp:nvSpPr>
      <dsp:spPr>
        <a:xfrm>
          <a:off x="4582451" y="482275"/>
          <a:ext cx="1979867" cy="197986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dirty="0">
              <a:latin typeface="Open Sans" panose="020B0606030504020204" pitchFamily="34" charset="0"/>
              <a:ea typeface="Open Sans" panose="020B0606030504020204" pitchFamily="34" charset="0"/>
              <a:cs typeface="Open Sans" panose="020B0606030504020204" pitchFamily="34" charset="0"/>
            </a:rPr>
            <a:t>8,8 milioni di abitanti delle aree interne</a:t>
          </a:r>
          <a:r>
            <a:rPr lang="it-IT" sz="1300" kern="1200" dirty="0">
              <a:latin typeface="Open Sans" panose="020B0606030504020204" pitchFamily="34" charset="0"/>
              <a:ea typeface="Open Sans" panose="020B0606030504020204" pitchFamily="34" charset="0"/>
              <a:cs typeface="Open Sans" panose="020B0606030504020204" pitchFamily="34" charset="0"/>
            </a:rPr>
            <a:t> vivono nei </a:t>
          </a:r>
          <a:r>
            <a:rPr lang="it-IT" sz="1300" u="sng" kern="1200" dirty="0">
              <a:latin typeface="Open Sans" panose="020B0606030504020204" pitchFamily="34" charset="0"/>
              <a:ea typeface="Open Sans" panose="020B0606030504020204" pitchFamily="34" charset="0"/>
              <a:cs typeface="Open Sans" panose="020B0606030504020204" pitchFamily="34" charset="0"/>
            </a:rPr>
            <a:t>comuni intermedi </a:t>
          </a:r>
          <a:r>
            <a:rPr lang="it-IT" sz="1300" kern="1200" dirty="0">
              <a:latin typeface="Open Sans" panose="020B0606030504020204" pitchFamily="34" charset="0"/>
              <a:ea typeface="Open Sans" panose="020B0606030504020204" pitchFamily="34" charset="0"/>
              <a:cs typeface="Open Sans" panose="020B0606030504020204" pitchFamily="34" charset="0"/>
            </a:rPr>
            <a:t>(dai </a:t>
          </a:r>
          <a:r>
            <a:rPr lang="it-IT" sz="1300" b="1" kern="1200" dirty="0">
              <a:latin typeface="Open Sans" panose="020B0606030504020204" pitchFamily="34" charset="0"/>
              <a:ea typeface="Open Sans" panose="020B0606030504020204" pitchFamily="34" charset="0"/>
              <a:cs typeface="Open Sans" panose="020B0606030504020204" pitchFamily="34" charset="0"/>
            </a:rPr>
            <a:t>20 ai 40 minuti</a:t>
          </a:r>
          <a:r>
            <a:rPr lang="it-IT" sz="1300" kern="1200" dirty="0">
              <a:latin typeface="Open Sans" panose="020B0606030504020204" pitchFamily="34" charset="0"/>
              <a:ea typeface="Open Sans" panose="020B0606030504020204" pitchFamily="34" charset="0"/>
              <a:cs typeface="Open Sans" panose="020B0606030504020204" pitchFamily="34" charset="0"/>
            </a:rPr>
            <a:t> dal polo sanitario più vicino) </a:t>
          </a:r>
        </a:p>
      </dsp:txBody>
      <dsp:txXfrm>
        <a:off x="4679100" y="578924"/>
        <a:ext cx="1786569" cy="1786569"/>
      </dsp:txXfrm>
    </dsp:sp>
    <dsp:sp modelId="{C125CC80-26BE-43BC-830F-195AE094B40C}">
      <dsp:nvSpPr>
        <dsp:cNvPr id="0" name=""/>
        <dsp:cNvSpPr/>
      </dsp:nvSpPr>
      <dsp:spPr>
        <a:xfrm>
          <a:off x="2450286" y="2614440"/>
          <a:ext cx="1979867" cy="197986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i="0" kern="1200" dirty="0">
              <a:latin typeface="Open Sans" panose="020B0606030504020204" pitchFamily="34" charset="0"/>
              <a:ea typeface="Open Sans" panose="020B0606030504020204" pitchFamily="34" charset="0"/>
              <a:cs typeface="Open Sans" panose="020B0606030504020204" pitchFamily="34" charset="0"/>
            </a:rPr>
            <a:t>3,7 milioni di abitanti delle aree interne </a:t>
          </a:r>
          <a:r>
            <a:rPr lang="it-IT" sz="1300" b="0" i="0" kern="1200" dirty="0">
              <a:latin typeface="Open Sans" panose="020B0606030504020204" pitchFamily="34" charset="0"/>
              <a:ea typeface="Open Sans" panose="020B0606030504020204" pitchFamily="34" charset="0"/>
              <a:cs typeface="Open Sans" panose="020B0606030504020204" pitchFamily="34" charset="0"/>
            </a:rPr>
            <a:t>vivono in </a:t>
          </a:r>
          <a:r>
            <a:rPr lang="it-IT" sz="1300" b="0" i="0" u="sng" kern="1200" dirty="0">
              <a:latin typeface="Open Sans" panose="020B0606030504020204" pitchFamily="34" charset="0"/>
              <a:ea typeface="Open Sans" panose="020B0606030504020204" pitchFamily="34" charset="0"/>
              <a:cs typeface="Open Sans" panose="020B0606030504020204" pitchFamily="34" charset="0"/>
            </a:rPr>
            <a:t>comuni periferici </a:t>
          </a:r>
          <a:r>
            <a:rPr lang="it-IT" sz="1300" b="0" i="0" kern="1200" dirty="0">
              <a:latin typeface="Open Sans" panose="020B0606030504020204" pitchFamily="34" charset="0"/>
              <a:ea typeface="Open Sans" panose="020B0606030504020204" pitchFamily="34" charset="0"/>
              <a:cs typeface="Open Sans" panose="020B0606030504020204" pitchFamily="34" charset="0"/>
            </a:rPr>
            <a:t>(tra i </a:t>
          </a:r>
          <a:r>
            <a:rPr lang="it-IT" sz="1300" b="1" i="0" kern="1200" dirty="0">
              <a:latin typeface="Open Sans" panose="020B0606030504020204" pitchFamily="34" charset="0"/>
              <a:ea typeface="Open Sans" panose="020B0606030504020204" pitchFamily="34" charset="0"/>
              <a:cs typeface="Open Sans" panose="020B0606030504020204" pitchFamily="34" charset="0"/>
            </a:rPr>
            <a:t>40 e i 75 minuti </a:t>
          </a:r>
          <a:r>
            <a:rPr lang="it-IT" sz="1300" b="0" i="0" kern="1200" dirty="0">
              <a:latin typeface="Open Sans" panose="020B0606030504020204" pitchFamily="34" charset="0"/>
              <a:ea typeface="Open Sans" panose="020B0606030504020204" pitchFamily="34" charset="0"/>
              <a:cs typeface="Open Sans" panose="020B0606030504020204" pitchFamily="34" charset="0"/>
            </a:rPr>
            <a:t>dal polo sanitario più vicino)</a:t>
          </a:r>
          <a:endParaRPr lang="it-IT" sz="13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546935" y="2711089"/>
        <a:ext cx="1786569" cy="1786569"/>
      </dsp:txXfrm>
    </dsp:sp>
    <dsp:sp modelId="{6BEC5108-263F-423D-8321-79EF4ECA7FA1}">
      <dsp:nvSpPr>
        <dsp:cNvPr id="0" name=""/>
        <dsp:cNvSpPr/>
      </dsp:nvSpPr>
      <dsp:spPr>
        <a:xfrm>
          <a:off x="4582451" y="2614440"/>
          <a:ext cx="1979867" cy="197986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i="0" kern="1200" dirty="0">
              <a:latin typeface="Open Sans" panose="020B0606030504020204" pitchFamily="34" charset="0"/>
              <a:ea typeface="Open Sans" panose="020B0606030504020204" pitchFamily="34" charset="0"/>
              <a:cs typeface="Open Sans" panose="020B0606030504020204" pitchFamily="34" charset="0"/>
            </a:rPr>
            <a:t>670mila abitanti delle aree interne </a:t>
          </a:r>
          <a:r>
            <a:rPr lang="it-IT" sz="1300" b="0" i="0" kern="1200" dirty="0">
              <a:latin typeface="Open Sans" panose="020B0606030504020204" pitchFamily="34" charset="0"/>
              <a:ea typeface="Open Sans" panose="020B0606030504020204" pitchFamily="34" charset="0"/>
              <a:cs typeface="Open Sans" panose="020B0606030504020204" pitchFamily="34" charset="0"/>
            </a:rPr>
            <a:t>vivono in </a:t>
          </a:r>
          <a:r>
            <a:rPr lang="it-IT" sz="1300" b="0" i="0" u="sng" kern="1200" dirty="0">
              <a:latin typeface="Open Sans" panose="020B0606030504020204" pitchFamily="34" charset="0"/>
              <a:ea typeface="Open Sans" panose="020B0606030504020204" pitchFamily="34" charset="0"/>
              <a:cs typeface="Open Sans" panose="020B0606030504020204" pitchFamily="34" charset="0"/>
            </a:rPr>
            <a:t>aree ultra-periferiche </a:t>
          </a:r>
          <a:r>
            <a:rPr lang="it-IT" sz="1300" b="0" i="0" kern="1200" dirty="0">
              <a:latin typeface="Open Sans" panose="020B0606030504020204" pitchFamily="34" charset="0"/>
              <a:ea typeface="Open Sans" panose="020B0606030504020204" pitchFamily="34" charset="0"/>
              <a:cs typeface="Open Sans" panose="020B0606030504020204" pitchFamily="34" charset="0"/>
            </a:rPr>
            <a:t>(</a:t>
          </a:r>
          <a:r>
            <a:rPr lang="it-IT" sz="1300" b="1" i="0" kern="1200" dirty="0">
              <a:latin typeface="Open Sans" panose="020B0606030504020204" pitchFamily="34" charset="0"/>
              <a:ea typeface="Open Sans" panose="020B0606030504020204" pitchFamily="34" charset="0"/>
              <a:cs typeface="Open Sans" panose="020B0606030504020204" pitchFamily="34" charset="0"/>
            </a:rPr>
            <a:t>almeno </a:t>
          </a:r>
          <a:r>
            <a:rPr lang="it-IT" sz="13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75 minuti </a:t>
          </a:r>
          <a:r>
            <a:rPr lang="it-IT" sz="1300" b="0" i="0" kern="1200" dirty="0">
              <a:latin typeface="Open Sans" panose="020B0606030504020204" pitchFamily="34" charset="0"/>
              <a:ea typeface="Open Sans" panose="020B0606030504020204" pitchFamily="34" charset="0"/>
              <a:cs typeface="Open Sans" panose="020B0606030504020204" pitchFamily="34" charset="0"/>
            </a:rPr>
            <a:t>dal polo sanitario più vicino)</a:t>
          </a:r>
          <a:endParaRPr lang="it-IT" sz="13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679100" y="2711089"/>
        <a:ext cx="1786569" cy="1786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A492E-F85C-463D-ACAC-58580766309C}">
      <dsp:nvSpPr>
        <dsp:cNvPr id="0" name=""/>
        <dsp:cNvSpPr/>
      </dsp:nvSpPr>
      <dsp:spPr>
        <a:xfrm>
          <a:off x="503561" y="0"/>
          <a:ext cx="5131630" cy="5131630"/>
        </a:xfrm>
        <a:prstGeom prst="triangl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F9FB6-38EB-4103-86CF-8624DB7A8452}">
      <dsp:nvSpPr>
        <dsp:cNvPr id="0" name=""/>
        <dsp:cNvSpPr/>
      </dsp:nvSpPr>
      <dsp:spPr>
        <a:xfrm>
          <a:off x="3069376" y="515919"/>
          <a:ext cx="3335559" cy="1214753"/>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0" i="0" kern="1200" dirty="0"/>
            <a:t>Ottimizzazione dell'efficace dispensazione del farmaco, anche presso il domicilio dei pazienti. </a:t>
          </a:r>
          <a:endParaRPr lang="it-IT" sz="1100" kern="1200" dirty="0"/>
        </a:p>
      </dsp:txBody>
      <dsp:txXfrm>
        <a:off x="3128675" y="575218"/>
        <a:ext cx="3216961" cy="1096155"/>
      </dsp:txXfrm>
    </dsp:sp>
    <dsp:sp modelId="{69F5AD9C-0DC8-41E8-BAED-DFFB011872F3}">
      <dsp:nvSpPr>
        <dsp:cNvPr id="0" name=""/>
        <dsp:cNvSpPr/>
      </dsp:nvSpPr>
      <dsp:spPr>
        <a:xfrm>
          <a:off x="3069376" y="1882516"/>
          <a:ext cx="3335559" cy="1214753"/>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0" i="0" kern="1200" dirty="0"/>
            <a:t> Interventi di </a:t>
          </a:r>
          <a:r>
            <a:rPr lang="it-IT" sz="1100" b="1" i="0" kern="1200" dirty="0"/>
            <a:t>formazione specialistica alla presa in carico del paziente, anche domiciliare</a:t>
          </a:r>
          <a:r>
            <a:rPr lang="it-IT" sz="1100" b="0" i="0" kern="1200" dirty="0"/>
            <a:t>, e alla farmacovigilanza, </a:t>
          </a:r>
          <a:r>
            <a:rPr lang="it-IT" sz="1100" b="1" i="0" kern="1200" dirty="0"/>
            <a:t>dotazioni tecnologiche, informatiche e logistiche</a:t>
          </a:r>
          <a:endParaRPr lang="it-IT" sz="1100" b="1" kern="1200" dirty="0"/>
        </a:p>
      </dsp:txBody>
      <dsp:txXfrm>
        <a:off x="3128675" y="1941815"/>
        <a:ext cx="3216961" cy="1096155"/>
      </dsp:txXfrm>
    </dsp:sp>
    <dsp:sp modelId="{0E64B81C-CADC-430B-9178-17F3CB80DA1B}">
      <dsp:nvSpPr>
        <dsp:cNvPr id="0" name=""/>
        <dsp:cNvSpPr/>
      </dsp:nvSpPr>
      <dsp:spPr>
        <a:xfrm>
          <a:off x="3069376" y="3249113"/>
          <a:ext cx="3335559" cy="1214753"/>
        </a:xfrm>
        <a:prstGeom prst="round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i="0" kern="1200" dirty="0"/>
            <a:t>Spese per la locazione e/o acquisto dei dispositivi di telemedicina </a:t>
          </a:r>
        </a:p>
        <a:p>
          <a:pPr marL="0" lvl="0" indent="0" algn="ctr" defTabSz="488950">
            <a:lnSpc>
              <a:spcPct val="90000"/>
            </a:lnSpc>
            <a:spcBef>
              <a:spcPct val="0"/>
            </a:spcBef>
            <a:spcAft>
              <a:spcPct val="35000"/>
            </a:spcAft>
            <a:buNone/>
          </a:pPr>
          <a:r>
            <a:rPr lang="it-IT" sz="1100" b="1" i="0" kern="1200" dirty="0"/>
            <a:t>Creazione di aree di accoglienza </a:t>
          </a:r>
          <a:r>
            <a:rPr lang="it-IT" sz="1100" b="0" i="0" kern="1200" dirty="0"/>
            <a:t>(spazi riservati, arredamenti specifici, dispositivi di emergenza) </a:t>
          </a:r>
          <a:r>
            <a:rPr lang="it-IT" sz="1100" b="1" i="0" kern="1200" dirty="0"/>
            <a:t>per l'erogazione dei servizi di telemedicina, anche a domicilio per pazienti fragili</a:t>
          </a:r>
          <a:endParaRPr lang="it-IT" sz="1100" b="1" kern="1200" dirty="0"/>
        </a:p>
      </dsp:txBody>
      <dsp:txXfrm>
        <a:off x="3128675" y="3308412"/>
        <a:ext cx="3216961" cy="1096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35ABE-485A-4AA3-AF20-A7E08F577D0C}">
      <dsp:nvSpPr>
        <dsp:cNvPr id="0" name=""/>
        <dsp:cNvSpPr/>
      </dsp:nvSpPr>
      <dsp:spPr>
        <a:xfrm>
          <a:off x="2247656" y="0"/>
          <a:ext cx="5184576" cy="518457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9FD9D-FBE5-420F-A2DE-CB381C192E9C}">
      <dsp:nvSpPr>
        <dsp:cNvPr id="0" name=""/>
        <dsp:cNvSpPr/>
      </dsp:nvSpPr>
      <dsp:spPr>
        <a:xfrm>
          <a:off x="2584653" y="336997"/>
          <a:ext cx="2073830" cy="2073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latin typeface="Open Sans" panose="020B0606030504020204" pitchFamily="34" charset="0"/>
              <a:ea typeface="Open Sans" panose="020B0606030504020204" pitchFamily="34" charset="0"/>
              <a:cs typeface="Open Sans" panose="020B0606030504020204" pitchFamily="34" charset="0"/>
            </a:rPr>
            <a:t>Necessaria </a:t>
          </a:r>
          <a:r>
            <a:rPr lang="it-IT" sz="2100" b="1" kern="1200" dirty="0">
              <a:latin typeface="Open Sans" panose="020B0606030504020204" pitchFamily="34" charset="0"/>
              <a:ea typeface="Open Sans" panose="020B0606030504020204" pitchFamily="34" charset="0"/>
              <a:cs typeface="Open Sans" panose="020B0606030504020204" pitchFamily="34" charset="0"/>
            </a:rPr>
            <a:t>elasticità</a:t>
          </a:r>
          <a:r>
            <a:rPr lang="it-IT" sz="2100" kern="1200" dirty="0">
              <a:latin typeface="Open Sans" panose="020B0606030504020204" pitchFamily="34" charset="0"/>
              <a:ea typeface="Open Sans" panose="020B0606030504020204" pitchFamily="34" charset="0"/>
              <a:cs typeface="Open Sans" panose="020B0606030504020204" pitchFamily="34" charset="0"/>
            </a:rPr>
            <a:t> nel rispetto dei vincoli PNRR </a:t>
          </a:r>
        </a:p>
      </dsp:txBody>
      <dsp:txXfrm>
        <a:off x="2685889" y="438233"/>
        <a:ext cx="1871358" cy="1871358"/>
      </dsp:txXfrm>
    </dsp:sp>
    <dsp:sp modelId="{A7549576-802B-4002-BC23-517EE6794CCC}">
      <dsp:nvSpPr>
        <dsp:cNvPr id="0" name=""/>
        <dsp:cNvSpPr/>
      </dsp:nvSpPr>
      <dsp:spPr>
        <a:xfrm>
          <a:off x="5021404" y="336997"/>
          <a:ext cx="2073830" cy="2073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b="1" kern="1200" dirty="0">
              <a:latin typeface="Open Sans" panose="020B0606030504020204" pitchFamily="34" charset="0"/>
              <a:ea typeface="Open Sans" panose="020B0606030504020204" pitchFamily="34" charset="0"/>
              <a:cs typeface="Open Sans" panose="020B0606030504020204" pitchFamily="34" charset="0"/>
            </a:rPr>
            <a:t>Inflazione</a:t>
          </a:r>
        </a:p>
      </dsp:txBody>
      <dsp:txXfrm>
        <a:off x="5122640" y="438233"/>
        <a:ext cx="1871358" cy="1871358"/>
      </dsp:txXfrm>
    </dsp:sp>
    <dsp:sp modelId="{F0AD1936-C191-435F-9E52-8ACAFF7B1509}">
      <dsp:nvSpPr>
        <dsp:cNvPr id="0" name=""/>
        <dsp:cNvSpPr/>
      </dsp:nvSpPr>
      <dsp:spPr>
        <a:xfrm>
          <a:off x="2584653" y="2773748"/>
          <a:ext cx="2073830" cy="2073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b="1" kern="1200" dirty="0">
              <a:latin typeface="Open Sans" panose="020B0606030504020204" pitchFamily="34" charset="0"/>
              <a:ea typeface="Open Sans" panose="020B0606030504020204" pitchFamily="34" charset="0"/>
              <a:cs typeface="Open Sans" panose="020B0606030504020204" pitchFamily="34" charset="0"/>
            </a:rPr>
            <a:t>DM 71 </a:t>
          </a:r>
          <a:r>
            <a:rPr lang="it-IT" sz="2100" kern="1200" dirty="0">
              <a:latin typeface="Open Sans" panose="020B0606030504020204" pitchFamily="34" charset="0"/>
              <a:ea typeface="Open Sans" panose="020B0606030504020204" pitchFamily="34" charset="0"/>
              <a:cs typeface="Open Sans" panose="020B0606030504020204" pitchFamily="34" charset="0"/>
            </a:rPr>
            <a:t>non ancora approvato in Conferenza Unificata</a:t>
          </a:r>
        </a:p>
      </dsp:txBody>
      <dsp:txXfrm>
        <a:off x="2685889" y="2874984"/>
        <a:ext cx="1871358" cy="1871358"/>
      </dsp:txXfrm>
    </dsp:sp>
    <dsp:sp modelId="{0722B590-8B41-4F31-AE76-906F6D19459D}">
      <dsp:nvSpPr>
        <dsp:cNvPr id="0" name=""/>
        <dsp:cNvSpPr/>
      </dsp:nvSpPr>
      <dsp:spPr>
        <a:xfrm>
          <a:off x="4988119" y="2752284"/>
          <a:ext cx="2073830" cy="2073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b="0" kern="1200" dirty="0">
              <a:latin typeface="Open Sans" panose="020B0606030504020204" pitchFamily="34" charset="0"/>
              <a:ea typeface="Open Sans" panose="020B0606030504020204" pitchFamily="34" charset="0"/>
              <a:cs typeface="Open Sans" panose="020B0606030504020204" pitchFamily="34" charset="0"/>
            </a:rPr>
            <a:t>Nodo dei </a:t>
          </a:r>
          <a:r>
            <a:rPr lang="it-IT" sz="2100" b="1" kern="1200" dirty="0">
              <a:latin typeface="Open Sans" panose="020B0606030504020204" pitchFamily="34" charset="0"/>
              <a:ea typeface="Open Sans" panose="020B0606030504020204" pitchFamily="34" charset="0"/>
              <a:cs typeface="Open Sans" panose="020B0606030504020204" pitchFamily="34" charset="0"/>
            </a:rPr>
            <a:t>medici di medicina generale</a:t>
          </a:r>
        </a:p>
      </dsp:txBody>
      <dsp:txXfrm>
        <a:off x="5089355" y="2853520"/>
        <a:ext cx="1871358" cy="187135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2</a:t>
            </a:fld>
            <a:endParaRPr lang="it-IT"/>
          </a:p>
        </p:txBody>
      </p:sp>
    </p:spTree>
    <p:extLst>
      <p:ext uri="{BB962C8B-B14F-4D97-AF65-F5344CB8AC3E}">
        <p14:creationId xmlns:p14="http://schemas.microsoft.com/office/powerpoint/2010/main" val="324199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3</a:t>
            </a:fld>
            <a:endParaRPr lang="it-IT"/>
          </a:p>
        </p:txBody>
      </p:sp>
    </p:spTree>
    <p:extLst>
      <p:ext uri="{BB962C8B-B14F-4D97-AF65-F5344CB8AC3E}">
        <p14:creationId xmlns:p14="http://schemas.microsoft.com/office/powerpoint/2010/main" val="220048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4</a:t>
            </a:fld>
            <a:endParaRPr lang="it-IT"/>
          </a:p>
        </p:txBody>
      </p:sp>
    </p:spTree>
    <p:extLst>
      <p:ext uri="{BB962C8B-B14F-4D97-AF65-F5344CB8AC3E}">
        <p14:creationId xmlns:p14="http://schemas.microsoft.com/office/powerpoint/2010/main" val="139979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it-IT"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 prima componente vale </a:t>
            </a:r>
            <a:r>
              <a:rPr lang="it-IT"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200 milioni di euro </a:t>
            </a:r>
            <a:r>
              <a:rPr lang="it-IT"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 consiste nella realizzazione della piattaforma nazionale di telemedicina, che gestirà i servizi nazionali abilitanti per l’adozione nei territori (ad esempio l’integrazione con l’identità digitale e </a:t>
            </a:r>
            <a:r>
              <a:rPr lang="it-IT"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pagoPA</a:t>
            </a:r>
            <a:r>
              <a:rPr lang="it-IT"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La procedura di attivazione scelta per la piattaforma nazionale è quella del partenariato pubblico privato (PPP), nella quale soggetti privati possono proporre soluzioni tecnologiche, tra cui il Governo sceglierà la più rispondente alle proprie esigenze. A questo proposito, è attivo un avviso di </a:t>
            </a:r>
            <a:r>
              <a:rPr lang="it-IT"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Agenas</a:t>
            </a:r>
            <a:r>
              <a:rPr lang="it-IT"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per le aziende interessate in scadenza il 18 maggio.</a:t>
            </a:r>
            <a:endParaRPr lang="it-IT"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algn="l">
              <a:buFont typeface="Arial" panose="020B0604020202020204" pitchFamily="34" charset="0"/>
              <a:buChar char="•"/>
            </a:pPr>
            <a:r>
              <a:rPr lang="it-IT"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L’identificazione delle specifiche applicazioni per i servizi di telemedicina – come la </a:t>
            </a:r>
            <a:r>
              <a:rPr lang="it-IT"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televisita</a:t>
            </a:r>
            <a:r>
              <a:rPr lang="it-IT"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il telecontrollo, il teleconsulto, il </a:t>
            </a:r>
            <a:r>
              <a:rPr lang="it-IT"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telemonitoraggio</a:t>
            </a:r>
            <a:r>
              <a:rPr lang="it-IT"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secondo quanto definito nelle  «linee guida con le Indicazioni per l'erogazione delle prestazioni in telemedicina» – sarà invece affidata a livello regionale tramite regioni capofila, con l’obiettivo di selezionare applicazioni innovative e scalabili secondo requisiti definiti dalla piattaforma nazionale. Le regioni capofila sono state individuate su proposta dei Ministeri degli Affari Regionali, della Salute e del Digitale e </a:t>
            </a:r>
            <a:r>
              <a:rPr lang="it-IT"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sono Puglia e Lombardia</a:t>
            </a:r>
            <a:r>
              <a:rPr lang="it-IT"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Le altre regioni potranno scegliere tra le soluzioni sviluppate dalle Regioni pilota quelle che si adattano meglio alle loro esigenze o svilupparne delle nuove. Per queste attività sono disponibili </a:t>
            </a:r>
            <a:r>
              <a:rPr lang="it-IT"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700 milioni del PNRR</a:t>
            </a:r>
            <a:r>
              <a:rPr lang="it-IT"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che saranno erogati direttamente alle Regioni, che attiveranno a loro volta specifici bandi. Un ultimo dettaglio: le linee guida sui servizi di telemedicina del 2020 chiariscono che le prestazioni in telemedicina possono essere rendicontate e “tariffate” dalle aziende sanitarie alle stesse condizioni delle prestazioni erogate dagli operatori sanitari in presenza.</a:t>
            </a:r>
            <a:endParaRPr lang="it-IT" b="0" i="0"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br>
              <a:rPr lang="it-IT" dirty="0"/>
            </a:b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76" name="Google Shape;17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6</a:t>
            </a:fld>
            <a:endParaRPr lang="it-IT"/>
          </a:p>
        </p:txBody>
      </p:sp>
    </p:spTree>
    <p:extLst>
      <p:ext uri="{BB962C8B-B14F-4D97-AF65-F5344CB8AC3E}">
        <p14:creationId xmlns:p14="http://schemas.microsoft.com/office/powerpoint/2010/main" val="408048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7</a:t>
            </a:fld>
            <a:endParaRPr lang="it-IT"/>
          </a:p>
        </p:txBody>
      </p:sp>
    </p:spTree>
    <p:extLst>
      <p:ext uri="{BB962C8B-B14F-4D97-AF65-F5344CB8AC3E}">
        <p14:creationId xmlns:p14="http://schemas.microsoft.com/office/powerpoint/2010/main" val="116755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endParaRPr lang="it-IT" sz="1200" dirty="0">
              <a:latin typeface="Open Sans" panose="020B0606030504020204" pitchFamily="34" charset="0"/>
              <a:ea typeface="Open Sans" panose="020B0606030504020204" pitchFamily="34" charset="0"/>
              <a:cs typeface="Open Sans" panose="020B0606030504020204" pitchFamily="34" charset="0"/>
            </a:endParaRPr>
          </a:p>
          <a:p>
            <a:r>
              <a:rPr lang="it-IT" sz="1200" dirty="0">
                <a:latin typeface="Open Sans" panose="020B0606030504020204" pitchFamily="34" charset="0"/>
                <a:ea typeface="Open Sans" panose="020B0606030504020204" pitchFamily="34" charset="0"/>
                <a:cs typeface="Open Sans" panose="020B0606030504020204" pitchFamily="34" charset="0"/>
              </a:rPr>
              <a:t>In particolare, le Regioni chiedono di valutare “l’opportunità che i “vincoli” del PNRR presentino </a:t>
            </a:r>
            <a:r>
              <a:rPr lang="it-IT" sz="1200" b="1" dirty="0">
                <a:latin typeface="Open Sans" panose="020B0606030504020204" pitchFamily="34" charset="0"/>
                <a:ea typeface="Open Sans" panose="020B0606030504020204" pitchFamily="34" charset="0"/>
                <a:cs typeface="Open Sans" panose="020B0606030504020204" pitchFamily="34" charset="0"/>
              </a:rPr>
              <a:t>elementi di elasticità –oggi assenti- nella loro verifica di applicazione</a:t>
            </a:r>
            <a:r>
              <a:rPr lang="it-IT" sz="1200" dirty="0">
                <a:latin typeface="Open Sans" panose="020B0606030504020204" pitchFamily="34" charset="0"/>
                <a:ea typeface="Open Sans" panose="020B0606030504020204" pitchFamily="34" charset="0"/>
                <a:cs typeface="Open Sans" panose="020B0606030504020204" pitchFamily="34" charset="0"/>
              </a:rPr>
              <a:t>, per non bloccare gli interventi (es. per un problema nella ristrutturazione di un edificio soggetto a tutela, che non potrà raggiungere determinati requisiti energetici quando è oggetto di interventi parziali)”.   </a:t>
            </a:r>
          </a:p>
          <a:p>
            <a:endParaRPr lang="it-IT" sz="1200" dirty="0">
              <a:latin typeface="Open Sans" panose="020B0606030504020204" pitchFamily="34" charset="0"/>
              <a:ea typeface="Open Sans" panose="020B0606030504020204" pitchFamily="34" charset="0"/>
              <a:cs typeface="Open Sans" panose="020B0606030504020204" pitchFamily="34" charset="0"/>
            </a:endParaRPr>
          </a:p>
          <a:p>
            <a:r>
              <a:rPr lang="it-IT" sz="1200" dirty="0">
                <a:latin typeface="Open Sans" panose="020B0606030504020204" pitchFamily="34" charset="0"/>
                <a:ea typeface="Open Sans" panose="020B0606030504020204" pitchFamily="34" charset="0"/>
                <a:cs typeface="Open Sans" panose="020B0606030504020204" pitchFamily="34" charset="0"/>
              </a:rPr>
              <a:t>C’è poi preoccupazione di un </a:t>
            </a:r>
            <a:r>
              <a:rPr lang="it-IT" sz="1200" b="1" dirty="0">
                <a:latin typeface="Open Sans" panose="020B0606030504020204" pitchFamily="34" charset="0"/>
                <a:ea typeface="Open Sans" panose="020B0606030504020204" pitchFamily="34" charset="0"/>
                <a:cs typeface="Open Sans" panose="020B0606030504020204" pitchFamily="34" charset="0"/>
              </a:rPr>
              <a:t>sottofinanziamento legato all’inflazione</a:t>
            </a:r>
            <a:r>
              <a:rPr lang="it-IT" sz="1200" dirty="0">
                <a:latin typeface="Open Sans" panose="020B0606030504020204" pitchFamily="34" charset="0"/>
                <a:ea typeface="Open Sans" panose="020B0606030504020204" pitchFamily="34" charset="0"/>
                <a:cs typeface="Open Sans" panose="020B0606030504020204" pitchFamily="34" charset="0"/>
              </a:rPr>
              <a:t>: “I prezzi utilizzati da </a:t>
            </a:r>
            <a:r>
              <a:rPr lang="it-IT" sz="1200" dirty="0" err="1">
                <a:latin typeface="Open Sans" panose="020B0606030504020204" pitchFamily="34" charset="0"/>
                <a:ea typeface="Open Sans" panose="020B0606030504020204" pitchFamily="34" charset="0"/>
                <a:cs typeface="Open Sans" panose="020B0606030504020204" pitchFamily="34" charset="0"/>
              </a:rPr>
              <a:t>Agenas</a:t>
            </a:r>
            <a:r>
              <a:rPr lang="it-IT" sz="1200" dirty="0">
                <a:latin typeface="Open Sans" panose="020B0606030504020204" pitchFamily="34" charset="0"/>
                <a:ea typeface="Open Sans" panose="020B0606030504020204" pitchFamily="34" charset="0"/>
                <a:cs typeface="Open Sans" panose="020B0606030504020204" pitchFamily="34" charset="0"/>
              </a:rPr>
              <a:t> per la quantificazione economica dei contributi per gli interventi del PNRR risalgono al 2018 e appaiono inadeguati alle attuali dinamiche di mercato, ulteriormente come aggravate dal rispetto di tutti i requisiti previsti per il PNRR fra cui il DNSH. </a:t>
            </a:r>
          </a:p>
          <a:p>
            <a:endParaRPr lang="it-IT" sz="1200" dirty="0">
              <a:latin typeface="Open Sans" panose="020B0606030504020204" pitchFamily="34" charset="0"/>
              <a:ea typeface="Open Sans" panose="020B0606030504020204" pitchFamily="34" charset="0"/>
              <a:cs typeface="Open Sans" panose="020B0606030504020204" pitchFamily="34" charset="0"/>
            </a:endParaRPr>
          </a:p>
          <a:p>
            <a:r>
              <a:rPr lang="it-IT" sz="1200" dirty="0">
                <a:latin typeface="Open Sans" panose="020B0606030504020204" pitchFamily="34" charset="0"/>
                <a:ea typeface="Open Sans" panose="020B0606030504020204" pitchFamily="34" charset="0"/>
                <a:cs typeface="Open Sans" panose="020B0606030504020204" pitchFamily="34" charset="0"/>
              </a:rPr>
              <a:t>Il </a:t>
            </a:r>
            <a:r>
              <a:rPr lang="it-IT" sz="1200" b="1" dirty="0">
                <a:latin typeface="Open Sans" panose="020B0606030504020204" pitchFamily="34" charset="0"/>
                <a:ea typeface="Open Sans" panose="020B0606030504020204" pitchFamily="34" charset="0"/>
                <a:cs typeface="Open Sans" panose="020B0606030504020204" pitchFamily="34" charset="0"/>
              </a:rPr>
              <a:t>DM71 è la riforma degli standard dell’assistenza territoriale</a:t>
            </a:r>
            <a:r>
              <a:rPr lang="it-IT" sz="1200" dirty="0">
                <a:latin typeface="Open Sans" panose="020B0606030504020204" pitchFamily="34" charset="0"/>
                <a:ea typeface="Open Sans" panose="020B0606030504020204" pitchFamily="34" charset="0"/>
                <a:cs typeface="Open Sans" panose="020B0606030504020204" pitchFamily="34" charset="0"/>
              </a:rPr>
              <a:t>. E’ la riforma inserita nella M6C1 che definisce i livelli minimi di cure e di operatività che le strutture – sempre finanziate dalla M6 – dovranno garantire. Ci troviamo nella situazione paradossale in cui la Conferenza Unificata ha approvato la bozza di contratto di sviluppo, atto necessario per realizzare gli interventi di edilizia della M6C1, senza aver approvato gli standard che queste strutture dovranno garantire. </a:t>
            </a:r>
            <a:r>
              <a:rPr lang="it-IT" sz="1200" b="1" dirty="0">
                <a:latin typeface="Open Sans" panose="020B0606030504020204" pitchFamily="34" charset="0"/>
                <a:ea typeface="Open Sans" panose="020B0606030504020204" pitchFamily="34" charset="0"/>
                <a:cs typeface="Open Sans" panose="020B0606030504020204" pitchFamily="34" charset="0"/>
              </a:rPr>
              <a:t>Il motivo della mancata approvazione è proprio il fatto che alcune Regioni, in primis la Campania, giudicano le risorse insufficienti per realizzare concretamente gli standard assistenziali contenuti nel DM 71</a:t>
            </a:r>
            <a:r>
              <a:rPr lang="it-IT" sz="1200" dirty="0">
                <a:latin typeface="Open Sans" panose="020B0606030504020204" pitchFamily="34" charset="0"/>
                <a:ea typeface="Open Sans" panose="020B0606030504020204" pitchFamily="34" charset="0"/>
                <a:cs typeface="Open Sans" panose="020B0606030504020204" pitchFamily="34" charset="0"/>
              </a:rPr>
              <a:t>. E questo nonostante l’istituzione di un Tavolo Regioni-Mef-Salute, che ha il compito di determinare, qualora ne sussista la necessità, di immettere nuovi fondi. A partire dal 16 aprile, </a:t>
            </a:r>
            <a:r>
              <a:rPr lang="it-IT" sz="1200" b="1" dirty="0">
                <a:latin typeface="Open Sans" panose="020B0606030504020204" pitchFamily="34" charset="0"/>
                <a:ea typeface="Open Sans" panose="020B0606030504020204" pitchFamily="34" charset="0"/>
                <a:cs typeface="Open Sans" panose="020B0606030504020204" pitchFamily="34" charset="0"/>
              </a:rPr>
              <a:t>il Governo può in ogni caso adottare il provvedimento</a:t>
            </a:r>
            <a:r>
              <a:rPr lang="it-IT" sz="1200" dirty="0">
                <a:latin typeface="Open Sans" panose="020B0606030504020204" pitchFamily="34" charset="0"/>
                <a:ea typeface="Open Sans" panose="020B0606030504020204" pitchFamily="34" charset="0"/>
                <a:cs typeface="Open Sans" panose="020B0606030504020204" pitchFamily="34" charset="0"/>
              </a:rPr>
              <a:t>, anche se rimarrebbe comunque complesso attuarlo senza il consenso delle Regioni, che sono designate quali soggetti realizzatori degli interventi. </a:t>
            </a:r>
          </a:p>
          <a:p>
            <a:endParaRPr lang="it-IT" sz="1200" dirty="0">
              <a:latin typeface="Open Sans" panose="020B0606030504020204" pitchFamily="34" charset="0"/>
              <a:ea typeface="Open Sans" panose="020B0606030504020204" pitchFamily="34" charset="0"/>
              <a:cs typeface="Open Sans" panose="020B0606030504020204" pitchFamily="34" charset="0"/>
            </a:endParaRPr>
          </a:p>
          <a:p>
            <a:r>
              <a:rPr lang="it-IT" sz="1200" dirty="0">
                <a:latin typeface="Open Sans" panose="020B0606030504020204" pitchFamily="34" charset="0"/>
                <a:ea typeface="Open Sans" panose="020B0606030504020204" pitchFamily="34" charset="0"/>
                <a:cs typeface="Open Sans" panose="020B0606030504020204" pitchFamily="34" charset="0"/>
              </a:rPr>
              <a:t>Nodo dei medici di medicina generale: </a:t>
            </a:r>
            <a:r>
              <a:rPr lang="it-IT" sz="1200" b="1"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trasformarli in dipendenti del Servizio sanitario nazionale</a:t>
            </a:r>
            <a:r>
              <a:rPr lang="it-IT" sz="12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oppure </a:t>
            </a:r>
            <a:r>
              <a:rPr lang="it-IT" sz="1200" b="1"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lasciarli in «convenzione»</a:t>
            </a:r>
            <a:r>
              <a:rPr lang="it-IT" sz="12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(come liberi professionisti), ma con l’obbligo di lavorare almeno 6 ore nelle Case di comunità?</a:t>
            </a:r>
            <a:endParaRPr lang="it-IT"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egnaposto numero diapositiva 3"/>
          <p:cNvSpPr>
            <a:spLocks noGrp="1"/>
          </p:cNvSpPr>
          <p:nvPr>
            <p:ph type="sldNum" sz="quarter" idx="5"/>
          </p:nvPr>
        </p:nvSpPr>
        <p:spPr/>
        <p:txBody>
          <a:bodyPr/>
          <a:lstStyle/>
          <a:p>
            <a:fld id="{B7598D4B-AFDD-4FDB-AE64-273E896F5FC8}" type="slidenum">
              <a:rPr lang="it-IT" smtClean="0"/>
              <a:pPr/>
              <a:t>8</a:t>
            </a:fld>
            <a:endParaRPr lang="it-IT"/>
          </a:p>
        </p:txBody>
      </p:sp>
    </p:spTree>
    <p:extLst>
      <p:ext uri="{BB962C8B-B14F-4D97-AF65-F5344CB8AC3E}">
        <p14:creationId xmlns:p14="http://schemas.microsoft.com/office/powerpoint/2010/main" val="403521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7" name="Google Shape;27;p7"/>
          <p:cNvSpPr/>
          <p:nvPr/>
        </p:nvSpPr>
        <p:spPr>
          <a:xfrm>
            <a:off x="323528" y="116632"/>
            <a:ext cx="2267272" cy="648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 name="Google Shape;28;p7" descr="C:\Users\Annalisa\AppData\Local\Microsoft\Windows\INetCache\Content.Word\grande_orep.jpg"/>
          <p:cNvPicPr preferRelativeResize="0"/>
          <p:nvPr/>
        </p:nvPicPr>
        <p:blipFill rotWithShape="1">
          <a:blip r:embed="rId2">
            <a:alphaModFix/>
          </a:blip>
          <a:srcRect t="19205" b="16887"/>
          <a:stretch/>
        </p:blipFill>
        <p:spPr>
          <a:xfrm>
            <a:off x="179512" y="72008"/>
            <a:ext cx="936104" cy="6926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4"/>
          <p:cNvSpPr>
            <a:spLocks noGrp="1"/>
          </p:cNvSpPr>
          <p:nvPr>
            <p:ph type="pic" idx="2"/>
          </p:nvPr>
        </p:nvSpPr>
        <p:spPr>
          <a:xfrm>
            <a:off x="3887391" y="987426"/>
            <a:ext cx="4629150" cy="4873625"/>
          </a:xfrm>
          <a:prstGeom prst="rect">
            <a:avLst/>
          </a:prstGeom>
          <a:noFill/>
          <a:ln>
            <a:noFill/>
          </a:ln>
        </p:spPr>
      </p:sp>
      <p:sp>
        <p:nvSpPr>
          <p:cNvPr id="70" name="Google Shape;70;p1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hyperlink" Target="https://italiadomani.gov.it/content/dam/sogei-ng/documenti/Quadro%20PNRR_aggiornato%20al%2030.09.2021.cs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salute.gov.it/imgs/C_17_notizie_5807_0_file.pdf" TargetMode="Externa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agenas.gov.it/comunicazione/primo-piano/2061-agenas-pubblica-l%E2%80%99avviso-per-la-piattaforma-nazionale-di-telemedicina" TargetMode="External"/><Relationship Id="rId5" Type="http://schemas.openxmlformats.org/officeDocument/2006/relationships/image" Target="../media/image8.png"/><Relationship Id="rId4" Type="http://schemas.openxmlformats.org/officeDocument/2006/relationships/hyperlink" Target="https://www.agenas.gov.it/images/agenas/arezzo/Mantoan_forum_risk_management_30.11.2021.pdf"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s://www.agenziacoesione.gov.it/opportunita-e-bandi/avviso-pubblico-farmacie-rurali/" TargetMode="External"/><Relationship Id="rId4" Type="http://schemas.openxmlformats.org/officeDocument/2006/relationships/diagramData" Target="../diagrams/data2.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
          <p:cNvSpPr txBox="1"/>
          <p:nvPr/>
        </p:nvSpPr>
        <p:spPr>
          <a:xfrm>
            <a:off x="1079550" y="3131422"/>
            <a:ext cx="6984900"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it-IT" sz="2000" b="1" dirty="0">
                <a:solidFill>
                  <a:srgbClr val="76923C"/>
                </a:solidFill>
                <a:latin typeface="Open Sans"/>
                <a:ea typeface="Open Sans"/>
                <a:cs typeface="Open Sans"/>
                <a:sym typeface="Open Sans"/>
              </a:rPr>
              <a:t> </a:t>
            </a:r>
            <a:r>
              <a:rPr lang="it-IT" sz="2000" b="1" dirty="0">
                <a:solidFill>
                  <a:schemeClr val="accent5">
                    <a:lumMod val="75000"/>
                  </a:schemeClr>
                </a:solidFill>
                <a:latin typeface="Open Sans"/>
                <a:ea typeface="Open Sans"/>
                <a:cs typeface="Open Sans"/>
                <a:sym typeface="Open Sans"/>
              </a:rPr>
              <a:t>Il PNRR per un nuovo welfare: obiettivi e strumenti della Missione 6 e le opportunità della telemedicina</a:t>
            </a:r>
            <a:endParaRPr sz="2000" b="1" i="0" u="none" strike="noStrike" cap="none" dirty="0">
              <a:solidFill>
                <a:schemeClr val="accent5">
                  <a:lumMod val="75000"/>
                </a:schemeClr>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endParaRPr lang="it-IT" sz="2000" dirty="0">
              <a:solidFill>
                <a:schemeClr val="accent5">
                  <a:lumMod val="75000"/>
                </a:schemeClr>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it-IT" sz="2000" dirty="0">
                <a:solidFill>
                  <a:schemeClr val="accent5">
                    <a:lumMod val="75000"/>
                  </a:schemeClr>
                </a:solidFill>
                <a:latin typeface="Open Sans"/>
                <a:ea typeface="Open Sans"/>
                <a:cs typeface="Open Sans"/>
                <a:sym typeface="Open Sans"/>
              </a:rPr>
              <a:t>20</a:t>
            </a:r>
            <a:r>
              <a:rPr lang="it-IT" sz="2000" i="0" u="none" strike="noStrike" cap="none" dirty="0">
                <a:solidFill>
                  <a:schemeClr val="accent5">
                    <a:lumMod val="75000"/>
                  </a:schemeClr>
                </a:solidFill>
                <a:latin typeface="Open Sans"/>
                <a:ea typeface="Open Sans"/>
                <a:cs typeface="Open Sans"/>
                <a:sym typeface="Open Sans"/>
              </a:rPr>
              <a:t>/04/2022</a:t>
            </a:r>
            <a:endParaRPr dirty="0">
              <a:solidFill>
                <a:schemeClr val="accent5">
                  <a:lumMod val="75000"/>
                </a:schemeClr>
              </a:solidFil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chemeClr val="accent5">
                  <a:lumMod val="75000"/>
                </a:schemeClr>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dirty="0">
                <a:solidFill>
                  <a:schemeClr val="accent5">
                    <a:lumMod val="75000"/>
                  </a:schemeClr>
                </a:solidFill>
                <a:latin typeface="Open Sans"/>
                <a:ea typeface="Open Sans"/>
                <a:cs typeface="Open Sans"/>
                <a:sym typeface="Open Sans"/>
              </a:rPr>
              <a:t> Gaetano Scognamiglio</a:t>
            </a:r>
          </a:p>
          <a:p>
            <a:pPr marL="0" marR="0" lvl="0" indent="0" algn="ctr" rtl="0">
              <a:lnSpc>
                <a:spcPct val="100000"/>
              </a:lnSpc>
              <a:spcBef>
                <a:spcPts val="0"/>
              </a:spcBef>
              <a:spcAft>
                <a:spcPts val="0"/>
              </a:spcAft>
              <a:buClr>
                <a:srgbClr val="000000"/>
              </a:buClr>
              <a:buSzPts val="2000"/>
              <a:buFont typeface="Arial"/>
              <a:buNone/>
            </a:pPr>
            <a:r>
              <a:rPr lang="it-IT" sz="2000" b="0" i="1" u="none" strike="noStrike" cap="none" dirty="0">
                <a:solidFill>
                  <a:schemeClr val="accent5">
                    <a:lumMod val="75000"/>
                  </a:schemeClr>
                </a:solidFill>
                <a:latin typeface="Open Sans"/>
                <a:ea typeface="Open Sans"/>
                <a:cs typeface="Open Sans"/>
                <a:sym typeface="Open Sans"/>
              </a:rPr>
              <a:t>Presidente </a:t>
            </a:r>
            <a:r>
              <a:rPr lang="it-IT" sz="2000" i="1" dirty="0">
                <a:solidFill>
                  <a:schemeClr val="accent5">
                    <a:lumMod val="75000"/>
                  </a:schemeClr>
                </a:solidFill>
                <a:latin typeface="Open Sans"/>
                <a:ea typeface="Open Sans"/>
                <a:cs typeface="Open Sans"/>
                <a:sym typeface="Open Sans"/>
              </a:rPr>
              <a:t>di Promo PA fondazione</a:t>
            </a:r>
          </a:p>
          <a:p>
            <a:pPr marL="0" marR="0" lvl="0" indent="0" algn="ctr" rtl="0">
              <a:lnSpc>
                <a:spcPct val="100000"/>
              </a:lnSpc>
              <a:spcBef>
                <a:spcPts val="0"/>
              </a:spcBef>
              <a:spcAft>
                <a:spcPts val="0"/>
              </a:spcAft>
              <a:buClr>
                <a:srgbClr val="000000"/>
              </a:buClr>
              <a:buSzPts val="2000"/>
              <a:buFont typeface="Arial"/>
              <a:buNone/>
            </a:pPr>
            <a:r>
              <a:rPr lang="it-IT" sz="2000" b="0" i="1" u="none" strike="noStrike" cap="none" dirty="0">
                <a:solidFill>
                  <a:schemeClr val="accent5">
                    <a:lumMod val="75000"/>
                  </a:schemeClr>
                </a:solidFill>
                <a:latin typeface="Open Sans"/>
                <a:ea typeface="Open Sans"/>
                <a:cs typeface="Open Sans"/>
                <a:sym typeface="Open Sans"/>
              </a:rPr>
              <a:t>Co</a:t>
            </a:r>
            <a:r>
              <a:rPr lang="it-IT" sz="2000" i="1" dirty="0">
                <a:solidFill>
                  <a:schemeClr val="accent5">
                    <a:lumMod val="75000"/>
                  </a:schemeClr>
                </a:solidFill>
                <a:latin typeface="Open Sans"/>
                <a:ea typeface="Open Sans"/>
                <a:cs typeface="Open Sans"/>
                <a:sym typeface="Open Sans"/>
              </a:rPr>
              <a:t>-founder di </a:t>
            </a:r>
            <a:r>
              <a:rPr lang="it-IT" sz="2000" b="0" i="1" u="none" strike="noStrike" cap="none" dirty="0" err="1">
                <a:solidFill>
                  <a:schemeClr val="accent5">
                    <a:lumMod val="75000"/>
                  </a:schemeClr>
                </a:solidFill>
                <a:latin typeface="Open Sans"/>
                <a:ea typeface="Open Sans"/>
                <a:cs typeface="Open Sans"/>
                <a:sym typeface="Open Sans"/>
              </a:rPr>
              <a:t>OReP</a:t>
            </a:r>
            <a:endParaRPr sz="2000" b="0" i="1" u="none" strike="noStrike" cap="none" dirty="0">
              <a:solidFill>
                <a:schemeClr val="accent5">
                  <a:lumMod val="75000"/>
                </a:schemeClr>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5">
                  <a:lumMod val="75000"/>
                </a:schemeClr>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it-IT" sz="2000" b="0" i="0" u="none" strike="noStrike" cap="none" dirty="0">
                <a:solidFill>
                  <a:schemeClr val="accent5">
                    <a:lumMod val="75000"/>
                  </a:schemeClr>
                </a:solidFill>
                <a:latin typeface="Open Sans"/>
                <a:ea typeface="Open Sans"/>
                <a:cs typeface="Open Sans"/>
                <a:sym typeface="Open Sans"/>
              </a:rPr>
              <a:t> </a:t>
            </a:r>
            <a:endParaRPr sz="1400" b="0" i="0" u="none" strike="noStrike" cap="none" dirty="0">
              <a:solidFill>
                <a:schemeClr val="accent5">
                  <a:lumMod val="75000"/>
                </a:schemeClr>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4153" y="0"/>
            <a:ext cx="9152306" cy="6897287"/>
          </a:xfrm>
          <a:prstGeom prst="rect">
            <a:avLst/>
          </a:prstGeom>
          <a:noFill/>
          <a:ln w="9525">
            <a:noFill/>
            <a:miter lim="800000"/>
            <a:headEnd/>
            <a:tailEnd/>
          </a:ln>
        </p:spPr>
      </p:pic>
      <p:sp>
        <p:nvSpPr>
          <p:cNvPr id="10" name="CasellaDiTesto 9">
            <a:extLst>
              <a:ext uri="{FF2B5EF4-FFF2-40B4-BE49-F238E27FC236}">
                <a16:creationId xmlns:a16="http://schemas.microsoft.com/office/drawing/2014/main" id="{723E8EED-3496-49AF-A13C-1943621A0ADC}"/>
              </a:ext>
            </a:extLst>
          </p:cNvPr>
          <p:cNvSpPr txBox="1"/>
          <p:nvPr/>
        </p:nvSpPr>
        <p:spPr>
          <a:xfrm>
            <a:off x="2915816" y="6158918"/>
            <a:ext cx="5815434" cy="461665"/>
          </a:xfrm>
          <a:prstGeom prst="rect">
            <a:avLst/>
          </a:prstGeom>
          <a:noFill/>
        </p:spPr>
        <p:txBody>
          <a:bodyPr wrap="square" rtlCol="0">
            <a:spAutoFit/>
          </a:bodyPr>
          <a:lstStyle/>
          <a:p>
            <a:r>
              <a:rPr lang="it-IT" sz="1200" b="1" i="1" dirty="0">
                <a:latin typeface="Open Sans" panose="020B0606030504020204" pitchFamily="34" charset="0"/>
                <a:ea typeface="Open Sans" panose="020B0606030504020204" pitchFamily="34" charset="0"/>
                <a:cs typeface="Open Sans" panose="020B0606030504020204" pitchFamily="34" charset="0"/>
              </a:rPr>
              <a:t>Fonte: Rielaborazione </a:t>
            </a:r>
            <a:r>
              <a:rPr lang="it-IT" sz="1200" b="1" i="1" dirty="0" err="1">
                <a:latin typeface="Open Sans" panose="020B0606030504020204" pitchFamily="34" charset="0"/>
                <a:ea typeface="Open Sans" panose="020B0606030504020204" pitchFamily="34" charset="0"/>
                <a:cs typeface="Open Sans" panose="020B0606030504020204" pitchFamily="34" charset="0"/>
              </a:rPr>
              <a:t>OReP</a:t>
            </a:r>
            <a:r>
              <a:rPr lang="it-IT" sz="1200" b="1" i="1" dirty="0">
                <a:latin typeface="Open Sans" panose="020B0606030504020204" pitchFamily="34" charset="0"/>
                <a:ea typeface="Open Sans" panose="020B0606030504020204" pitchFamily="34" charset="0"/>
                <a:cs typeface="Open Sans" panose="020B0606030504020204" pitchFamily="34" charset="0"/>
              </a:rPr>
              <a:t> su dati </a:t>
            </a:r>
            <a:r>
              <a:rPr lang="it-IT" sz="1200" b="1" i="1" dirty="0">
                <a:latin typeface="Open Sans" panose="020B0606030504020204" pitchFamily="34" charset="0"/>
                <a:ea typeface="Open Sans" panose="020B0606030504020204" pitchFamily="34" charset="0"/>
                <a:cs typeface="Open Sans" panose="020B0606030504020204" pitchFamily="34" charset="0"/>
                <a:hlinkClick r:id="rId4"/>
              </a:rPr>
              <a:t>Quadro PNRR aggiornato (30.09.2021)</a:t>
            </a:r>
            <a:endParaRPr lang="it-IT" sz="1200" b="1" i="1" dirty="0">
              <a:latin typeface="Open Sans" panose="020B0606030504020204" pitchFamily="34" charset="0"/>
              <a:ea typeface="Open Sans" panose="020B0606030504020204" pitchFamily="34" charset="0"/>
              <a:cs typeface="Open Sans" panose="020B0606030504020204" pitchFamily="34" charset="0"/>
            </a:endParaRPr>
          </a:p>
          <a:p>
            <a:r>
              <a:rPr lang="it-IT" sz="1200" b="1" i="1" dirty="0">
                <a:latin typeface="Open Sans" panose="020B0606030504020204" pitchFamily="34" charset="0"/>
                <a:ea typeface="Open Sans" panose="020B0606030504020204" pitchFamily="34" charset="0"/>
                <a:cs typeface="Open Sans" panose="020B0606030504020204" pitchFamily="34" charset="0"/>
              </a:rPr>
              <a:t>Valore in miliardi/EUR</a:t>
            </a:r>
          </a:p>
        </p:txBody>
      </p:sp>
      <p:graphicFrame>
        <p:nvGraphicFramePr>
          <p:cNvPr id="9" name="Grafico 8">
            <a:extLst>
              <a:ext uri="{FF2B5EF4-FFF2-40B4-BE49-F238E27FC236}">
                <a16:creationId xmlns:a16="http://schemas.microsoft.com/office/drawing/2014/main" id="{457B29D3-47DB-44DD-93F3-A6D9C8015E93}"/>
              </a:ext>
            </a:extLst>
          </p:cNvPr>
          <p:cNvGraphicFramePr>
            <a:graphicFrameLocks/>
          </p:cNvGraphicFramePr>
          <p:nvPr/>
        </p:nvGraphicFramePr>
        <p:xfrm>
          <a:off x="323528" y="1484784"/>
          <a:ext cx="8352928" cy="4308578"/>
        </p:xfrm>
        <a:graphic>
          <a:graphicData uri="http://schemas.openxmlformats.org/drawingml/2006/chart">
            <c:chart xmlns:c="http://schemas.openxmlformats.org/drawingml/2006/chart" xmlns:r="http://schemas.openxmlformats.org/officeDocument/2006/relationships" r:id="rId5"/>
          </a:graphicData>
        </a:graphic>
      </p:graphicFrame>
      <p:sp>
        <p:nvSpPr>
          <p:cNvPr id="11" name="CasellaDiTesto 10">
            <a:extLst>
              <a:ext uri="{FF2B5EF4-FFF2-40B4-BE49-F238E27FC236}">
                <a16:creationId xmlns:a16="http://schemas.microsoft.com/office/drawing/2014/main" id="{688CECD4-D34C-469E-95A9-05CBFDD435F8}"/>
              </a:ext>
            </a:extLst>
          </p:cNvPr>
          <p:cNvSpPr txBox="1"/>
          <p:nvPr/>
        </p:nvSpPr>
        <p:spPr>
          <a:xfrm>
            <a:off x="2061049" y="688440"/>
            <a:ext cx="5976664" cy="400110"/>
          </a:xfrm>
          <a:prstGeom prst="rect">
            <a:avLst/>
          </a:prstGeom>
          <a:noFill/>
        </p:spPr>
        <p:txBody>
          <a:bodyPr wrap="square">
            <a:spAutoFit/>
          </a:bodyPr>
          <a:lstStyle/>
          <a:p>
            <a:pPr algn="r"/>
            <a:r>
              <a:rPr lang="it-IT"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Le risorse della Missione 6 del PNRR</a:t>
            </a:r>
          </a:p>
        </p:txBody>
      </p:sp>
      <p:sp>
        <p:nvSpPr>
          <p:cNvPr id="3" name="Segnaposto numero diapositiva 2">
            <a:extLst>
              <a:ext uri="{FF2B5EF4-FFF2-40B4-BE49-F238E27FC236}">
                <a16:creationId xmlns:a16="http://schemas.microsoft.com/office/drawing/2014/main" id="{C64B9852-3EAE-4732-BBC7-F91FD2F0F223}"/>
              </a:ext>
            </a:extLst>
          </p:cNvPr>
          <p:cNvSpPr>
            <a:spLocks noGrp="1"/>
          </p:cNvSpPr>
          <p:nvPr>
            <p:ph type="sldNum" idx="12"/>
          </p:nvPr>
        </p:nvSpPr>
        <p:spPr/>
        <p:txBody>
          <a:bodyPr/>
          <a:lstStyle/>
          <a:p>
            <a:r>
              <a:rPr lang="it-IT" b="1" dirty="0">
                <a:solidFill>
                  <a:schemeClr val="tx1">
                    <a:lumMod val="75000"/>
                    <a:lumOff val="25000"/>
                  </a:schemeClr>
                </a:solidFill>
              </a:rPr>
              <a:t>1</a:t>
            </a:r>
          </a:p>
        </p:txBody>
      </p:sp>
    </p:spTree>
    <p:extLst>
      <p:ext uri="{BB962C8B-B14F-4D97-AF65-F5344CB8AC3E}">
        <p14:creationId xmlns:p14="http://schemas.microsoft.com/office/powerpoint/2010/main" val="233722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0" y="-19644"/>
            <a:ext cx="9152306" cy="6897287"/>
          </a:xfrm>
          <a:prstGeom prst="rect">
            <a:avLst/>
          </a:prstGeom>
          <a:noFill/>
          <a:ln w="9525">
            <a:noFill/>
            <a:miter lim="800000"/>
            <a:headEnd/>
            <a:tailEnd/>
          </a:ln>
        </p:spPr>
      </p:pic>
      <p:graphicFrame>
        <p:nvGraphicFramePr>
          <p:cNvPr id="13" name="Grafico 12">
            <a:extLst>
              <a:ext uri="{FF2B5EF4-FFF2-40B4-BE49-F238E27FC236}">
                <a16:creationId xmlns:a16="http://schemas.microsoft.com/office/drawing/2014/main" id="{D381AA10-370F-4B5F-97D7-AC0A39DD160D}"/>
              </a:ext>
            </a:extLst>
          </p:cNvPr>
          <p:cNvGraphicFramePr>
            <a:graphicFrameLocks/>
          </p:cNvGraphicFramePr>
          <p:nvPr>
            <p:extLst>
              <p:ext uri="{D42A27DB-BD31-4B8C-83A1-F6EECF244321}">
                <p14:modId xmlns:p14="http://schemas.microsoft.com/office/powerpoint/2010/main" val="1956193905"/>
              </p:ext>
            </p:extLst>
          </p:nvPr>
        </p:nvGraphicFramePr>
        <p:xfrm>
          <a:off x="467544" y="1170042"/>
          <a:ext cx="8064896" cy="5139278"/>
        </p:xfrm>
        <a:graphic>
          <a:graphicData uri="http://schemas.openxmlformats.org/drawingml/2006/chart">
            <c:chart xmlns:c="http://schemas.openxmlformats.org/drawingml/2006/chart" xmlns:r="http://schemas.openxmlformats.org/officeDocument/2006/relationships" r:id="rId4"/>
          </a:graphicData>
        </a:graphic>
      </p:graphicFrame>
      <p:sp>
        <p:nvSpPr>
          <p:cNvPr id="14" name="CasellaDiTesto 13">
            <a:extLst>
              <a:ext uri="{FF2B5EF4-FFF2-40B4-BE49-F238E27FC236}">
                <a16:creationId xmlns:a16="http://schemas.microsoft.com/office/drawing/2014/main" id="{3E12F418-A333-48EA-947D-9C30C8E12DF8}"/>
              </a:ext>
            </a:extLst>
          </p:cNvPr>
          <p:cNvSpPr txBox="1"/>
          <p:nvPr/>
        </p:nvSpPr>
        <p:spPr>
          <a:xfrm>
            <a:off x="1907704" y="649644"/>
            <a:ext cx="6196638" cy="400110"/>
          </a:xfrm>
          <a:prstGeom prst="rect">
            <a:avLst/>
          </a:prstGeom>
          <a:noFill/>
        </p:spPr>
        <p:txBody>
          <a:bodyPr wrap="square">
            <a:spAutoFit/>
          </a:bodyPr>
          <a:lstStyle/>
          <a:p>
            <a:pPr algn="r"/>
            <a:r>
              <a:rPr lang="it-IT"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Missione 6: le risorse distribuite per regione</a:t>
            </a:r>
          </a:p>
        </p:txBody>
      </p:sp>
      <p:sp>
        <p:nvSpPr>
          <p:cNvPr id="11" name="CasellaDiTesto 10"/>
          <p:cNvSpPr txBox="1"/>
          <p:nvPr/>
        </p:nvSpPr>
        <p:spPr>
          <a:xfrm>
            <a:off x="6372199" y="1268760"/>
            <a:ext cx="2507315" cy="3046988"/>
          </a:xfrm>
          <a:prstGeom prst="rect">
            <a:avLst/>
          </a:prstGeom>
          <a:solidFill>
            <a:schemeClr val="bg1">
              <a:lumMod val="85000"/>
            </a:schemeClr>
          </a:solidFill>
        </p:spPr>
        <p:txBody>
          <a:bodyPr wrap="square" rtlCol="0">
            <a:spAutoFit/>
          </a:bodyPr>
          <a:lstStyle/>
          <a:p>
            <a:r>
              <a:rPr lang="it-IT" sz="1600" dirty="0">
                <a:latin typeface="Open Sans" panose="020B0606030504020204" pitchFamily="34" charset="0"/>
                <a:ea typeface="Open Sans" panose="020B0606030504020204" pitchFamily="34" charset="0"/>
                <a:cs typeface="Open Sans" panose="020B0606030504020204" pitchFamily="34" charset="0"/>
              </a:rPr>
              <a:t>Riparto alle Regioni dei primi 8 miliardi, ai sensi del </a:t>
            </a:r>
            <a:r>
              <a:rPr lang="it-IT" sz="1600" dirty="0">
                <a:latin typeface="Open Sans" panose="020B0606030504020204" pitchFamily="34" charset="0"/>
                <a:ea typeface="Open Sans" panose="020B0606030504020204" pitchFamily="34" charset="0"/>
                <a:cs typeface="Open Sans" panose="020B0606030504020204" pitchFamily="34" charset="0"/>
                <a:hlinkClick r:id="rId5"/>
              </a:rPr>
              <a:t>Decreto del 20 gennaio 2022</a:t>
            </a:r>
            <a:r>
              <a:rPr lang="it-IT" sz="1600" dirty="0">
                <a:latin typeface="Open Sans" panose="020B0606030504020204" pitchFamily="34" charset="0"/>
                <a:ea typeface="Open Sans" panose="020B0606030504020204" pitchFamily="34" charset="0"/>
                <a:cs typeface="Open Sans" panose="020B0606030504020204" pitchFamily="34" charset="0"/>
              </a:rPr>
              <a:t>.</a:t>
            </a:r>
          </a:p>
          <a:p>
            <a:r>
              <a:rPr lang="it-IT" sz="1600" dirty="0">
                <a:latin typeface="Open Sans" panose="020B0606030504020204" pitchFamily="34" charset="0"/>
                <a:ea typeface="Open Sans" panose="020B0606030504020204" pitchFamily="34" charset="0"/>
                <a:cs typeface="Open Sans" panose="020B0606030504020204" pitchFamily="34" charset="0"/>
              </a:rPr>
              <a:t>Il riparto tiene conto della quota di accesso al Fondo Sanitario Nazionale (2021) e della norma per cui al Mezzogiorno sia destinato almeno il 40% del totale delle risorse. </a:t>
            </a:r>
          </a:p>
        </p:txBody>
      </p:sp>
      <p:sp>
        <p:nvSpPr>
          <p:cNvPr id="12" name="CasellaDiTesto 11">
            <a:extLst>
              <a:ext uri="{FF2B5EF4-FFF2-40B4-BE49-F238E27FC236}">
                <a16:creationId xmlns:a16="http://schemas.microsoft.com/office/drawing/2014/main" id="{86BC8A43-B8B5-42A5-9D9C-5E6FCF1A5F59}"/>
              </a:ext>
            </a:extLst>
          </p:cNvPr>
          <p:cNvSpPr txBox="1"/>
          <p:nvPr/>
        </p:nvSpPr>
        <p:spPr>
          <a:xfrm>
            <a:off x="1001224" y="6400413"/>
            <a:ext cx="7141551" cy="276999"/>
          </a:xfrm>
          <a:prstGeom prst="rect">
            <a:avLst/>
          </a:prstGeom>
          <a:noFill/>
        </p:spPr>
        <p:txBody>
          <a:bodyPr wrap="square" rtlCol="0">
            <a:spAutoFit/>
          </a:bodyPr>
          <a:lstStyle/>
          <a:p>
            <a:r>
              <a:rPr lang="it-IT" sz="1200" b="1" i="1" dirty="0">
                <a:latin typeface="Open Sans" panose="020B0606030504020204" pitchFamily="34" charset="0"/>
                <a:ea typeface="Open Sans" panose="020B0606030504020204" pitchFamily="34" charset="0"/>
                <a:cs typeface="Open Sans" panose="020B0606030504020204" pitchFamily="34" charset="0"/>
              </a:rPr>
              <a:t>Fonte: </a:t>
            </a:r>
            <a:r>
              <a:rPr lang="it-IT" sz="1200" b="1" i="1" dirty="0">
                <a:latin typeface="Open Sans" panose="020B0606030504020204" pitchFamily="34" charset="0"/>
                <a:ea typeface="Open Sans" panose="020B0606030504020204" pitchFamily="34" charset="0"/>
                <a:cs typeface="Open Sans" panose="020B0606030504020204" pitchFamily="34" charset="0"/>
                <a:hlinkClick r:id="rId5"/>
              </a:rPr>
              <a:t>Decreto 20 gennaio 2022 </a:t>
            </a:r>
            <a:r>
              <a:rPr lang="it-IT" sz="1200" b="1" i="1" dirty="0">
                <a:latin typeface="Open Sans" panose="020B0606030504020204" pitchFamily="34" charset="0"/>
                <a:ea typeface="Open Sans" panose="020B0606030504020204" pitchFamily="34" charset="0"/>
                <a:cs typeface="Open Sans" panose="020B0606030504020204" pitchFamily="34" charset="0"/>
              </a:rPr>
              <a:t>di riparto dei fondi della Missione 6, Ministero della Salute</a:t>
            </a:r>
          </a:p>
        </p:txBody>
      </p:sp>
      <p:sp>
        <p:nvSpPr>
          <p:cNvPr id="3" name="Segnaposto numero diapositiva 2">
            <a:extLst>
              <a:ext uri="{FF2B5EF4-FFF2-40B4-BE49-F238E27FC236}">
                <a16:creationId xmlns:a16="http://schemas.microsoft.com/office/drawing/2014/main" id="{882EBD75-085F-449E-8D42-9C45FD772C32}"/>
              </a:ext>
            </a:extLst>
          </p:cNvPr>
          <p:cNvSpPr>
            <a:spLocks noGrp="1"/>
          </p:cNvSpPr>
          <p:nvPr>
            <p:ph type="sldNum" idx="12"/>
          </p:nvPr>
        </p:nvSpPr>
        <p:spPr/>
        <p:txBody>
          <a:bodyPr/>
          <a:lstStyle/>
          <a:p>
            <a:pPr marL="0" lvl="0" indent="0" algn="r" rtl="0">
              <a:spcBef>
                <a:spcPts val="0"/>
              </a:spcBef>
              <a:spcAft>
                <a:spcPts val="0"/>
              </a:spcAft>
              <a:buNone/>
            </a:pPr>
            <a:r>
              <a:rPr lang="it-IT" b="1" dirty="0">
                <a:solidFill>
                  <a:schemeClr val="tx1">
                    <a:lumMod val="75000"/>
                    <a:lumOff val="25000"/>
                  </a:schemeClr>
                </a:solidFill>
              </a:rPr>
              <a:t>2</a:t>
            </a:r>
          </a:p>
        </p:txBody>
      </p:sp>
    </p:spTree>
    <p:extLst>
      <p:ext uri="{BB962C8B-B14F-4D97-AF65-F5344CB8AC3E}">
        <p14:creationId xmlns:p14="http://schemas.microsoft.com/office/powerpoint/2010/main" val="291499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0" y="2679"/>
            <a:ext cx="9152306" cy="6897287"/>
          </a:xfrm>
          <a:prstGeom prst="rect">
            <a:avLst/>
          </a:prstGeom>
          <a:noFill/>
          <a:ln w="9525">
            <a:noFill/>
            <a:miter lim="800000"/>
            <a:headEnd/>
            <a:tailEnd/>
          </a:ln>
        </p:spPr>
      </p:pic>
      <p:sp>
        <p:nvSpPr>
          <p:cNvPr id="18" name="object 2">
            <a:extLst>
              <a:ext uri="{FF2B5EF4-FFF2-40B4-BE49-F238E27FC236}">
                <a16:creationId xmlns:a16="http://schemas.microsoft.com/office/drawing/2014/main" id="{4CB245C8-C7BA-4662-ABAE-1C17811AD44A}"/>
              </a:ext>
            </a:extLst>
          </p:cNvPr>
          <p:cNvSpPr/>
          <p:nvPr/>
        </p:nvSpPr>
        <p:spPr>
          <a:xfrm>
            <a:off x="381206" y="1412776"/>
            <a:ext cx="8381588" cy="4987180"/>
          </a:xfrm>
          <a:custGeom>
            <a:avLst/>
            <a:gdLst/>
            <a:ahLst/>
            <a:cxnLst/>
            <a:rect l="l" t="t" r="r" b="b"/>
            <a:pathLst>
              <a:path w="5791200" h="2313940">
                <a:moveTo>
                  <a:pt x="5791200" y="0"/>
                </a:moveTo>
                <a:lnTo>
                  <a:pt x="0" y="0"/>
                </a:lnTo>
                <a:lnTo>
                  <a:pt x="0" y="2313432"/>
                </a:lnTo>
                <a:lnTo>
                  <a:pt x="5791200" y="2313432"/>
                </a:lnTo>
                <a:lnTo>
                  <a:pt x="5791200" y="0"/>
                </a:lnTo>
                <a:close/>
              </a:path>
            </a:pathLst>
          </a:custGeom>
          <a:solidFill>
            <a:schemeClr val="accent1">
              <a:lumMod val="60000"/>
              <a:lumOff val="40000"/>
              <a:alpha val="50195"/>
            </a:schemeClr>
          </a:solidFill>
        </p:spPr>
        <p:txBody>
          <a:bodyPr wrap="square" lIns="0" tIns="0" rIns="0" bIns="0" rtlCol="0"/>
          <a:lstStyle/>
          <a:p>
            <a:pPr marL="12700">
              <a:lnSpc>
                <a:spcPct val="100000"/>
              </a:lnSpc>
              <a:spcBef>
                <a:spcPts val="1030"/>
              </a:spcBef>
            </a:pPr>
            <a:r>
              <a:rPr lang="it-IT" sz="1500" b="1" spc="-5" dirty="0">
                <a:latin typeface="Open Sans" panose="020B0606030504020204" pitchFamily="34" charset="0"/>
                <a:ea typeface="Open Sans" panose="020B0606030504020204" pitchFamily="34" charset="0"/>
                <a:cs typeface="Open Sans" panose="020B0606030504020204" pitchFamily="34" charset="0"/>
              </a:rPr>
              <a:t>Il Decreto MEF 6 agosto 2021 assegna ad AGENAS la titolarità degli interventi della M6C1: </a:t>
            </a:r>
          </a:p>
          <a:p>
            <a:pPr marL="298450" indent="-285750">
              <a:lnSpc>
                <a:spcPct val="100000"/>
              </a:lnSpc>
              <a:spcBef>
                <a:spcPts val="1030"/>
              </a:spcBef>
              <a:buFont typeface="Arial" panose="020B0604020202020204" pitchFamily="34" charset="0"/>
              <a:buChar char="•"/>
            </a:pPr>
            <a:r>
              <a:rPr lang="it-IT" sz="1500" b="1" spc="-5" dirty="0">
                <a:solidFill>
                  <a:srgbClr val="C00000"/>
                </a:solidFill>
                <a:latin typeface="Open Sans" panose="020B0606030504020204" pitchFamily="34" charset="0"/>
                <a:ea typeface="Open Sans" panose="020B0606030504020204" pitchFamily="34" charset="0"/>
                <a:cs typeface="Open Sans" panose="020B0606030504020204" pitchFamily="34" charset="0"/>
              </a:rPr>
              <a:t>1.1 Case della Comunità e presa in carico della persona;</a:t>
            </a:r>
          </a:p>
          <a:p>
            <a:pPr marL="298450" indent="-285750">
              <a:lnSpc>
                <a:spcPct val="100000"/>
              </a:lnSpc>
              <a:spcBef>
                <a:spcPts val="1030"/>
              </a:spcBef>
              <a:buFont typeface="Arial" panose="020B0604020202020204" pitchFamily="34" charset="0"/>
              <a:buChar char="•"/>
            </a:pPr>
            <a:r>
              <a:rPr lang="it-IT" sz="1500" b="1" spc="-5" dirty="0">
                <a:solidFill>
                  <a:srgbClr val="C00000"/>
                </a:solidFill>
                <a:latin typeface="Open Sans" panose="020B0606030504020204" pitchFamily="34" charset="0"/>
                <a:ea typeface="Open Sans" panose="020B0606030504020204" pitchFamily="34" charset="0"/>
                <a:cs typeface="Open Sans" panose="020B0606030504020204" pitchFamily="34" charset="0"/>
              </a:rPr>
              <a:t>1.2 Casa come primo luogo di cura e telemedicina;</a:t>
            </a:r>
          </a:p>
          <a:p>
            <a:pPr marL="298450" indent="-285750">
              <a:lnSpc>
                <a:spcPct val="100000"/>
              </a:lnSpc>
              <a:spcBef>
                <a:spcPts val="1030"/>
              </a:spcBef>
              <a:buFont typeface="Arial" panose="020B0604020202020204" pitchFamily="34" charset="0"/>
              <a:buChar char="•"/>
            </a:pPr>
            <a:r>
              <a:rPr lang="it-IT" sz="1500" b="1" i="1" spc="-5" dirty="0">
                <a:solidFill>
                  <a:srgbClr val="C00000"/>
                </a:solidFill>
                <a:latin typeface="Open Sans" panose="020B0606030504020204" pitchFamily="34" charset="0"/>
                <a:ea typeface="Open Sans" panose="020B0606030504020204" pitchFamily="34" charset="0"/>
                <a:cs typeface="Open Sans" panose="020B0606030504020204" pitchFamily="34" charset="0"/>
              </a:rPr>
              <a:t>1.2.1 Casa come primo luogo di cura (ADI);</a:t>
            </a:r>
          </a:p>
          <a:p>
            <a:pPr marL="298450" indent="-285750">
              <a:lnSpc>
                <a:spcPct val="100000"/>
              </a:lnSpc>
              <a:spcBef>
                <a:spcPts val="1030"/>
              </a:spcBef>
              <a:buFont typeface="Arial" panose="020B0604020202020204" pitchFamily="34" charset="0"/>
              <a:buChar char="•"/>
            </a:pPr>
            <a:r>
              <a:rPr lang="it-IT" sz="1500" b="1" i="1" spc="-5" dirty="0">
                <a:solidFill>
                  <a:srgbClr val="C00000"/>
                </a:solidFill>
                <a:latin typeface="Open Sans" panose="020B0606030504020204" pitchFamily="34" charset="0"/>
                <a:ea typeface="Open Sans" panose="020B0606030504020204" pitchFamily="34" charset="0"/>
                <a:cs typeface="Open Sans" panose="020B0606030504020204" pitchFamily="34" charset="0"/>
              </a:rPr>
              <a:t>1.2.2 Implementazione delle Centrali operative territoriali (COT);</a:t>
            </a:r>
          </a:p>
          <a:p>
            <a:pPr marL="298450" indent="-285750">
              <a:lnSpc>
                <a:spcPct val="100000"/>
              </a:lnSpc>
              <a:spcBef>
                <a:spcPts val="1030"/>
              </a:spcBef>
              <a:buFont typeface="Arial" panose="020B0604020202020204" pitchFamily="34" charset="0"/>
              <a:buChar char="•"/>
            </a:pPr>
            <a:r>
              <a:rPr lang="it-IT" sz="1500" b="1" i="1" spc="-5" dirty="0">
                <a:solidFill>
                  <a:srgbClr val="C00000"/>
                </a:solidFill>
                <a:latin typeface="Open Sans" panose="020B0606030504020204" pitchFamily="34" charset="0"/>
                <a:ea typeface="Open Sans" panose="020B0606030504020204" pitchFamily="34" charset="0"/>
                <a:cs typeface="Open Sans" panose="020B0606030504020204" pitchFamily="34" charset="0"/>
              </a:rPr>
              <a:t>1.2.3 Telemedicina per un migliore supporto ai pazienti cronici;</a:t>
            </a:r>
          </a:p>
          <a:p>
            <a:pPr marL="298450" indent="-285750">
              <a:lnSpc>
                <a:spcPct val="100000"/>
              </a:lnSpc>
              <a:spcBef>
                <a:spcPts val="1030"/>
              </a:spcBef>
              <a:buFont typeface="Arial" panose="020B0604020202020204" pitchFamily="34" charset="0"/>
              <a:buChar char="•"/>
            </a:pPr>
            <a:r>
              <a:rPr lang="it-IT" sz="1500" b="1" spc="-5" dirty="0">
                <a:solidFill>
                  <a:srgbClr val="C00000"/>
                </a:solidFill>
                <a:latin typeface="Open Sans" panose="020B0606030504020204" pitchFamily="34" charset="0"/>
                <a:ea typeface="Open Sans" panose="020B0606030504020204" pitchFamily="34" charset="0"/>
                <a:cs typeface="Open Sans" panose="020B0606030504020204" pitchFamily="34" charset="0"/>
              </a:rPr>
              <a:t>1.3 Rafforzamento dell’assistenza sanitaria intermedia e delle sue strutture (Ospedali di Comunità).</a:t>
            </a:r>
          </a:p>
          <a:p>
            <a:pPr marL="12700">
              <a:lnSpc>
                <a:spcPct val="100000"/>
              </a:lnSpc>
              <a:spcBef>
                <a:spcPts val="1030"/>
              </a:spcBef>
            </a:pPr>
            <a:r>
              <a:rPr lang="it-IT" sz="1500" b="1" spc="-5" dirty="0">
                <a:latin typeface="Open Sans" panose="020B0606030504020204" pitchFamily="34" charset="0"/>
                <a:ea typeface="Open Sans" panose="020B0606030504020204" pitchFamily="34" charset="0"/>
                <a:cs typeface="Open Sans" panose="020B0606030504020204" pitchFamily="34" charset="0"/>
              </a:rPr>
              <a:t>Per i restati interventi della M6 il Decreto MEF del 6 agosto stabilisce che l’amministrazione titolare è il Ministero della Salute</a:t>
            </a:r>
          </a:p>
          <a:p>
            <a:pPr marL="12700">
              <a:lnSpc>
                <a:spcPct val="100000"/>
              </a:lnSpc>
              <a:spcBef>
                <a:spcPts val="1030"/>
              </a:spcBef>
            </a:pPr>
            <a:r>
              <a:rPr lang="it-IT" sz="1500" b="1" spc="-5" dirty="0">
                <a:latin typeface="Open Sans" panose="020B0606030504020204" pitchFamily="34" charset="0"/>
                <a:ea typeface="Open Sans" panose="020B0606030504020204" pitchFamily="34" charset="0"/>
                <a:cs typeface="Open Sans" panose="020B0606030504020204" pitchFamily="34" charset="0"/>
              </a:rPr>
              <a:t>L’Unità di Missione del Ministero PNRR della Salute è presieduta da Stefano Lorusso</a:t>
            </a:r>
          </a:p>
          <a:p>
            <a:pPr marL="12700">
              <a:lnSpc>
                <a:spcPct val="100000"/>
              </a:lnSpc>
              <a:spcBef>
                <a:spcPts val="1030"/>
              </a:spcBef>
            </a:pPr>
            <a:r>
              <a:rPr lang="it-IT" sz="1500" b="1" spc="-5" dirty="0">
                <a:latin typeface="Open Sans" panose="020B0606030504020204" pitchFamily="34" charset="0"/>
                <a:ea typeface="Open Sans" panose="020B0606030504020204" pitchFamily="34" charset="0"/>
                <a:cs typeface="Open Sans" panose="020B0606030504020204" pitchFamily="34" charset="0"/>
              </a:rPr>
              <a:t>I soggetti coinvolti nell’attuazione della Componente 1 sono quindi: </a:t>
            </a:r>
          </a:p>
        </p:txBody>
      </p:sp>
      <p:sp>
        <p:nvSpPr>
          <p:cNvPr id="15" name="CasellaDiTesto 14">
            <a:extLst>
              <a:ext uri="{FF2B5EF4-FFF2-40B4-BE49-F238E27FC236}">
                <a16:creationId xmlns:a16="http://schemas.microsoft.com/office/drawing/2014/main" id="{019547B1-2B0A-4229-9328-93CAB60893D3}"/>
              </a:ext>
            </a:extLst>
          </p:cNvPr>
          <p:cNvSpPr txBox="1"/>
          <p:nvPr/>
        </p:nvSpPr>
        <p:spPr>
          <a:xfrm>
            <a:off x="2941319" y="458044"/>
            <a:ext cx="5097781" cy="707886"/>
          </a:xfrm>
          <a:prstGeom prst="rect">
            <a:avLst/>
          </a:prstGeom>
          <a:noFill/>
        </p:spPr>
        <p:txBody>
          <a:bodyPr wrap="square">
            <a:spAutoFit/>
          </a:bodyPr>
          <a:lstStyle/>
          <a:p>
            <a:pPr algn="r"/>
            <a:r>
              <a:rPr lang="it-IT" sz="2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M6C1:</a:t>
            </a:r>
            <a:r>
              <a:rPr lang="it-IT"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il ruolo del Ministero della Salute e dell’</a:t>
            </a:r>
            <a:r>
              <a:rPr lang="it-IT" sz="20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Agenas</a:t>
            </a:r>
            <a:r>
              <a:rPr lang="it-IT"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9" name="object 4">
            <a:extLst>
              <a:ext uri="{FF2B5EF4-FFF2-40B4-BE49-F238E27FC236}">
                <a16:creationId xmlns:a16="http://schemas.microsoft.com/office/drawing/2014/main" id="{8CFA56A2-A0EF-4347-9BFA-CBD4E97AEC46}"/>
              </a:ext>
            </a:extLst>
          </p:cNvPr>
          <p:cNvSpPr/>
          <p:nvPr/>
        </p:nvSpPr>
        <p:spPr>
          <a:xfrm>
            <a:off x="827584" y="5482397"/>
            <a:ext cx="2605253" cy="755862"/>
          </a:xfrm>
          <a:prstGeom prst="rect">
            <a:avLst/>
          </a:prstGeom>
          <a:blipFill>
            <a:blip r:embed="rId4" cstate="print"/>
            <a:stretch>
              <a:fillRect/>
            </a:stretch>
          </a:blipFill>
        </p:spPr>
        <p:txBody>
          <a:bodyPr wrap="square" lIns="0" tIns="0" rIns="0" bIns="0" rtlCol="0"/>
          <a:lstStyle/>
          <a:p>
            <a:endParaRPr dirty="0"/>
          </a:p>
        </p:txBody>
      </p:sp>
      <p:pic>
        <p:nvPicPr>
          <p:cNvPr id="1026" name="Picture 2">
            <a:extLst>
              <a:ext uri="{FF2B5EF4-FFF2-40B4-BE49-F238E27FC236}">
                <a16:creationId xmlns:a16="http://schemas.microsoft.com/office/drawing/2014/main" id="{164F405A-D517-4B5B-8A85-8CD1DE96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179" y="5474219"/>
            <a:ext cx="2231312" cy="7612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essa nuova ordinanza dal Ministero della Salute — Unione Terra dei  Castelli">
            <a:extLst>
              <a:ext uri="{FF2B5EF4-FFF2-40B4-BE49-F238E27FC236}">
                <a16:creationId xmlns:a16="http://schemas.microsoft.com/office/drawing/2014/main" id="{0876BDCA-18CD-4747-956C-F01887CED1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704" b="21338"/>
          <a:stretch/>
        </p:blipFill>
        <p:spPr bwMode="auto">
          <a:xfrm>
            <a:off x="3962547" y="5474219"/>
            <a:ext cx="1748618" cy="75586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a:extLst>
              <a:ext uri="{FF2B5EF4-FFF2-40B4-BE49-F238E27FC236}">
                <a16:creationId xmlns:a16="http://schemas.microsoft.com/office/drawing/2014/main" id="{6B123C8B-FAF8-4EC6-9FD4-D531AD9DF3EC}"/>
              </a:ext>
            </a:extLst>
          </p:cNvPr>
          <p:cNvSpPr>
            <a:spLocks noGrp="1"/>
          </p:cNvSpPr>
          <p:nvPr>
            <p:ph type="sldNum" idx="12"/>
          </p:nvPr>
        </p:nvSpPr>
        <p:spPr/>
        <p:txBody>
          <a:bodyPr/>
          <a:lstStyle/>
          <a:p>
            <a:pPr marL="0" lvl="0" indent="0" algn="r" rtl="0">
              <a:spcBef>
                <a:spcPts val="0"/>
              </a:spcBef>
              <a:spcAft>
                <a:spcPts val="0"/>
              </a:spcAft>
              <a:buNone/>
            </a:pPr>
            <a:r>
              <a:rPr lang="it-IT" b="1" dirty="0">
                <a:solidFill>
                  <a:schemeClr val="tx1">
                    <a:lumMod val="75000"/>
                    <a:lumOff val="25000"/>
                  </a:schemeClr>
                </a:solidFill>
              </a:rPr>
              <a:t>3</a:t>
            </a:r>
          </a:p>
        </p:txBody>
      </p:sp>
    </p:spTree>
    <p:extLst>
      <p:ext uri="{BB962C8B-B14F-4D97-AF65-F5344CB8AC3E}">
        <p14:creationId xmlns:p14="http://schemas.microsoft.com/office/powerpoint/2010/main" val="222449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4"/>
          <p:cNvSpPr txBox="1"/>
          <p:nvPr/>
        </p:nvSpPr>
        <p:spPr>
          <a:xfrm>
            <a:off x="2895237" y="550161"/>
            <a:ext cx="5976664"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5">
                    <a:lumMod val="75000"/>
                  </a:schemeClr>
                </a:solidFill>
                <a:latin typeface="Open Sans"/>
                <a:ea typeface="Open Sans"/>
                <a:cs typeface="Open Sans"/>
                <a:sym typeface="Open Sans"/>
              </a:rPr>
              <a:t>M6C1I1.2.3 Telemedicina</a:t>
            </a:r>
          </a:p>
        </p:txBody>
      </p:sp>
      <p:sp>
        <p:nvSpPr>
          <p:cNvPr id="3" name="object 5">
            <a:extLst>
              <a:ext uri="{FF2B5EF4-FFF2-40B4-BE49-F238E27FC236}">
                <a16:creationId xmlns:a16="http://schemas.microsoft.com/office/drawing/2014/main" id="{75BCEAEF-08BF-42A9-B44D-DBB84DC62EFB}"/>
              </a:ext>
            </a:extLst>
          </p:cNvPr>
          <p:cNvSpPr/>
          <p:nvPr/>
        </p:nvSpPr>
        <p:spPr>
          <a:xfrm>
            <a:off x="5346922" y="4774648"/>
            <a:ext cx="1758314" cy="954405"/>
          </a:xfrm>
          <a:custGeom>
            <a:avLst/>
            <a:gdLst/>
            <a:ahLst/>
            <a:cxnLst/>
            <a:rect l="l" t="t" r="r" b="b"/>
            <a:pathLst>
              <a:path w="1758315" h="954404">
                <a:moveTo>
                  <a:pt x="1757816" y="0"/>
                </a:moveTo>
                <a:lnTo>
                  <a:pt x="0" y="0"/>
                </a:lnTo>
                <a:lnTo>
                  <a:pt x="0" y="954169"/>
                </a:lnTo>
                <a:lnTo>
                  <a:pt x="1757816" y="954169"/>
                </a:lnTo>
                <a:lnTo>
                  <a:pt x="1757816" y="0"/>
                </a:lnTo>
                <a:close/>
              </a:path>
            </a:pathLst>
          </a:custGeom>
          <a:solidFill>
            <a:srgbClr val="F3F3F3"/>
          </a:solidFill>
        </p:spPr>
        <p:txBody>
          <a:bodyPr wrap="square" lIns="0" tIns="0" rIns="0" bIns="0" rtlCol="0"/>
          <a:lstStyle/>
          <a:p>
            <a:endParaRPr/>
          </a:p>
        </p:txBody>
      </p:sp>
      <p:sp>
        <p:nvSpPr>
          <p:cNvPr id="4" name="object 6">
            <a:extLst>
              <a:ext uri="{FF2B5EF4-FFF2-40B4-BE49-F238E27FC236}">
                <a16:creationId xmlns:a16="http://schemas.microsoft.com/office/drawing/2014/main" id="{94CD27D9-9B22-48EA-B04B-D67B12097C36}"/>
              </a:ext>
            </a:extLst>
          </p:cNvPr>
          <p:cNvSpPr txBox="1"/>
          <p:nvPr/>
        </p:nvSpPr>
        <p:spPr>
          <a:xfrm>
            <a:off x="5397250" y="4776505"/>
            <a:ext cx="1225550" cy="485140"/>
          </a:xfrm>
          <a:prstGeom prst="rect">
            <a:avLst/>
          </a:prstGeom>
        </p:spPr>
        <p:txBody>
          <a:bodyPr vert="horz" wrap="square" lIns="0" tIns="24130" rIns="0" bIns="0" rtlCol="0">
            <a:spAutoFit/>
          </a:bodyPr>
          <a:lstStyle/>
          <a:p>
            <a:pPr marL="139065" indent="-127000">
              <a:lnSpc>
                <a:spcPct val="100000"/>
              </a:lnSpc>
              <a:spcBef>
                <a:spcPts val="190"/>
              </a:spcBef>
              <a:buAutoNum type="arabicPeriod"/>
              <a:tabLst>
                <a:tab pos="139700" algn="l"/>
              </a:tabLst>
            </a:pPr>
            <a:r>
              <a:rPr sz="950" spc="20" dirty="0">
                <a:latin typeface="Carlito"/>
                <a:cs typeface="Carlito"/>
              </a:rPr>
              <a:t>Integrazione con</a:t>
            </a:r>
            <a:r>
              <a:rPr sz="950" spc="-50" dirty="0">
                <a:latin typeface="Carlito"/>
                <a:cs typeface="Carlito"/>
              </a:rPr>
              <a:t> </a:t>
            </a:r>
            <a:r>
              <a:rPr sz="950" spc="20" dirty="0">
                <a:latin typeface="Carlito"/>
                <a:cs typeface="Carlito"/>
              </a:rPr>
              <a:t>FSE</a:t>
            </a:r>
            <a:endParaRPr sz="950" dirty="0">
              <a:latin typeface="Carlito"/>
              <a:cs typeface="Carlito"/>
            </a:endParaRPr>
          </a:p>
          <a:p>
            <a:pPr marL="12700" marR="13335">
              <a:lnSpc>
                <a:spcPct val="101200"/>
              </a:lnSpc>
              <a:spcBef>
                <a:spcPts val="75"/>
              </a:spcBef>
              <a:buAutoNum type="arabicPeriod"/>
              <a:tabLst>
                <a:tab pos="139700" algn="l"/>
              </a:tabLst>
            </a:pPr>
            <a:r>
              <a:rPr sz="950" spc="20" dirty="0">
                <a:latin typeface="Carlito"/>
                <a:cs typeface="Carlito"/>
              </a:rPr>
              <a:t>Integrazione</a:t>
            </a:r>
            <a:r>
              <a:rPr sz="950" spc="-45" dirty="0">
                <a:latin typeface="Carlito"/>
                <a:cs typeface="Carlito"/>
              </a:rPr>
              <a:t> </a:t>
            </a:r>
            <a:r>
              <a:rPr sz="950" spc="20" dirty="0">
                <a:latin typeface="Carlito"/>
                <a:cs typeface="Carlito"/>
              </a:rPr>
              <a:t>modelli  operativi</a:t>
            </a:r>
            <a:endParaRPr sz="950" dirty="0">
              <a:latin typeface="Carlito"/>
              <a:cs typeface="Carlito"/>
            </a:endParaRPr>
          </a:p>
        </p:txBody>
      </p:sp>
      <p:sp>
        <p:nvSpPr>
          <p:cNvPr id="5" name="object 7">
            <a:extLst>
              <a:ext uri="{FF2B5EF4-FFF2-40B4-BE49-F238E27FC236}">
                <a16:creationId xmlns:a16="http://schemas.microsoft.com/office/drawing/2014/main" id="{1D1F1BF6-2E4F-466B-882A-2AF354BEA7AB}"/>
              </a:ext>
            </a:extLst>
          </p:cNvPr>
          <p:cNvSpPr txBox="1"/>
          <p:nvPr/>
        </p:nvSpPr>
        <p:spPr>
          <a:xfrm>
            <a:off x="5397250" y="5379892"/>
            <a:ext cx="1568450" cy="304058"/>
          </a:xfrm>
          <a:prstGeom prst="rect">
            <a:avLst/>
          </a:prstGeom>
        </p:spPr>
        <p:txBody>
          <a:bodyPr vert="horz" wrap="square" lIns="0" tIns="13335" rIns="0" bIns="0" rtlCol="0">
            <a:spAutoFit/>
          </a:bodyPr>
          <a:lstStyle/>
          <a:p>
            <a:pPr marL="12700" marR="5080">
              <a:lnSpc>
                <a:spcPct val="101200"/>
              </a:lnSpc>
              <a:spcBef>
                <a:spcPts val="105"/>
              </a:spcBef>
            </a:pPr>
            <a:r>
              <a:rPr sz="950" i="1" spc="20" dirty="0">
                <a:latin typeface="Carlito"/>
                <a:cs typeface="Carlito"/>
              </a:rPr>
              <a:t>Contenuti: </a:t>
            </a:r>
            <a:r>
              <a:rPr sz="950" i="1" spc="15" dirty="0">
                <a:latin typeface="Carlito"/>
                <a:cs typeface="Carlito"/>
              </a:rPr>
              <a:t>informatici </a:t>
            </a:r>
            <a:r>
              <a:rPr sz="950" i="1" spc="25" dirty="0">
                <a:latin typeface="Carlito"/>
                <a:cs typeface="Carlito"/>
              </a:rPr>
              <a:t>e </a:t>
            </a:r>
            <a:r>
              <a:rPr sz="950" i="1" spc="15" dirty="0">
                <a:latin typeface="Carlito"/>
                <a:cs typeface="Carlito"/>
              </a:rPr>
              <a:t>clinici  </a:t>
            </a:r>
            <a:r>
              <a:rPr sz="950" i="1" spc="25" dirty="0">
                <a:latin typeface="Carlito"/>
                <a:cs typeface="Carlito"/>
              </a:rPr>
              <a:t>medi</a:t>
            </a:r>
            <a:endParaRPr sz="950" dirty="0">
              <a:latin typeface="Carlito"/>
              <a:cs typeface="Carlito"/>
            </a:endParaRPr>
          </a:p>
        </p:txBody>
      </p:sp>
      <p:sp>
        <p:nvSpPr>
          <p:cNvPr id="6" name="object 8">
            <a:extLst>
              <a:ext uri="{FF2B5EF4-FFF2-40B4-BE49-F238E27FC236}">
                <a16:creationId xmlns:a16="http://schemas.microsoft.com/office/drawing/2014/main" id="{6049928C-5F21-4A84-84F6-9549BB829BC9}"/>
              </a:ext>
            </a:extLst>
          </p:cNvPr>
          <p:cNvSpPr/>
          <p:nvPr/>
        </p:nvSpPr>
        <p:spPr>
          <a:xfrm>
            <a:off x="2400638" y="4774648"/>
            <a:ext cx="1758950" cy="954405"/>
          </a:xfrm>
          <a:custGeom>
            <a:avLst/>
            <a:gdLst/>
            <a:ahLst/>
            <a:cxnLst/>
            <a:rect l="l" t="t" r="r" b="b"/>
            <a:pathLst>
              <a:path w="1758950" h="954404">
                <a:moveTo>
                  <a:pt x="1758746" y="0"/>
                </a:moveTo>
                <a:lnTo>
                  <a:pt x="0" y="0"/>
                </a:lnTo>
                <a:lnTo>
                  <a:pt x="0" y="954169"/>
                </a:lnTo>
                <a:lnTo>
                  <a:pt x="1758746" y="954169"/>
                </a:lnTo>
                <a:lnTo>
                  <a:pt x="1758746" y="0"/>
                </a:lnTo>
                <a:close/>
              </a:path>
            </a:pathLst>
          </a:custGeom>
          <a:solidFill>
            <a:srgbClr val="F3F3F3"/>
          </a:solidFill>
        </p:spPr>
        <p:txBody>
          <a:bodyPr wrap="square" lIns="0" tIns="0" rIns="0" bIns="0" rtlCol="0"/>
          <a:lstStyle/>
          <a:p>
            <a:endParaRPr/>
          </a:p>
        </p:txBody>
      </p:sp>
      <p:sp>
        <p:nvSpPr>
          <p:cNvPr id="7" name="object 9">
            <a:extLst>
              <a:ext uri="{FF2B5EF4-FFF2-40B4-BE49-F238E27FC236}">
                <a16:creationId xmlns:a16="http://schemas.microsoft.com/office/drawing/2014/main" id="{1083643F-3EE8-4009-AAE9-5089AB384CAA}"/>
              </a:ext>
            </a:extLst>
          </p:cNvPr>
          <p:cNvSpPr txBox="1"/>
          <p:nvPr/>
        </p:nvSpPr>
        <p:spPr>
          <a:xfrm>
            <a:off x="2445733" y="4776505"/>
            <a:ext cx="1572895" cy="485140"/>
          </a:xfrm>
          <a:prstGeom prst="rect">
            <a:avLst/>
          </a:prstGeom>
        </p:spPr>
        <p:txBody>
          <a:bodyPr vert="horz" wrap="square" lIns="0" tIns="12065" rIns="0" bIns="0" rtlCol="0">
            <a:spAutoFit/>
          </a:bodyPr>
          <a:lstStyle/>
          <a:p>
            <a:pPr marL="12700" marR="5080">
              <a:lnSpc>
                <a:spcPct val="108200"/>
              </a:lnSpc>
              <a:spcBef>
                <a:spcPts val="95"/>
              </a:spcBef>
              <a:buAutoNum type="arabicPeriod"/>
              <a:tabLst>
                <a:tab pos="139700" algn="l"/>
              </a:tabLst>
            </a:pPr>
            <a:r>
              <a:rPr sz="950" spc="20" dirty="0">
                <a:latin typeface="Carlito"/>
                <a:cs typeface="Carlito"/>
              </a:rPr>
              <a:t>Integrazione </a:t>
            </a:r>
            <a:r>
              <a:rPr sz="950" spc="15" dirty="0">
                <a:latin typeface="Carlito"/>
                <a:cs typeface="Carlito"/>
              </a:rPr>
              <a:t>in</a:t>
            </a:r>
            <a:r>
              <a:rPr sz="950" spc="-50" dirty="0">
                <a:latin typeface="Carlito"/>
                <a:cs typeface="Carlito"/>
              </a:rPr>
              <a:t> </a:t>
            </a:r>
            <a:r>
              <a:rPr sz="950" spc="20" dirty="0">
                <a:latin typeface="Carlito"/>
                <a:cs typeface="Carlito"/>
              </a:rPr>
              <a:t>piattaforma  nazionale</a:t>
            </a:r>
            <a:endParaRPr sz="950" dirty="0">
              <a:latin typeface="Carlito"/>
              <a:cs typeface="Carlito"/>
            </a:endParaRPr>
          </a:p>
          <a:p>
            <a:pPr marL="139065" indent="-127000">
              <a:lnSpc>
                <a:spcPct val="100000"/>
              </a:lnSpc>
              <a:spcBef>
                <a:spcPts val="15"/>
              </a:spcBef>
              <a:buAutoNum type="arabicPeriod"/>
              <a:tabLst>
                <a:tab pos="139700" algn="l"/>
              </a:tabLst>
            </a:pPr>
            <a:r>
              <a:rPr sz="950" spc="20" dirty="0">
                <a:latin typeface="Carlito"/>
                <a:cs typeface="Carlito"/>
              </a:rPr>
              <a:t>Validazione</a:t>
            </a:r>
            <a:r>
              <a:rPr sz="950" spc="15" dirty="0">
                <a:latin typeface="Carlito"/>
                <a:cs typeface="Carlito"/>
              </a:rPr>
              <a:t> clinica</a:t>
            </a:r>
            <a:endParaRPr sz="950" dirty="0">
              <a:latin typeface="Carlito"/>
              <a:cs typeface="Carlito"/>
            </a:endParaRPr>
          </a:p>
        </p:txBody>
      </p:sp>
      <p:sp>
        <p:nvSpPr>
          <p:cNvPr id="8" name="object 10">
            <a:extLst>
              <a:ext uri="{FF2B5EF4-FFF2-40B4-BE49-F238E27FC236}">
                <a16:creationId xmlns:a16="http://schemas.microsoft.com/office/drawing/2014/main" id="{8D03D436-4328-47DD-9B9D-06875594942A}"/>
              </a:ext>
            </a:extLst>
          </p:cNvPr>
          <p:cNvSpPr txBox="1"/>
          <p:nvPr/>
        </p:nvSpPr>
        <p:spPr>
          <a:xfrm>
            <a:off x="2445733" y="5379892"/>
            <a:ext cx="1476375" cy="304058"/>
          </a:xfrm>
          <a:prstGeom prst="rect">
            <a:avLst/>
          </a:prstGeom>
        </p:spPr>
        <p:txBody>
          <a:bodyPr vert="horz" wrap="square" lIns="0" tIns="13335" rIns="0" bIns="0" rtlCol="0">
            <a:spAutoFit/>
          </a:bodyPr>
          <a:lstStyle/>
          <a:p>
            <a:pPr marL="12700" marR="5080">
              <a:lnSpc>
                <a:spcPct val="101200"/>
              </a:lnSpc>
              <a:spcBef>
                <a:spcPts val="105"/>
              </a:spcBef>
            </a:pPr>
            <a:r>
              <a:rPr sz="950" i="1" spc="15" dirty="0">
                <a:latin typeface="Carlito"/>
                <a:cs typeface="Carlito"/>
              </a:rPr>
              <a:t>Contenuti: </a:t>
            </a:r>
            <a:r>
              <a:rPr sz="950" i="1" spc="20" dirty="0">
                <a:latin typeface="Carlito"/>
                <a:cs typeface="Carlito"/>
              </a:rPr>
              <a:t>informatici medi,  </a:t>
            </a:r>
            <a:r>
              <a:rPr sz="950" i="1" spc="15" dirty="0">
                <a:latin typeface="Carlito"/>
                <a:cs typeface="Carlito"/>
              </a:rPr>
              <a:t>clinici</a:t>
            </a:r>
            <a:r>
              <a:rPr sz="950" i="1" spc="10" dirty="0">
                <a:latin typeface="Carlito"/>
                <a:cs typeface="Carlito"/>
              </a:rPr>
              <a:t> alti</a:t>
            </a:r>
            <a:endParaRPr sz="950">
              <a:latin typeface="Carlito"/>
              <a:cs typeface="Carlito"/>
            </a:endParaRPr>
          </a:p>
        </p:txBody>
      </p:sp>
      <p:sp>
        <p:nvSpPr>
          <p:cNvPr id="9" name="object 11">
            <a:extLst>
              <a:ext uri="{FF2B5EF4-FFF2-40B4-BE49-F238E27FC236}">
                <a16:creationId xmlns:a16="http://schemas.microsoft.com/office/drawing/2014/main" id="{D997501A-90CF-4624-9050-24ACA38B2A97}"/>
              </a:ext>
            </a:extLst>
          </p:cNvPr>
          <p:cNvSpPr txBox="1"/>
          <p:nvPr/>
        </p:nvSpPr>
        <p:spPr>
          <a:xfrm>
            <a:off x="1131944" y="2158243"/>
            <a:ext cx="5682615" cy="608500"/>
          </a:xfrm>
          <a:prstGeom prst="rect">
            <a:avLst/>
          </a:prstGeom>
          <a:solidFill>
            <a:srgbClr val="1154CC"/>
          </a:solidFill>
        </p:spPr>
        <p:txBody>
          <a:bodyPr vert="horz" wrap="square" lIns="0" tIns="3175" rIns="0" bIns="0" rtlCol="0">
            <a:spAutoFit/>
          </a:bodyPr>
          <a:lstStyle/>
          <a:p>
            <a:pPr>
              <a:lnSpc>
                <a:spcPct val="100000"/>
              </a:lnSpc>
              <a:spcBef>
                <a:spcPts val="25"/>
              </a:spcBef>
            </a:pPr>
            <a:endParaRPr sz="1000" dirty="0">
              <a:latin typeface="Times New Roman"/>
              <a:cs typeface="Times New Roman"/>
            </a:endParaRPr>
          </a:p>
          <a:p>
            <a:pPr marL="1991360">
              <a:lnSpc>
                <a:spcPct val="100000"/>
              </a:lnSpc>
            </a:pPr>
            <a:r>
              <a:rPr sz="950" b="1" spc="20" dirty="0">
                <a:solidFill>
                  <a:srgbClr val="FFFFFF"/>
                </a:solidFill>
                <a:latin typeface="Carlito"/>
                <a:cs typeface="Carlito"/>
              </a:rPr>
              <a:t>Aspetti informatici </a:t>
            </a:r>
            <a:r>
              <a:rPr sz="950" b="1" spc="25" dirty="0">
                <a:solidFill>
                  <a:srgbClr val="FFFFFF"/>
                </a:solidFill>
                <a:latin typeface="Carlito"/>
                <a:cs typeface="Carlito"/>
              </a:rPr>
              <a:t>e</a:t>
            </a:r>
            <a:r>
              <a:rPr sz="950" b="1" spc="-5" dirty="0">
                <a:solidFill>
                  <a:srgbClr val="FFFFFF"/>
                </a:solidFill>
                <a:latin typeface="Carlito"/>
                <a:cs typeface="Carlito"/>
              </a:rPr>
              <a:t> </a:t>
            </a:r>
            <a:r>
              <a:rPr sz="950" b="1" spc="20" dirty="0">
                <a:solidFill>
                  <a:srgbClr val="FFFFFF"/>
                </a:solidFill>
                <a:latin typeface="Carlito"/>
                <a:cs typeface="Carlito"/>
              </a:rPr>
              <a:t>tecnologici:</a:t>
            </a:r>
            <a:endParaRPr sz="950" dirty="0">
              <a:latin typeface="Carlito"/>
              <a:cs typeface="Carlito"/>
            </a:endParaRPr>
          </a:p>
          <a:p>
            <a:pPr marL="126364" indent="-69850">
              <a:lnSpc>
                <a:spcPct val="100000"/>
              </a:lnSpc>
              <a:spcBef>
                <a:spcPts val="95"/>
              </a:spcBef>
              <a:buChar char="-"/>
              <a:tabLst>
                <a:tab pos="127000" algn="l"/>
              </a:tabLst>
            </a:pPr>
            <a:r>
              <a:rPr sz="950" spc="20" dirty="0">
                <a:solidFill>
                  <a:srgbClr val="FFFFFF"/>
                </a:solidFill>
                <a:latin typeface="Carlito"/>
                <a:cs typeface="Carlito"/>
              </a:rPr>
              <a:t>Piattaforma di</a:t>
            </a:r>
            <a:r>
              <a:rPr sz="950" spc="-10" dirty="0">
                <a:solidFill>
                  <a:srgbClr val="FFFFFF"/>
                </a:solidFill>
                <a:latin typeface="Carlito"/>
                <a:cs typeface="Carlito"/>
              </a:rPr>
              <a:t> </a:t>
            </a:r>
            <a:r>
              <a:rPr sz="950" spc="20" dirty="0">
                <a:solidFill>
                  <a:srgbClr val="FFFFFF"/>
                </a:solidFill>
                <a:latin typeface="Carlito"/>
                <a:cs typeface="Carlito"/>
              </a:rPr>
              <a:t>telemedicina</a:t>
            </a:r>
            <a:endParaRPr sz="950" dirty="0">
              <a:latin typeface="Carlito"/>
              <a:cs typeface="Carlito"/>
            </a:endParaRPr>
          </a:p>
          <a:p>
            <a:pPr marL="126364" indent="-69850">
              <a:lnSpc>
                <a:spcPct val="100000"/>
              </a:lnSpc>
              <a:spcBef>
                <a:spcPts val="15"/>
              </a:spcBef>
              <a:buChar char="-"/>
              <a:tabLst>
                <a:tab pos="127000" algn="l"/>
              </a:tabLst>
            </a:pPr>
            <a:r>
              <a:rPr sz="950" spc="15" dirty="0">
                <a:solidFill>
                  <a:srgbClr val="FFFFFF"/>
                </a:solidFill>
                <a:latin typeface="Carlito"/>
                <a:cs typeface="Carlito"/>
              </a:rPr>
              <a:t>Utilizzo </a:t>
            </a:r>
            <a:r>
              <a:rPr sz="950" spc="20" dirty="0">
                <a:solidFill>
                  <a:srgbClr val="FFFFFF"/>
                </a:solidFill>
                <a:latin typeface="Carlito"/>
                <a:cs typeface="Carlito"/>
              </a:rPr>
              <a:t>standard </a:t>
            </a:r>
            <a:r>
              <a:rPr sz="950" spc="15" dirty="0">
                <a:solidFill>
                  <a:srgbClr val="FFFFFF"/>
                </a:solidFill>
                <a:latin typeface="Carlito"/>
                <a:cs typeface="Carlito"/>
              </a:rPr>
              <a:t>internazionali </a:t>
            </a:r>
            <a:r>
              <a:rPr sz="950" spc="25" dirty="0">
                <a:solidFill>
                  <a:srgbClr val="FFFFFF"/>
                </a:solidFill>
                <a:latin typeface="Carlito"/>
                <a:cs typeface="Carlito"/>
              </a:rPr>
              <a:t>per </a:t>
            </a:r>
            <a:r>
              <a:rPr sz="950" spc="15" dirty="0">
                <a:solidFill>
                  <a:srgbClr val="FFFFFF"/>
                </a:solidFill>
                <a:latin typeface="Carlito"/>
                <a:cs typeface="Carlito"/>
              </a:rPr>
              <a:t>la </a:t>
            </a:r>
            <a:r>
              <a:rPr sz="950" spc="20" dirty="0">
                <a:solidFill>
                  <a:srgbClr val="FFFFFF"/>
                </a:solidFill>
                <a:latin typeface="Carlito"/>
                <a:cs typeface="Carlito"/>
              </a:rPr>
              <a:t>gestione dei </a:t>
            </a:r>
            <a:r>
              <a:rPr sz="950" spc="15" dirty="0">
                <a:solidFill>
                  <a:srgbClr val="FFFFFF"/>
                </a:solidFill>
                <a:latin typeface="Carlito"/>
                <a:cs typeface="Carlito"/>
              </a:rPr>
              <a:t>dati (principi </a:t>
            </a:r>
            <a:r>
              <a:rPr sz="950" spc="20" dirty="0">
                <a:solidFill>
                  <a:srgbClr val="FFFFFF"/>
                </a:solidFill>
                <a:latin typeface="Carlito"/>
                <a:cs typeface="Carlito"/>
              </a:rPr>
              <a:t>dei </a:t>
            </a:r>
            <a:r>
              <a:rPr sz="950" spc="15" dirty="0">
                <a:solidFill>
                  <a:srgbClr val="FFFFFF"/>
                </a:solidFill>
                <a:latin typeface="Carlito"/>
                <a:cs typeface="Carlito"/>
              </a:rPr>
              <a:t>dati</a:t>
            </a:r>
            <a:r>
              <a:rPr sz="950" spc="-25" dirty="0">
                <a:solidFill>
                  <a:srgbClr val="FFFFFF"/>
                </a:solidFill>
                <a:latin typeface="Carlito"/>
                <a:cs typeface="Carlito"/>
              </a:rPr>
              <a:t> </a:t>
            </a:r>
            <a:r>
              <a:rPr sz="950" spc="20" dirty="0">
                <a:solidFill>
                  <a:srgbClr val="FFFFFF"/>
                </a:solidFill>
                <a:latin typeface="Carlito"/>
                <a:cs typeface="Carlito"/>
              </a:rPr>
              <a:t>FHIR)</a:t>
            </a:r>
            <a:endParaRPr sz="950" dirty="0">
              <a:latin typeface="Carlito"/>
              <a:cs typeface="Carlito"/>
            </a:endParaRPr>
          </a:p>
        </p:txBody>
      </p:sp>
      <p:grpSp>
        <p:nvGrpSpPr>
          <p:cNvPr id="10" name="object 12">
            <a:extLst>
              <a:ext uri="{FF2B5EF4-FFF2-40B4-BE49-F238E27FC236}">
                <a16:creationId xmlns:a16="http://schemas.microsoft.com/office/drawing/2014/main" id="{9F24BE5D-F613-411C-986D-DB85ADFC75D2}"/>
              </a:ext>
            </a:extLst>
          </p:cNvPr>
          <p:cNvGrpSpPr/>
          <p:nvPr/>
        </p:nvGrpSpPr>
        <p:grpSpPr>
          <a:xfrm>
            <a:off x="1132291" y="3359964"/>
            <a:ext cx="5739765" cy="1471295"/>
            <a:chOff x="1297216" y="4356418"/>
            <a:chExt cx="5739765" cy="1471295"/>
          </a:xfrm>
        </p:grpSpPr>
        <p:sp>
          <p:nvSpPr>
            <p:cNvPr id="11" name="object 13">
              <a:extLst>
                <a:ext uri="{FF2B5EF4-FFF2-40B4-BE49-F238E27FC236}">
                  <a16:creationId xmlns:a16="http://schemas.microsoft.com/office/drawing/2014/main" id="{B221D2A4-6640-4F5F-9CCB-AA02853D792F}"/>
                </a:ext>
              </a:extLst>
            </p:cNvPr>
            <p:cNvSpPr/>
            <p:nvPr/>
          </p:nvSpPr>
          <p:spPr>
            <a:xfrm>
              <a:off x="1302931" y="5495738"/>
              <a:ext cx="5728335" cy="325755"/>
            </a:xfrm>
            <a:custGeom>
              <a:avLst/>
              <a:gdLst/>
              <a:ahLst/>
              <a:cxnLst/>
              <a:rect l="l" t="t" r="r" b="b"/>
              <a:pathLst>
                <a:path w="5728334" h="325754">
                  <a:moveTo>
                    <a:pt x="4296132" y="0"/>
                  </a:moveTo>
                  <a:lnTo>
                    <a:pt x="4290075" y="43408"/>
                  </a:lnTo>
                  <a:lnTo>
                    <a:pt x="4272991" y="82415"/>
                  </a:lnTo>
                  <a:lnTo>
                    <a:pt x="4246506" y="115464"/>
                  </a:lnTo>
                  <a:lnTo>
                    <a:pt x="4212249" y="140997"/>
                  </a:lnTo>
                  <a:lnTo>
                    <a:pt x="4171849" y="157458"/>
                  </a:lnTo>
                  <a:lnTo>
                    <a:pt x="4126932" y="163291"/>
                  </a:lnTo>
                  <a:lnTo>
                    <a:pt x="2316670" y="162451"/>
                  </a:lnTo>
                  <a:lnTo>
                    <a:pt x="2271716" y="168286"/>
                  </a:lnTo>
                  <a:lnTo>
                    <a:pt x="2231401" y="184751"/>
                  </a:lnTo>
                  <a:lnTo>
                    <a:pt x="2197300" y="210285"/>
                  </a:lnTo>
                  <a:lnTo>
                    <a:pt x="2170991" y="243328"/>
                  </a:lnTo>
                  <a:lnTo>
                    <a:pt x="2154049" y="282319"/>
                  </a:lnTo>
                  <a:lnTo>
                    <a:pt x="2148052" y="325697"/>
                  </a:lnTo>
                  <a:lnTo>
                    <a:pt x="2141994" y="282319"/>
                  </a:lnTo>
                  <a:lnTo>
                    <a:pt x="2124902" y="243328"/>
                  </a:lnTo>
                  <a:lnTo>
                    <a:pt x="2098397" y="210285"/>
                  </a:lnTo>
                  <a:lnTo>
                    <a:pt x="2064100" y="184751"/>
                  </a:lnTo>
                  <a:lnTo>
                    <a:pt x="2023634" y="168286"/>
                  </a:lnTo>
                  <a:lnTo>
                    <a:pt x="1978620" y="162451"/>
                  </a:lnTo>
                  <a:lnTo>
                    <a:pt x="168590" y="162451"/>
                  </a:lnTo>
                  <a:lnTo>
                    <a:pt x="123625" y="156680"/>
                  </a:lnTo>
                  <a:lnTo>
                    <a:pt x="83311" y="140374"/>
                  </a:lnTo>
                  <a:lnTo>
                    <a:pt x="49220" y="115043"/>
                  </a:lnTo>
                  <a:lnTo>
                    <a:pt x="22923" y="82197"/>
                  </a:lnTo>
                  <a:lnTo>
                    <a:pt x="5992" y="43346"/>
                  </a:lnTo>
                  <a:lnTo>
                    <a:pt x="0" y="0"/>
                  </a:lnTo>
                </a:path>
                <a:path w="5728334" h="325754">
                  <a:moveTo>
                    <a:pt x="5728224" y="22517"/>
                  </a:moveTo>
                  <a:lnTo>
                    <a:pt x="5720774" y="66969"/>
                  </a:lnTo>
                  <a:lnTo>
                    <a:pt x="5700044" y="105608"/>
                  </a:lnTo>
                  <a:lnTo>
                    <a:pt x="5668468" y="136097"/>
                  </a:lnTo>
                  <a:lnTo>
                    <a:pt x="5628481" y="156103"/>
                  </a:lnTo>
                  <a:lnTo>
                    <a:pt x="5582515" y="163291"/>
                  </a:lnTo>
                  <a:lnTo>
                    <a:pt x="5239232" y="163291"/>
                  </a:lnTo>
                  <a:lnTo>
                    <a:pt x="5193266" y="170390"/>
                  </a:lnTo>
                  <a:lnTo>
                    <a:pt x="5153279" y="190182"/>
                  </a:lnTo>
                  <a:lnTo>
                    <a:pt x="5121703" y="220413"/>
                  </a:lnTo>
                  <a:lnTo>
                    <a:pt x="5100973" y="258827"/>
                  </a:lnTo>
                  <a:lnTo>
                    <a:pt x="5093522" y="303169"/>
                  </a:lnTo>
                  <a:lnTo>
                    <a:pt x="5086144" y="258827"/>
                  </a:lnTo>
                  <a:lnTo>
                    <a:pt x="5065587" y="220413"/>
                  </a:lnTo>
                  <a:lnTo>
                    <a:pt x="5034218" y="190182"/>
                  </a:lnTo>
                  <a:lnTo>
                    <a:pt x="4994403" y="170390"/>
                  </a:lnTo>
                  <a:lnTo>
                    <a:pt x="4948510" y="163291"/>
                  </a:lnTo>
                  <a:lnTo>
                    <a:pt x="4604413" y="163291"/>
                  </a:lnTo>
                  <a:lnTo>
                    <a:pt x="4558447" y="156103"/>
                  </a:lnTo>
                  <a:lnTo>
                    <a:pt x="4518460" y="136097"/>
                  </a:lnTo>
                  <a:lnTo>
                    <a:pt x="4486884" y="105608"/>
                  </a:lnTo>
                  <a:lnTo>
                    <a:pt x="4466154" y="66969"/>
                  </a:lnTo>
                  <a:lnTo>
                    <a:pt x="4458703" y="22517"/>
                  </a:lnTo>
                </a:path>
              </a:pathLst>
            </a:custGeom>
            <a:ln w="11052">
              <a:solidFill>
                <a:srgbClr val="0066CC"/>
              </a:solidFill>
            </a:ln>
          </p:spPr>
          <p:txBody>
            <a:bodyPr wrap="square" lIns="0" tIns="0" rIns="0" bIns="0" rtlCol="0"/>
            <a:lstStyle/>
            <a:p>
              <a:endParaRPr/>
            </a:p>
          </p:txBody>
        </p:sp>
        <p:sp>
          <p:nvSpPr>
            <p:cNvPr id="12" name="object 14">
              <a:extLst>
                <a:ext uri="{FF2B5EF4-FFF2-40B4-BE49-F238E27FC236}">
                  <a16:creationId xmlns:a16="http://schemas.microsoft.com/office/drawing/2014/main" id="{B431A207-2273-4DFD-A900-2F5B2F5BE854}"/>
                </a:ext>
              </a:extLst>
            </p:cNvPr>
            <p:cNvSpPr/>
            <p:nvPr/>
          </p:nvSpPr>
          <p:spPr>
            <a:xfrm>
              <a:off x="5756402" y="4356418"/>
              <a:ext cx="1268730" cy="1111885"/>
            </a:xfrm>
            <a:custGeom>
              <a:avLst/>
              <a:gdLst/>
              <a:ahLst/>
              <a:cxnLst/>
              <a:rect l="l" t="t" r="r" b="b"/>
              <a:pathLst>
                <a:path w="1268729" h="1111885">
                  <a:moveTo>
                    <a:pt x="1268707" y="0"/>
                  </a:moveTo>
                  <a:lnTo>
                    <a:pt x="0" y="0"/>
                  </a:lnTo>
                  <a:lnTo>
                    <a:pt x="0" y="1111537"/>
                  </a:lnTo>
                  <a:lnTo>
                    <a:pt x="1268707" y="1111537"/>
                  </a:lnTo>
                  <a:lnTo>
                    <a:pt x="1268707" y="0"/>
                  </a:lnTo>
                  <a:close/>
                </a:path>
              </a:pathLst>
            </a:custGeom>
            <a:solidFill>
              <a:srgbClr val="6C9EEB"/>
            </a:solidFill>
          </p:spPr>
          <p:txBody>
            <a:bodyPr wrap="square" lIns="0" tIns="0" rIns="0" bIns="0" rtlCol="0"/>
            <a:lstStyle/>
            <a:p>
              <a:endParaRPr/>
            </a:p>
          </p:txBody>
        </p:sp>
      </p:grpSp>
      <p:graphicFrame>
        <p:nvGraphicFramePr>
          <p:cNvPr id="13" name="object 15">
            <a:extLst>
              <a:ext uri="{FF2B5EF4-FFF2-40B4-BE49-F238E27FC236}">
                <a16:creationId xmlns:a16="http://schemas.microsoft.com/office/drawing/2014/main" id="{8B8D7049-115F-4E58-A38F-CCB198799F34}"/>
              </a:ext>
            </a:extLst>
          </p:cNvPr>
          <p:cNvGraphicFramePr>
            <a:graphicFrameLocks noGrp="1"/>
          </p:cNvGraphicFramePr>
          <p:nvPr>
            <p:extLst>
              <p:ext uri="{D42A27DB-BD31-4B8C-83A1-F6EECF244321}">
                <p14:modId xmlns:p14="http://schemas.microsoft.com/office/powerpoint/2010/main" val="768781368"/>
              </p:ext>
            </p:extLst>
          </p:nvPr>
        </p:nvGraphicFramePr>
        <p:xfrm>
          <a:off x="1155327" y="3056817"/>
          <a:ext cx="5694044" cy="1414681"/>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20000"/>
                    </a:ext>
                  </a:extLst>
                </a:gridCol>
                <a:gridCol w="233045">
                  <a:extLst>
                    <a:ext uri="{9D8B030D-6E8A-4147-A177-3AD203B41FA5}">
                      <a16:colId xmlns:a16="http://schemas.microsoft.com/office/drawing/2014/main" val="20001"/>
                    </a:ext>
                  </a:extLst>
                </a:gridCol>
                <a:gridCol w="1268730">
                  <a:extLst>
                    <a:ext uri="{9D8B030D-6E8A-4147-A177-3AD203B41FA5}">
                      <a16:colId xmlns:a16="http://schemas.microsoft.com/office/drawing/2014/main" val="20002"/>
                    </a:ext>
                  </a:extLst>
                </a:gridCol>
                <a:gridCol w="198119">
                  <a:extLst>
                    <a:ext uri="{9D8B030D-6E8A-4147-A177-3AD203B41FA5}">
                      <a16:colId xmlns:a16="http://schemas.microsoft.com/office/drawing/2014/main" val="20003"/>
                    </a:ext>
                  </a:extLst>
                </a:gridCol>
                <a:gridCol w="1269365">
                  <a:extLst>
                    <a:ext uri="{9D8B030D-6E8A-4147-A177-3AD203B41FA5}">
                      <a16:colId xmlns:a16="http://schemas.microsoft.com/office/drawing/2014/main" val="20004"/>
                    </a:ext>
                  </a:extLst>
                </a:gridCol>
                <a:gridCol w="1444625">
                  <a:extLst>
                    <a:ext uri="{9D8B030D-6E8A-4147-A177-3AD203B41FA5}">
                      <a16:colId xmlns:a16="http://schemas.microsoft.com/office/drawing/2014/main" val="20005"/>
                    </a:ext>
                  </a:extLst>
                </a:gridCol>
              </a:tblGrid>
              <a:tr h="302978">
                <a:tc gridSpan="6">
                  <a:txBody>
                    <a:bodyPr/>
                    <a:lstStyle/>
                    <a:p>
                      <a:pPr algn="ctr">
                        <a:lnSpc>
                          <a:spcPct val="100000"/>
                        </a:lnSpc>
                        <a:spcBef>
                          <a:spcPts val="470"/>
                        </a:spcBef>
                      </a:pPr>
                      <a:r>
                        <a:rPr sz="950" b="1" spc="20" dirty="0">
                          <a:latin typeface="Carlito"/>
                          <a:cs typeface="Carlito"/>
                        </a:rPr>
                        <a:t>Soluzioni </a:t>
                      </a:r>
                      <a:r>
                        <a:rPr sz="950" b="1" spc="15" dirty="0">
                          <a:latin typeface="Carlito"/>
                          <a:cs typeface="Carlito"/>
                        </a:rPr>
                        <a:t>di </a:t>
                      </a:r>
                      <a:r>
                        <a:rPr sz="950" b="1" spc="20" dirty="0">
                          <a:latin typeface="Carlito"/>
                          <a:cs typeface="Carlito"/>
                        </a:rPr>
                        <a:t>telemedicina</a:t>
                      </a:r>
                      <a:endParaRPr sz="950" dirty="0">
                        <a:latin typeface="Carlito"/>
                        <a:cs typeface="Carlito"/>
                      </a:endParaRPr>
                    </a:p>
                  </a:txBody>
                  <a:tcPr marL="0" marR="0" marT="59690" marB="0">
                    <a:lnB w="53975">
                      <a:solidFill>
                        <a:srgbClr val="FFFFFF"/>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3956">
                <a:tc>
                  <a:txBody>
                    <a:bodyPr/>
                    <a:lstStyle/>
                    <a:p>
                      <a:pPr>
                        <a:lnSpc>
                          <a:spcPct val="100000"/>
                        </a:lnSpc>
                        <a:spcBef>
                          <a:spcPts val="45"/>
                        </a:spcBef>
                      </a:pPr>
                      <a:endParaRPr sz="750">
                        <a:latin typeface="Times New Roman"/>
                        <a:cs typeface="Times New Roman"/>
                      </a:endParaRPr>
                    </a:p>
                    <a:p>
                      <a:pPr algn="ctr">
                        <a:lnSpc>
                          <a:spcPct val="100000"/>
                        </a:lnSpc>
                      </a:pPr>
                      <a:r>
                        <a:rPr sz="950" spc="20" dirty="0">
                          <a:solidFill>
                            <a:srgbClr val="FFFFFF"/>
                          </a:solidFill>
                          <a:latin typeface="Carlito"/>
                          <a:cs typeface="Carlito"/>
                        </a:rPr>
                        <a:t>Telemonitoraggio/</a:t>
                      </a:r>
                      <a:endParaRPr sz="950">
                        <a:latin typeface="Carlito"/>
                        <a:cs typeface="Carlito"/>
                      </a:endParaRPr>
                    </a:p>
                  </a:txBody>
                  <a:tcPr marL="0" marR="0" marT="5715" marB="0">
                    <a:lnT w="53975">
                      <a:solidFill>
                        <a:srgbClr val="FFFFFF"/>
                      </a:solidFill>
                      <a:prstDash val="solid"/>
                    </a:lnT>
                    <a:solidFill>
                      <a:srgbClr val="3B78D7"/>
                    </a:solidFill>
                  </a:tcPr>
                </a:tc>
                <a:tc rowSpan="6">
                  <a:txBody>
                    <a:bodyPr/>
                    <a:lstStyle/>
                    <a:p>
                      <a:pPr>
                        <a:lnSpc>
                          <a:spcPct val="100000"/>
                        </a:lnSpc>
                      </a:pPr>
                      <a:endParaRPr sz="1300">
                        <a:latin typeface="Times New Roman"/>
                        <a:cs typeface="Times New Roman"/>
                      </a:endParaRPr>
                    </a:p>
                  </a:txBody>
                  <a:tcPr marL="0" marR="0" marT="0" marB="0">
                    <a:lnT w="53975">
                      <a:solidFill>
                        <a:srgbClr val="FFFFFF"/>
                      </a:solidFill>
                      <a:prstDash val="solid"/>
                    </a:lnT>
                  </a:tcPr>
                </a:tc>
                <a:tc rowSpan="6">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92075" marR="78105" indent="-1270" algn="ctr">
                        <a:lnSpc>
                          <a:spcPct val="104700"/>
                        </a:lnSpc>
                        <a:spcBef>
                          <a:spcPts val="555"/>
                        </a:spcBef>
                      </a:pPr>
                      <a:r>
                        <a:rPr sz="950" spc="20" dirty="0">
                          <a:solidFill>
                            <a:srgbClr val="FFFFFF"/>
                          </a:solidFill>
                          <a:latin typeface="Carlito"/>
                          <a:cs typeface="Carlito"/>
                        </a:rPr>
                        <a:t>Telemonitoraggio/  </a:t>
                      </a:r>
                      <a:r>
                        <a:rPr sz="950" spc="15" dirty="0">
                          <a:solidFill>
                            <a:srgbClr val="FFFFFF"/>
                          </a:solidFill>
                          <a:latin typeface="Carlito"/>
                          <a:cs typeface="Carlito"/>
                        </a:rPr>
                        <a:t>telecontrollo </a:t>
                      </a:r>
                      <a:r>
                        <a:rPr sz="950" spc="20" dirty="0">
                          <a:solidFill>
                            <a:srgbClr val="FFFFFF"/>
                          </a:solidFill>
                          <a:latin typeface="Carlito"/>
                          <a:cs typeface="Carlito"/>
                        </a:rPr>
                        <a:t>nel  paziente</a:t>
                      </a:r>
                      <a:r>
                        <a:rPr sz="950" spc="-40" dirty="0">
                          <a:solidFill>
                            <a:srgbClr val="FFFFFF"/>
                          </a:solidFill>
                          <a:latin typeface="Carlito"/>
                          <a:cs typeface="Carlito"/>
                        </a:rPr>
                        <a:t> </a:t>
                      </a:r>
                      <a:r>
                        <a:rPr sz="950" spc="20" dirty="0">
                          <a:solidFill>
                            <a:srgbClr val="FFFFFF"/>
                          </a:solidFill>
                          <a:latin typeface="Carlito"/>
                          <a:cs typeface="Carlito"/>
                        </a:rPr>
                        <a:t>neurologico</a:t>
                      </a:r>
                      <a:endParaRPr sz="950" dirty="0">
                        <a:latin typeface="Carlito"/>
                        <a:cs typeface="Carlito"/>
                      </a:endParaRPr>
                    </a:p>
                  </a:txBody>
                  <a:tcPr marL="0" marR="0" marT="0" marB="0">
                    <a:lnT w="53975">
                      <a:solidFill>
                        <a:srgbClr val="FFFFFF"/>
                      </a:solidFill>
                      <a:prstDash val="solid"/>
                    </a:lnT>
                    <a:solidFill>
                      <a:srgbClr val="3B78D7"/>
                    </a:solidFill>
                  </a:tcPr>
                </a:tc>
                <a:tc rowSpan="6">
                  <a:txBody>
                    <a:bodyPr/>
                    <a:lstStyle/>
                    <a:p>
                      <a:pPr>
                        <a:lnSpc>
                          <a:spcPct val="100000"/>
                        </a:lnSpc>
                      </a:pPr>
                      <a:endParaRPr sz="1300" dirty="0">
                        <a:latin typeface="Times New Roman"/>
                        <a:cs typeface="Times New Roman"/>
                      </a:endParaRPr>
                    </a:p>
                  </a:txBody>
                  <a:tcPr marL="0" marR="0" marT="0" marB="0">
                    <a:lnT w="53975">
                      <a:solidFill>
                        <a:srgbClr val="FFFFFF"/>
                      </a:solidFill>
                      <a:prstDash val="solid"/>
                    </a:lnT>
                  </a:tcPr>
                </a:tc>
                <a:tc rowSpan="6">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21920" marR="104139" indent="-635" algn="ctr">
                        <a:lnSpc>
                          <a:spcPct val="104700"/>
                        </a:lnSpc>
                        <a:spcBef>
                          <a:spcPts val="555"/>
                        </a:spcBef>
                      </a:pPr>
                      <a:r>
                        <a:rPr sz="950" spc="20" dirty="0">
                          <a:solidFill>
                            <a:srgbClr val="FFFFFF"/>
                          </a:solidFill>
                          <a:latin typeface="Carlito"/>
                          <a:cs typeface="Carlito"/>
                        </a:rPr>
                        <a:t>Telemonitoraggio/  </a:t>
                      </a:r>
                      <a:r>
                        <a:rPr sz="950" spc="15" dirty="0">
                          <a:solidFill>
                            <a:srgbClr val="FFFFFF"/>
                          </a:solidFill>
                          <a:latin typeface="Carlito"/>
                          <a:cs typeface="Carlito"/>
                        </a:rPr>
                        <a:t>telecontrollo </a:t>
                      </a:r>
                      <a:r>
                        <a:rPr sz="950" spc="20" dirty="0">
                          <a:solidFill>
                            <a:srgbClr val="FFFFFF"/>
                          </a:solidFill>
                          <a:latin typeface="Carlito"/>
                          <a:cs typeface="Carlito"/>
                        </a:rPr>
                        <a:t>nel  paziente</a:t>
                      </a:r>
                      <a:r>
                        <a:rPr sz="950" spc="-60" dirty="0">
                          <a:solidFill>
                            <a:srgbClr val="FFFFFF"/>
                          </a:solidFill>
                          <a:latin typeface="Carlito"/>
                          <a:cs typeface="Carlito"/>
                        </a:rPr>
                        <a:t> </a:t>
                      </a:r>
                      <a:r>
                        <a:rPr sz="950" spc="20" dirty="0">
                          <a:solidFill>
                            <a:srgbClr val="FFFFFF"/>
                          </a:solidFill>
                          <a:latin typeface="Carlito"/>
                          <a:cs typeface="Carlito"/>
                        </a:rPr>
                        <a:t>oncologico</a:t>
                      </a:r>
                      <a:endParaRPr sz="950" dirty="0">
                        <a:latin typeface="Carlito"/>
                        <a:cs typeface="Carlito"/>
                      </a:endParaRPr>
                    </a:p>
                  </a:txBody>
                  <a:tcPr marL="0" marR="0" marT="0" marB="0">
                    <a:lnT w="53975">
                      <a:solidFill>
                        <a:srgbClr val="FFFFFF"/>
                      </a:solidFill>
                      <a:prstDash val="solid"/>
                    </a:lnT>
                    <a:solidFill>
                      <a:srgbClr val="3B78D7"/>
                    </a:solidFill>
                  </a:tcPr>
                </a:tc>
                <a:tc rowSpan="6">
                  <a:txBody>
                    <a:bodyPr/>
                    <a:lstStyle/>
                    <a:p>
                      <a:pPr>
                        <a:lnSpc>
                          <a:spcPct val="100000"/>
                        </a:lnSpc>
                      </a:pPr>
                      <a:endParaRPr sz="1300" dirty="0">
                        <a:latin typeface="Times New Roman"/>
                        <a:cs typeface="Times New Roman"/>
                      </a:endParaRPr>
                    </a:p>
                  </a:txBody>
                  <a:tcPr marL="0" marR="0" marT="0" marB="0">
                    <a:lnT w="53975">
                      <a:solidFill>
                        <a:srgbClr val="FFFFFF"/>
                      </a:solidFill>
                      <a:prstDash val="solid"/>
                    </a:lnT>
                    <a:solidFill>
                      <a:srgbClr val="6C9EEB"/>
                    </a:solidFill>
                  </a:tcPr>
                </a:tc>
                <a:extLst>
                  <a:ext uri="{0D108BD9-81ED-4DB2-BD59-A6C34878D82A}">
                    <a16:rowId xmlns:a16="http://schemas.microsoft.com/office/drawing/2014/main" val="10001"/>
                  </a:ext>
                </a:extLst>
              </a:tr>
              <a:tr h="151573">
                <a:tc>
                  <a:txBody>
                    <a:bodyPr/>
                    <a:lstStyle/>
                    <a:p>
                      <a:pPr algn="ctr">
                        <a:lnSpc>
                          <a:spcPts val="1050"/>
                        </a:lnSpc>
                      </a:pPr>
                      <a:r>
                        <a:rPr sz="950" spc="15" dirty="0">
                          <a:solidFill>
                            <a:srgbClr val="FFFFFF"/>
                          </a:solidFill>
                          <a:latin typeface="Carlito"/>
                          <a:cs typeface="Carlito"/>
                        </a:rPr>
                        <a:t>telecontrollo</a:t>
                      </a:r>
                      <a:r>
                        <a:rPr sz="950" spc="5" dirty="0">
                          <a:solidFill>
                            <a:srgbClr val="FFFFFF"/>
                          </a:solidFill>
                          <a:latin typeface="Carlito"/>
                          <a:cs typeface="Carlito"/>
                        </a:rPr>
                        <a:t> </a:t>
                      </a:r>
                      <a:r>
                        <a:rPr sz="950" spc="20" dirty="0">
                          <a:solidFill>
                            <a:srgbClr val="FFFFFF"/>
                          </a:solidFill>
                          <a:latin typeface="Carlito"/>
                          <a:cs typeface="Carlito"/>
                        </a:rPr>
                        <a:t>nel</a:t>
                      </a:r>
                      <a:endParaRPr sz="950">
                        <a:latin typeface="Carlito"/>
                        <a:cs typeface="Carlito"/>
                      </a:endParaRPr>
                    </a:p>
                  </a:txBody>
                  <a:tcPr marL="0" marR="0" marT="0" marB="0">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solidFill>
                      <a:srgbClr val="6C9EEB"/>
                    </a:solidFill>
                  </a:tcPr>
                </a:tc>
                <a:extLst>
                  <a:ext uri="{0D108BD9-81ED-4DB2-BD59-A6C34878D82A}">
                    <a16:rowId xmlns:a16="http://schemas.microsoft.com/office/drawing/2014/main" val="10002"/>
                  </a:ext>
                </a:extLst>
              </a:tr>
              <a:tr h="146140">
                <a:tc>
                  <a:txBody>
                    <a:bodyPr/>
                    <a:lstStyle/>
                    <a:p>
                      <a:pPr algn="ctr">
                        <a:lnSpc>
                          <a:spcPts val="1005"/>
                        </a:lnSpc>
                      </a:pPr>
                      <a:r>
                        <a:rPr sz="950" spc="20" dirty="0">
                          <a:solidFill>
                            <a:srgbClr val="FFFFFF"/>
                          </a:solidFill>
                          <a:latin typeface="Carlito"/>
                          <a:cs typeface="Carlito"/>
                        </a:rPr>
                        <a:t>paziente</a:t>
                      </a:r>
                      <a:r>
                        <a:rPr sz="950" spc="10" dirty="0">
                          <a:solidFill>
                            <a:srgbClr val="FFFFFF"/>
                          </a:solidFill>
                          <a:latin typeface="Carlito"/>
                          <a:cs typeface="Carlito"/>
                        </a:rPr>
                        <a:t> </a:t>
                      </a:r>
                      <a:r>
                        <a:rPr sz="950" spc="25" dirty="0">
                          <a:solidFill>
                            <a:srgbClr val="FFFFFF"/>
                          </a:solidFill>
                          <a:latin typeface="Carlito"/>
                          <a:cs typeface="Carlito"/>
                        </a:rPr>
                        <a:t>con</a:t>
                      </a:r>
                      <a:endParaRPr sz="950" dirty="0">
                        <a:latin typeface="Carlito"/>
                        <a:cs typeface="Carlito"/>
                      </a:endParaRPr>
                    </a:p>
                  </a:txBody>
                  <a:tcPr marL="0" marR="0" marT="0" marB="0">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solidFill>
                      <a:srgbClr val="6C9EEB"/>
                    </a:solidFill>
                  </a:tcPr>
                </a:tc>
                <a:extLst>
                  <a:ext uri="{0D108BD9-81ED-4DB2-BD59-A6C34878D82A}">
                    <a16:rowId xmlns:a16="http://schemas.microsoft.com/office/drawing/2014/main" val="10003"/>
                  </a:ext>
                </a:extLst>
              </a:tr>
              <a:tr h="145971">
                <a:tc>
                  <a:txBody>
                    <a:bodyPr/>
                    <a:lstStyle/>
                    <a:p>
                      <a:pPr algn="ctr">
                        <a:lnSpc>
                          <a:spcPts val="1010"/>
                        </a:lnSpc>
                      </a:pPr>
                      <a:r>
                        <a:rPr sz="950" spc="15" dirty="0">
                          <a:solidFill>
                            <a:srgbClr val="FFFFFF"/>
                          </a:solidFill>
                          <a:latin typeface="Carlito"/>
                          <a:cs typeface="Carlito"/>
                        </a:rPr>
                        <a:t>patologie</a:t>
                      </a:r>
                      <a:endParaRPr sz="950">
                        <a:latin typeface="Carlito"/>
                        <a:cs typeface="Carlito"/>
                      </a:endParaRPr>
                    </a:p>
                  </a:txBody>
                  <a:tcPr marL="0" marR="0" marT="0" marB="0">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solidFill>
                      <a:srgbClr val="6C9EEB"/>
                    </a:solidFill>
                  </a:tcPr>
                </a:tc>
                <a:extLst>
                  <a:ext uri="{0D108BD9-81ED-4DB2-BD59-A6C34878D82A}">
                    <a16:rowId xmlns:a16="http://schemas.microsoft.com/office/drawing/2014/main" val="10004"/>
                  </a:ext>
                </a:extLst>
              </a:tr>
              <a:tr h="145579">
                <a:tc>
                  <a:txBody>
                    <a:bodyPr/>
                    <a:lstStyle/>
                    <a:p>
                      <a:pPr algn="ctr">
                        <a:lnSpc>
                          <a:spcPts val="1005"/>
                        </a:lnSpc>
                      </a:pPr>
                      <a:r>
                        <a:rPr sz="950" spc="15" dirty="0">
                          <a:solidFill>
                            <a:srgbClr val="FFFFFF"/>
                          </a:solidFill>
                          <a:latin typeface="Carlito"/>
                          <a:cs typeface="Carlito"/>
                        </a:rPr>
                        <a:t>cardiologiche,</a:t>
                      </a:r>
                      <a:endParaRPr sz="950" dirty="0">
                        <a:latin typeface="Carlito"/>
                        <a:cs typeface="Carlito"/>
                      </a:endParaRPr>
                    </a:p>
                  </a:txBody>
                  <a:tcPr marL="0" marR="0" marT="0" marB="0">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solidFill>
                      <a:srgbClr val="6C9EEB"/>
                    </a:solidFill>
                  </a:tcPr>
                </a:tc>
                <a:extLst>
                  <a:ext uri="{0D108BD9-81ED-4DB2-BD59-A6C34878D82A}">
                    <a16:rowId xmlns:a16="http://schemas.microsoft.com/office/drawing/2014/main" val="10005"/>
                  </a:ext>
                </a:extLst>
              </a:tr>
              <a:tr h="238484">
                <a:tc>
                  <a:txBody>
                    <a:bodyPr/>
                    <a:lstStyle/>
                    <a:p>
                      <a:pPr algn="ctr">
                        <a:lnSpc>
                          <a:spcPts val="1005"/>
                        </a:lnSpc>
                      </a:pPr>
                      <a:r>
                        <a:rPr sz="950" spc="20" dirty="0">
                          <a:solidFill>
                            <a:srgbClr val="FFFFFF"/>
                          </a:solidFill>
                          <a:latin typeface="Carlito"/>
                          <a:cs typeface="Carlito"/>
                        </a:rPr>
                        <a:t>respiratorie </a:t>
                      </a:r>
                      <a:r>
                        <a:rPr sz="950" spc="25" dirty="0">
                          <a:solidFill>
                            <a:srgbClr val="FFFFFF"/>
                          </a:solidFill>
                          <a:latin typeface="Carlito"/>
                          <a:cs typeface="Carlito"/>
                        </a:rPr>
                        <a:t>e</a:t>
                      </a:r>
                      <a:r>
                        <a:rPr sz="950" spc="-25" dirty="0">
                          <a:solidFill>
                            <a:srgbClr val="FFFFFF"/>
                          </a:solidFill>
                          <a:latin typeface="Carlito"/>
                          <a:cs typeface="Carlito"/>
                        </a:rPr>
                        <a:t> </a:t>
                      </a:r>
                      <a:r>
                        <a:rPr sz="950" spc="20" dirty="0">
                          <a:solidFill>
                            <a:srgbClr val="FFFFFF"/>
                          </a:solidFill>
                          <a:latin typeface="Carlito"/>
                          <a:cs typeface="Carlito"/>
                        </a:rPr>
                        <a:t>diabete</a:t>
                      </a:r>
                      <a:endParaRPr sz="950" dirty="0">
                        <a:latin typeface="Carlito"/>
                        <a:cs typeface="Carlito"/>
                      </a:endParaRPr>
                    </a:p>
                  </a:txBody>
                  <a:tcPr marL="0" marR="0" marT="0" marB="0">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tcPr>
                </a:tc>
                <a:tc vMerge="1">
                  <a:txBody>
                    <a:bodyPr/>
                    <a:lstStyle/>
                    <a:p>
                      <a:endParaRPr/>
                    </a:p>
                  </a:txBody>
                  <a:tcPr marL="0" marR="0" marT="0" marB="0">
                    <a:lnT w="53975">
                      <a:solidFill>
                        <a:srgbClr val="FFFFFF"/>
                      </a:solidFill>
                      <a:prstDash val="solid"/>
                    </a:lnT>
                    <a:solidFill>
                      <a:srgbClr val="3B78D7"/>
                    </a:solidFill>
                  </a:tcPr>
                </a:tc>
                <a:tc vMerge="1">
                  <a:txBody>
                    <a:bodyPr/>
                    <a:lstStyle/>
                    <a:p>
                      <a:endParaRPr/>
                    </a:p>
                  </a:txBody>
                  <a:tcPr marL="0" marR="0" marT="0" marB="0">
                    <a:lnT w="53975">
                      <a:solidFill>
                        <a:srgbClr val="FFFFFF"/>
                      </a:solidFill>
                      <a:prstDash val="solid"/>
                    </a:lnT>
                    <a:solidFill>
                      <a:srgbClr val="6C9EEB"/>
                    </a:solidFill>
                  </a:tcPr>
                </a:tc>
                <a:extLst>
                  <a:ext uri="{0D108BD9-81ED-4DB2-BD59-A6C34878D82A}">
                    <a16:rowId xmlns:a16="http://schemas.microsoft.com/office/drawing/2014/main" val="10006"/>
                  </a:ext>
                </a:extLst>
              </a:tr>
            </a:tbl>
          </a:graphicData>
        </a:graphic>
      </p:graphicFrame>
      <p:sp>
        <p:nvSpPr>
          <p:cNvPr id="14" name="object 16">
            <a:extLst>
              <a:ext uri="{FF2B5EF4-FFF2-40B4-BE49-F238E27FC236}">
                <a16:creationId xmlns:a16="http://schemas.microsoft.com/office/drawing/2014/main" id="{E606A21C-BFD6-4143-89A6-BA9D4D5F8B6B}"/>
              </a:ext>
            </a:extLst>
          </p:cNvPr>
          <p:cNvSpPr/>
          <p:nvPr/>
        </p:nvSpPr>
        <p:spPr>
          <a:xfrm>
            <a:off x="6866231" y="2141327"/>
            <a:ext cx="233045" cy="786765"/>
          </a:xfrm>
          <a:custGeom>
            <a:avLst/>
            <a:gdLst/>
            <a:ahLst/>
            <a:cxnLst/>
            <a:rect l="l" t="t" r="r" b="b"/>
            <a:pathLst>
              <a:path w="233045" h="786764">
                <a:moveTo>
                  <a:pt x="0" y="786433"/>
                </a:moveTo>
                <a:lnTo>
                  <a:pt x="45121" y="780249"/>
                </a:lnTo>
                <a:lnTo>
                  <a:pt x="82143" y="763426"/>
                </a:lnTo>
                <a:lnTo>
                  <a:pt x="107194" y="738557"/>
                </a:lnTo>
                <a:lnTo>
                  <a:pt x="116404" y="708238"/>
                </a:lnTo>
                <a:lnTo>
                  <a:pt x="116404" y="471636"/>
                </a:lnTo>
                <a:lnTo>
                  <a:pt x="125560" y="440856"/>
                </a:lnTo>
                <a:lnTo>
                  <a:pt x="150491" y="415958"/>
                </a:lnTo>
                <a:lnTo>
                  <a:pt x="187393" y="399294"/>
                </a:lnTo>
                <a:lnTo>
                  <a:pt x="232460" y="393216"/>
                </a:lnTo>
                <a:lnTo>
                  <a:pt x="187393" y="387032"/>
                </a:lnTo>
                <a:lnTo>
                  <a:pt x="150491" y="370209"/>
                </a:lnTo>
                <a:lnTo>
                  <a:pt x="125560" y="345340"/>
                </a:lnTo>
                <a:lnTo>
                  <a:pt x="116404" y="315021"/>
                </a:lnTo>
                <a:lnTo>
                  <a:pt x="116404" y="78419"/>
                </a:lnTo>
                <a:lnTo>
                  <a:pt x="107194" y="47970"/>
                </a:lnTo>
                <a:lnTo>
                  <a:pt x="82143" y="23035"/>
                </a:lnTo>
                <a:lnTo>
                  <a:pt x="45121" y="6187"/>
                </a:lnTo>
                <a:lnTo>
                  <a:pt x="0" y="0"/>
                </a:lnTo>
              </a:path>
            </a:pathLst>
          </a:custGeom>
          <a:ln w="11225">
            <a:solidFill>
              <a:srgbClr val="0D5DDF"/>
            </a:solidFill>
          </a:ln>
        </p:spPr>
        <p:txBody>
          <a:bodyPr wrap="square" lIns="0" tIns="0" rIns="0" bIns="0" rtlCol="0"/>
          <a:lstStyle/>
          <a:p>
            <a:endParaRPr/>
          </a:p>
        </p:txBody>
      </p:sp>
      <p:sp>
        <p:nvSpPr>
          <p:cNvPr id="15" name="object 17">
            <a:extLst>
              <a:ext uri="{FF2B5EF4-FFF2-40B4-BE49-F238E27FC236}">
                <a16:creationId xmlns:a16="http://schemas.microsoft.com/office/drawing/2014/main" id="{911DD717-57BF-4772-BCB7-6AFC5B39261C}"/>
              </a:ext>
            </a:extLst>
          </p:cNvPr>
          <p:cNvSpPr txBox="1"/>
          <p:nvPr/>
        </p:nvSpPr>
        <p:spPr>
          <a:xfrm>
            <a:off x="1131944" y="1838183"/>
            <a:ext cx="5682615" cy="200055"/>
          </a:xfrm>
          <a:prstGeom prst="rect">
            <a:avLst/>
          </a:prstGeom>
          <a:solidFill>
            <a:srgbClr val="D9D9D9"/>
          </a:solidFill>
        </p:spPr>
        <p:txBody>
          <a:bodyPr vert="horz" wrap="square" lIns="0" tIns="53340" rIns="0" bIns="0" rtlCol="0">
            <a:spAutoFit/>
          </a:bodyPr>
          <a:lstStyle/>
          <a:p>
            <a:pPr algn="ctr">
              <a:lnSpc>
                <a:spcPct val="100000"/>
              </a:lnSpc>
              <a:spcBef>
                <a:spcPts val="420"/>
              </a:spcBef>
            </a:pPr>
            <a:r>
              <a:rPr sz="950" b="1" spc="20" dirty="0">
                <a:latin typeface="Carlito"/>
                <a:cs typeface="Carlito"/>
              </a:rPr>
              <a:t>Aspetti informatici </a:t>
            </a:r>
            <a:r>
              <a:rPr sz="950" b="1" spc="25" dirty="0">
                <a:latin typeface="Carlito"/>
                <a:cs typeface="Carlito"/>
              </a:rPr>
              <a:t>e</a:t>
            </a:r>
            <a:r>
              <a:rPr sz="950" b="1" dirty="0">
                <a:latin typeface="Carlito"/>
                <a:cs typeface="Carlito"/>
              </a:rPr>
              <a:t> </a:t>
            </a:r>
            <a:r>
              <a:rPr sz="950" b="1" spc="20" dirty="0">
                <a:latin typeface="Carlito"/>
                <a:cs typeface="Carlito"/>
              </a:rPr>
              <a:t>tecnologici</a:t>
            </a:r>
            <a:endParaRPr sz="950" dirty="0">
              <a:latin typeface="Carlito"/>
              <a:cs typeface="Carlito"/>
            </a:endParaRPr>
          </a:p>
        </p:txBody>
      </p:sp>
      <p:sp>
        <p:nvSpPr>
          <p:cNvPr id="16" name="object 18">
            <a:extLst>
              <a:ext uri="{FF2B5EF4-FFF2-40B4-BE49-F238E27FC236}">
                <a16:creationId xmlns:a16="http://schemas.microsoft.com/office/drawing/2014/main" id="{E31F6BCB-F119-4363-947A-DB817F69ED6E}"/>
              </a:ext>
            </a:extLst>
          </p:cNvPr>
          <p:cNvSpPr txBox="1"/>
          <p:nvPr/>
        </p:nvSpPr>
        <p:spPr>
          <a:xfrm>
            <a:off x="7128461" y="2046216"/>
            <a:ext cx="1640839" cy="1060803"/>
          </a:xfrm>
          <a:prstGeom prst="rect">
            <a:avLst/>
          </a:prstGeom>
          <a:solidFill>
            <a:srgbClr val="F3F3F3"/>
          </a:solidFill>
        </p:spPr>
        <p:txBody>
          <a:bodyPr vert="horz" wrap="square" lIns="0" tIns="13970" rIns="0" bIns="0" rtlCol="0">
            <a:spAutoFit/>
          </a:bodyPr>
          <a:lstStyle/>
          <a:p>
            <a:pPr marL="66675" marR="213995">
              <a:lnSpc>
                <a:spcPct val="108200"/>
              </a:lnSpc>
              <a:spcBef>
                <a:spcPts val="110"/>
              </a:spcBef>
              <a:buAutoNum type="arabicPeriod"/>
              <a:tabLst>
                <a:tab pos="193675" algn="l"/>
              </a:tabLst>
            </a:pPr>
            <a:r>
              <a:rPr sz="950" spc="15" dirty="0">
                <a:latin typeface="Carlito"/>
                <a:cs typeface="Carlito"/>
              </a:rPr>
              <a:t>Flessibilità </a:t>
            </a:r>
            <a:r>
              <a:rPr sz="950" spc="25" dirty="0">
                <a:latin typeface="Carlito"/>
                <a:cs typeface="Carlito"/>
              </a:rPr>
              <a:t>e</a:t>
            </a:r>
            <a:r>
              <a:rPr sz="950" spc="-40" dirty="0">
                <a:latin typeface="Carlito"/>
                <a:cs typeface="Carlito"/>
              </a:rPr>
              <a:t> </a:t>
            </a:r>
            <a:r>
              <a:rPr sz="950" spc="20" dirty="0">
                <a:latin typeface="Carlito"/>
                <a:cs typeface="Carlito"/>
              </a:rPr>
              <a:t>robustezza  della</a:t>
            </a:r>
            <a:r>
              <a:rPr sz="950" spc="5" dirty="0">
                <a:latin typeface="Carlito"/>
                <a:cs typeface="Carlito"/>
              </a:rPr>
              <a:t> </a:t>
            </a:r>
            <a:r>
              <a:rPr sz="950" spc="20" dirty="0">
                <a:latin typeface="Carlito"/>
                <a:cs typeface="Carlito"/>
              </a:rPr>
              <a:t>piattaforma</a:t>
            </a:r>
            <a:endParaRPr sz="950" dirty="0">
              <a:latin typeface="Carlito"/>
              <a:cs typeface="Carlito"/>
            </a:endParaRPr>
          </a:p>
          <a:p>
            <a:pPr marL="66675" marR="243840">
              <a:lnSpc>
                <a:spcPct val="100000"/>
              </a:lnSpc>
              <a:spcBef>
                <a:spcPts val="15"/>
              </a:spcBef>
              <a:buAutoNum type="arabicPeriod"/>
              <a:tabLst>
                <a:tab pos="193675" algn="l"/>
              </a:tabLst>
            </a:pPr>
            <a:r>
              <a:rPr sz="950" spc="25" dirty="0">
                <a:latin typeface="Carlito"/>
                <a:cs typeface="Carlito"/>
              </a:rPr>
              <a:t>Coerenza </a:t>
            </a:r>
            <a:r>
              <a:rPr sz="950" spc="20" dirty="0">
                <a:latin typeface="Carlito"/>
                <a:cs typeface="Carlito"/>
              </a:rPr>
              <a:t>con</a:t>
            </a:r>
            <a:r>
              <a:rPr sz="950" spc="-40" dirty="0">
                <a:latin typeface="Carlito"/>
                <a:cs typeface="Carlito"/>
              </a:rPr>
              <a:t> </a:t>
            </a:r>
            <a:r>
              <a:rPr sz="950" spc="15" dirty="0">
                <a:latin typeface="Carlito"/>
                <a:cs typeface="Carlito"/>
              </a:rPr>
              <a:t>struttura  </a:t>
            </a:r>
            <a:r>
              <a:rPr sz="950" spc="20" dirty="0">
                <a:latin typeface="Carlito"/>
                <a:cs typeface="Carlito"/>
              </a:rPr>
              <a:t>regionale </a:t>
            </a:r>
            <a:r>
              <a:rPr sz="950" spc="25" dirty="0">
                <a:latin typeface="Carlito"/>
                <a:cs typeface="Carlito"/>
              </a:rPr>
              <a:t>e</a:t>
            </a:r>
            <a:r>
              <a:rPr sz="950" dirty="0">
                <a:latin typeface="Carlito"/>
                <a:cs typeface="Carlito"/>
              </a:rPr>
              <a:t> </a:t>
            </a:r>
            <a:r>
              <a:rPr sz="950" spc="20" dirty="0">
                <a:latin typeface="Carlito"/>
                <a:cs typeface="Carlito"/>
              </a:rPr>
              <a:t>nazionale</a:t>
            </a:r>
            <a:endParaRPr sz="950" dirty="0">
              <a:latin typeface="Carlito"/>
              <a:cs typeface="Carlito"/>
            </a:endParaRPr>
          </a:p>
          <a:p>
            <a:pPr>
              <a:lnSpc>
                <a:spcPct val="100000"/>
              </a:lnSpc>
              <a:spcBef>
                <a:spcPts val="5"/>
              </a:spcBef>
            </a:pPr>
            <a:endParaRPr sz="950" dirty="0">
              <a:latin typeface="Carlito"/>
              <a:cs typeface="Carlito"/>
            </a:endParaRPr>
          </a:p>
          <a:p>
            <a:pPr marL="66675">
              <a:lnSpc>
                <a:spcPct val="100000"/>
              </a:lnSpc>
            </a:pPr>
            <a:r>
              <a:rPr sz="950" i="1" spc="15" dirty="0">
                <a:latin typeface="Carlito"/>
                <a:cs typeface="Carlito"/>
              </a:rPr>
              <a:t>Contenuti:</a:t>
            </a:r>
            <a:endParaRPr sz="950" dirty="0">
              <a:latin typeface="Carlito"/>
              <a:cs typeface="Carlito"/>
            </a:endParaRPr>
          </a:p>
          <a:p>
            <a:pPr marL="66675">
              <a:lnSpc>
                <a:spcPct val="100000"/>
              </a:lnSpc>
              <a:spcBef>
                <a:spcPts val="5"/>
              </a:spcBef>
            </a:pPr>
            <a:r>
              <a:rPr sz="950" i="1" spc="15" dirty="0">
                <a:latin typeface="Carlito"/>
                <a:cs typeface="Carlito"/>
              </a:rPr>
              <a:t>informatici </a:t>
            </a:r>
            <a:r>
              <a:rPr sz="950" i="1" spc="10" dirty="0">
                <a:latin typeface="Carlito"/>
                <a:cs typeface="Carlito"/>
              </a:rPr>
              <a:t>alti, </a:t>
            </a:r>
            <a:r>
              <a:rPr sz="950" i="1" spc="15" dirty="0">
                <a:latin typeface="Carlito"/>
                <a:cs typeface="Carlito"/>
              </a:rPr>
              <a:t>clinici</a:t>
            </a:r>
            <a:r>
              <a:rPr sz="950" i="1" dirty="0">
                <a:latin typeface="Carlito"/>
                <a:cs typeface="Carlito"/>
              </a:rPr>
              <a:t> </a:t>
            </a:r>
            <a:r>
              <a:rPr sz="950" i="1" spc="20" dirty="0">
                <a:latin typeface="Carlito"/>
                <a:cs typeface="Carlito"/>
              </a:rPr>
              <a:t>bassi</a:t>
            </a:r>
            <a:endParaRPr sz="950" dirty="0">
              <a:latin typeface="Carlito"/>
              <a:cs typeface="Carlito"/>
            </a:endParaRPr>
          </a:p>
        </p:txBody>
      </p:sp>
      <p:sp>
        <p:nvSpPr>
          <p:cNvPr id="17" name="object 22">
            <a:extLst>
              <a:ext uri="{FF2B5EF4-FFF2-40B4-BE49-F238E27FC236}">
                <a16:creationId xmlns:a16="http://schemas.microsoft.com/office/drawing/2014/main" id="{55E3AE9A-22B2-4434-8C21-9242990D0DCA}"/>
              </a:ext>
            </a:extLst>
          </p:cNvPr>
          <p:cNvSpPr txBox="1"/>
          <p:nvPr/>
        </p:nvSpPr>
        <p:spPr>
          <a:xfrm>
            <a:off x="5883569" y="3732351"/>
            <a:ext cx="1633855" cy="608330"/>
          </a:xfrm>
          <a:prstGeom prst="rect">
            <a:avLst/>
          </a:prstGeom>
        </p:spPr>
        <p:txBody>
          <a:bodyPr vert="horz" wrap="square" lIns="0" tIns="12065" rIns="0" bIns="0" rtlCol="0">
            <a:spAutoFit/>
          </a:bodyPr>
          <a:lstStyle/>
          <a:p>
            <a:pPr marL="12700" marR="950594" indent="40005">
              <a:lnSpc>
                <a:spcPct val="108100"/>
              </a:lnSpc>
              <a:spcBef>
                <a:spcPts val="95"/>
              </a:spcBef>
            </a:pPr>
            <a:r>
              <a:rPr sz="950" spc="15" dirty="0">
                <a:solidFill>
                  <a:srgbClr val="FFFFFF"/>
                </a:solidFill>
                <a:latin typeface="Carlito"/>
                <a:cs typeface="Carlito"/>
              </a:rPr>
              <a:t>Televisita </a:t>
            </a:r>
            <a:r>
              <a:rPr sz="950" spc="25" dirty="0">
                <a:solidFill>
                  <a:srgbClr val="FFFFFF"/>
                </a:solidFill>
                <a:latin typeface="Carlito"/>
                <a:cs typeface="Carlito"/>
              </a:rPr>
              <a:t>e  Te</a:t>
            </a:r>
            <a:r>
              <a:rPr sz="950" spc="5" dirty="0">
                <a:solidFill>
                  <a:srgbClr val="FFFFFF"/>
                </a:solidFill>
                <a:latin typeface="Carlito"/>
                <a:cs typeface="Carlito"/>
              </a:rPr>
              <a:t>l</a:t>
            </a:r>
            <a:r>
              <a:rPr sz="950" spc="30" dirty="0">
                <a:solidFill>
                  <a:srgbClr val="FFFFFF"/>
                </a:solidFill>
                <a:latin typeface="Carlito"/>
                <a:cs typeface="Carlito"/>
              </a:rPr>
              <a:t>e</a:t>
            </a:r>
            <a:r>
              <a:rPr sz="950" spc="10" dirty="0">
                <a:solidFill>
                  <a:srgbClr val="FFFFFF"/>
                </a:solidFill>
                <a:latin typeface="Carlito"/>
                <a:cs typeface="Carlito"/>
              </a:rPr>
              <a:t>c</a:t>
            </a:r>
            <a:r>
              <a:rPr sz="950" spc="20" dirty="0">
                <a:solidFill>
                  <a:srgbClr val="FFFFFF"/>
                </a:solidFill>
                <a:latin typeface="Carlito"/>
                <a:cs typeface="Carlito"/>
              </a:rPr>
              <a:t>o</a:t>
            </a:r>
            <a:r>
              <a:rPr sz="950" spc="25" dirty="0">
                <a:solidFill>
                  <a:srgbClr val="FFFFFF"/>
                </a:solidFill>
                <a:latin typeface="Carlito"/>
                <a:cs typeface="Carlito"/>
              </a:rPr>
              <a:t>n</a:t>
            </a:r>
            <a:r>
              <a:rPr sz="950" spc="10" dirty="0">
                <a:solidFill>
                  <a:srgbClr val="FFFFFF"/>
                </a:solidFill>
                <a:latin typeface="Carlito"/>
                <a:cs typeface="Carlito"/>
              </a:rPr>
              <a:t>s</a:t>
            </a:r>
            <a:r>
              <a:rPr sz="950" spc="25" dirty="0">
                <a:solidFill>
                  <a:srgbClr val="FFFFFF"/>
                </a:solidFill>
                <a:latin typeface="Carlito"/>
                <a:cs typeface="Carlito"/>
              </a:rPr>
              <a:t>u</a:t>
            </a:r>
            <a:r>
              <a:rPr sz="950" dirty="0">
                <a:solidFill>
                  <a:srgbClr val="FFFFFF"/>
                </a:solidFill>
                <a:latin typeface="Carlito"/>
                <a:cs typeface="Carlito"/>
              </a:rPr>
              <a:t>l</a:t>
            </a:r>
            <a:r>
              <a:rPr sz="950" spc="20" dirty="0">
                <a:solidFill>
                  <a:srgbClr val="FFFFFF"/>
                </a:solidFill>
                <a:latin typeface="Carlito"/>
                <a:cs typeface="Carlito"/>
              </a:rPr>
              <a:t>to</a:t>
            </a:r>
            <a:endParaRPr sz="950" dirty="0">
              <a:latin typeface="Carlito"/>
              <a:cs typeface="Carlito"/>
            </a:endParaRPr>
          </a:p>
          <a:p>
            <a:pPr>
              <a:lnSpc>
                <a:spcPct val="100000"/>
              </a:lnSpc>
              <a:spcBef>
                <a:spcPts val="5"/>
              </a:spcBef>
            </a:pPr>
            <a:endParaRPr sz="800" dirty="0">
              <a:latin typeface="Carlito"/>
              <a:cs typeface="Carlito"/>
            </a:endParaRPr>
          </a:p>
          <a:p>
            <a:pPr marL="876935">
              <a:lnSpc>
                <a:spcPct val="100000"/>
              </a:lnSpc>
            </a:pPr>
            <a:r>
              <a:rPr sz="950" spc="20" dirty="0">
                <a:latin typeface="Carlito"/>
                <a:cs typeface="Carlito"/>
              </a:rPr>
              <a:t>Teleassistenza</a:t>
            </a:r>
            <a:endParaRPr sz="950" dirty="0">
              <a:latin typeface="Carlito"/>
              <a:cs typeface="Carlito"/>
            </a:endParaRPr>
          </a:p>
        </p:txBody>
      </p:sp>
      <p:sp>
        <p:nvSpPr>
          <p:cNvPr id="18" name="object 23">
            <a:extLst>
              <a:ext uri="{FF2B5EF4-FFF2-40B4-BE49-F238E27FC236}">
                <a16:creationId xmlns:a16="http://schemas.microsoft.com/office/drawing/2014/main" id="{4C8D6CAA-3AA0-43F7-A0FB-A38C47A1F152}"/>
              </a:ext>
            </a:extLst>
          </p:cNvPr>
          <p:cNvSpPr txBox="1"/>
          <p:nvPr/>
        </p:nvSpPr>
        <p:spPr>
          <a:xfrm>
            <a:off x="1115616" y="1417638"/>
            <a:ext cx="5535930" cy="331470"/>
          </a:xfrm>
          <a:prstGeom prst="rect">
            <a:avLst/>
          </a:prstGeom>
        </p:spPr>
        <p:txBody>
          <a:bodyPr vert="horz" wrap="square" lIns="0" tIns="13335" rIns="0" bIns="0" rtlCol="0">
            <a:spAutoFit/>
          </a:bodyPr>
          <a:lstStyle/>
          <a:p>
            <a:pPr marL="12700">
              <a:lnSpc>
                <a:spcPct val="100000"/>
              </a:lnSpc>
              <a:spcBef>
                <a:spcPts val="105"/>
              </a:spcBef>
            </a:pPr>
            <a:r>
              <a:rPr lang="it-IT" sz="2000" b="1" spc="-110" dirty="0">
                <a:solidFill>
                  <a:srgbClr val="0C7AC0"/>
                </a:solidFill>
                <a:latin typeface="Open Sans" panose="020B0606030504020204" pitchFamily="34" charset="0"/>
                <a:ea typeface="Open Sans" panose="020B0606030504020204" pitchFamily="34" charset="0"/>
                <a:cs typeface="Open Sans" panose="020B0606030504020204" pitchFamily="34" charset="0"/>
              </a:rPr>
              <a:t>2 c</a:t>
            </a:r>
            <a:r>
              <a:rPr sz="2000" b="1" spc="-110" dirty="0" err="1">
                <a:solidFill>
                  <a:srgbClr val="0C7AC0"/>
                </a:solidFill>
                <a:latin typeface="Open Sans" panose="020B0606030504020204" pitchFamily="34" charset="0"/>
                <a:ea typeface="Open Sans" panose="020B0606030504020204" pitchFamily="34" charset="0"/>
                <a:cs typeface="Open Sans" panose="020B0606030504020204" pitchFamily="34" charset="0"/>
              </a:rPr>
              <a:t>omponenti</a:t>
            </a:r>
            <a:r>
              <a:rPr sz="2000" b="1" spc="-110" dirty="0">
                <a:solidFill>
                  <a:srgbClr val="0C7AC0"/>
                </a:solidFill>
                <a:latin typeface="Open Sans" panose="020B0606030504020204" pitchFamily="34" charset="0"/>
                <a:ea typeface="Open Sans" panose="020B0606030504020204" pitchFamily="34" charset="0"/>
                <a:cs typeface="Open Sans" panose="020B0606030504020204" pitchFamily="34" charset="0"/>
              </a:rPr>
              <a:t> </a:t>
            </a:r>
            <a:r>
              <a:rPr sz="2000" b="1" spc="-85" dirty="0" err="1">
                <a:solidFill>
                  <a:srgbClr val="0C7AC0"/>
                </a:solidFill>
                <a:latin typeface="Open Sans" panose="020B0606030504020204" pitchFamily="34" charset="0"/>
                <a:ea typeface="Open Sans" panose="020B0606030504020204" pitchFamily="34" charset="0"/>
                <a:cs typeface="Open Sans" panose="020B0606030504020204" pitchFamily="34" charset="0"/>
              </a:rPr>
              <a:t>dell’investimento</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CasellaDiTesto 18">
            <a:extLst>
              <a:ext uri="{FF2B5EF4-FFF2-40B4-BE49-F238E27FC236}">
                <a16:creationId xmlns:a16="http://schemas.microsoft.com/office/drawing/2014/main" id="{47A1360F-A459-49E0-AAD7-C553675F715F}"/>
              </a:ext>
            </a:extLst>
          </p:cNvPr>
          <p:cNvSpPr txBox="1"/>
          <p:nvPr/>
        </p:nvSpPr>
        <p:spPr>
          <a:xfrm>
            <a:off x="2743857" y="6053073"/>
            <a:ext cx="6025443" cy="461665"/>
          </a:xfrm>
          <a:prstGeom prst="rect">
            <a:avLst/>
          </a:prstGeom>
          <a:noFill/>
        </p:spPr>
        <p:txBody>
          <a:bodyPr wrap="square" rtlCol="0">
            <a:spAutoFit/>
          </a:bodyPr>
          <a:lstStyle/>
          <a:p>
            <a:pPr algn="r"/>
            <a:r>
              <a:rPr lang="it-IT" sz="1200" b="1" i="1" dirty="0">
                <a:latin typeface="Open Sans" panose="020B0606030504020204" pitchFamily="34" charset="0"/>
                <a:ea typeface="Open Sans" panose="020B0606030504020204" pitchFamily="34" charset="0"/>
                <a:cs typeface="Open Sans" panose="020B0606030504020204" pitchFamily="34" charset="0"/>
              </a:rPr>
              <a:t>Fonte: </a:t>
            </a:r>
            <a:r>
              <a:rPr lang="it-IT" sz="1200" b="1" i="1" dirty="0">
                <a:latin typeface="Open Sans" panose="020B0606030504020204" pitchFamily="34" charset="0"/>
                <a:ea typeface="Open Sans" panose="020B0606030504020204" pitchFamily="34" charset="0"/>
                <a:cs typeface="Open Sans" panose="020B0606030504020204" pitchFamily="34" charset="0"/>
                <a:hlinkClick r:id="rId4"/>
              </a:rPr>
              <a:t>intervento</a:t>
            </a:r>
            <a:r>
              <a:rPr lang="it-IT" sz="1200" b="1" i="1" dirty="0">
                <a:latin typeface="Open Sans" panose="020B0606030504020204" pitchFamily="34" charset="0"/>
                <a:ea typeface="Open Sans" panose="020B0606030504020204" pitchFamily="34" charset="0"/>
                <a:cs typeface="Open Sans" panose="020B0606030504020204" pitchFamily="34" charset="0"/>
              </a:rPr>
              <a:t> del Direttore Generale </a:t>
            </a:r>
            <a:r>
              <a:rPr lang="it-IT" sz="1200" b="1" i="1" dirty="0" err="1">
                <a:latin typeface="Open Sans" panose="020B0606030504020204" pitchFamily="34" charset="0"/>
                <a:ea typeface="Open Sans" panose="020B0606030504020204" pitchFamily="34" charset="0"/>
                <a:cs typeface="Open Sans" panose="020B0606030504020204" pitchFamily="34" charset="0"/>
              </a:rPr>
              <a:t>Agenas</a:t>
            </a:r>
            <a:r>
              <a:rPr lang="it-IT" sz="1200" b="1" i="1" dirty="0">
                <a:latin typeface="Open Sans" panose="020B0606030504020204" pitchFamily="34" charset="0"/>
                <a:ea typeface="Open Sans" panose="020B0606030504020204" pitchFamily="34" charset="0"/>
                <a:cs typeface="Open Sans" panose="020B0606030504020204" pitchFamily="34" charset="0"/>
              </a:rPr>
              <a:t> al 16° Forum Risk Management in Sanità (30 novembre- 3 dicembre 2021), rielaborazione </a:t>
            </a:r>
            <a:r>
              <a:rPr lang="it-IT" sz="1200" b="1" i="1" dirty="0" err="1">
                <a:latin typeface="Open Sans" panose="020B0606030504020204" pitchFamily="34" charset="0"/>
                <a:ea typeface="Open Sans" panose="020B0606030504020204" pitchFamily="34" charset="0"/>
                <a:cs typeface="Open Sans" panose="020B0606030504020204" pitchFamily="34" charset="0"/>
              </a:rPr>
              <a:t>OReP</a:t>
            </a:r>
            <a:r>
              <a:rPr lang="it-IT" sz="1200" b="1" i="1" dirty="0">
                <a:latin typeface="Open Sans" panose="020B0606030504020204" pitchFamily="34" charset="0"/>
                <a:ea typeface="Open Sans" panose="020B0606030504020204" pitchFamily="34" charset="0"/>
                <a:cs typeface="Open Sans" panose="020B0606030504020204" pitchFamily="34" charset="0"/>
              </a:rPr>
              <a:t> </a:t>
            </a:r>
          </a:p>
        </p:txBody>
      </p:sp>
      <p:pic>
        <p:nvPicPr>
          <p:cNvPr id="20" name="Immagine 19">
            <a:extLst>
              <a:ext uri="{FF2B5EF4-FFF2-40B4-BE49-F238E27FC236}">
                <a16:creationId xmlns:a16="http://schemas.microsoft.com/office/drawing/2014/main" id="{AF905181-8332-4670-9239-442061988997}"/>
              </a:ext>
            </a:extLst>
          </p:cNvPr>
          <p:cNvPicPr>
            <a:picLocks noChangeAspect="1"/>
          </p:cNvPicPr>
          <p:nvPr/>
        </p:nvPicPr>
        <p:blipFill>
          <a:blip r:embed="rId5"/>
          <a:stretch>
            <a:fillRect/>
          </a:stretch>
        </p:blipFill>
        <p:spPr>
          <a:xfrm>
            <a:off x="7860746" y="4187419"/>
            <a:ext cx="509954" cy="516814"/>
          </a:xfrm>
          <a:prstGeom prst="rect">
            <a:avLst/>
          </a:prstGeom>
        </p:spPr>
      </p:pic>
      <p:sp>
        <p:nvSpPr>
          <p:cNvPr id="21" name="CasellaDiTesto 20">
            <a:extLst>
              <a:ext uri="{FF2B5EF4-FFF2-40B4-BE49-F238E27FC236}">
                <a16:creationId xmlns:a16="http://schemas.microsoft.com/office/drawing/2014/main" id="{4C98860F-98D8-4560-A309-95328415FAED}"/>
              </a:ext>
            </a:extLst>
          </p:cNvPr>
          <p:cNvSpPr txBox="1"/>
          <p:nvPr/>
        </p:nvSpPr>
        <p:spPr>
          <a:xfrm>
            <a:off x="7241028" y="4813592"/>
            <a:ext cx="1749390" cy="969496"/>
          </a:xfrm>
          <a:prstGeom prst="rect">
            <a:avLst/>
          </a:prstGeom>
          <a:noFill/>
        </p:spPr>
        <p:txBody>
          <a:bodyPr wrap="square" rtlCol="0">
            <a:spAutoFit/>
          </a:bodyPr>
          <a:lstStyle/>
          <a:p>
            <a:r>
              <a:rPr lang="it-IT" sz="950" spc="15" dirty="0">
                <a:solidFill>
                  <a:srgbClr val="C00000"/>
                </a:solidFill>
                <a:latin typeface="Carlito"/>
              </a:rPr>
              <a:t>Lombardia e Puglia nominate Regioni capofila. </a:t>
            </a:r>
          </a:p>
          <a:p>
            <a:endParaRPr lang="it-IT" sz="950" spc="15" dirty="0">
              <a:solidFill>
                <a:srgbClr val="C00000"/>
              </a:solidFill>
              <a:latin typeface="Carlito"/>
            </a:endParaRPr>
          </a:p>
          <a:p>
            <a:r>
              <a:rPr lang="it-IT" sz="950" spc="15" dirty="0">
                <a:solidFill>
                  <a:srgbClr val="C00000"/>
                </a:solidFill>
                <a:latin typeface="Carlito"/>
              </a:rPr>
              <a:t>Avviso per piattaforma di telemedicina</a:t>
            </a:r>
            <a:r>
              <a:rPr lang="it-IT" sz="950" spc="15" dirty="0">
                <a:latin typeface="Carlito"/>
              </a:rPr>
              <a:t> </a:t>
            </a:r>
            <a:r>
              <a:rPr lang="it-IT" sz="950" spc="15" dirty="0">
                <a:latin typeface="Carlito"/>
                <a:hlinkClick r:id="rId6"/>
              </a:rPr>
              <a:t>pubblicato</a:t>
            </a:r>
            <a:r>
              <a:rPr lang="it-IT" sz="950" spc="15" dirty="0">
                <a:latin typeface="Carlito"/>
              </a:rPr>
              <a:t> </a:t>
            </a:r>
            <a:r>
              <a:rPr lang="it-IT" sz="950" spc="15" dirty="0">
                <a:solidFill>
                  <a:srgbClr val="C00000"/>
                </a:solidFill>
                <a:latin typeface="Carlito"/>
              </a:rPr>
              <a:t>da </a:t>
            </a:r>
            <a:r>
              <a:rPr lang="it-IT" sz="950" spc="15" dirty="0" err="1">
                <a:solidFill>
                  <a:srgbClr val="C00000"/>
                </a:solidFill>
                <a:latin typeface="Carlito"/>
              </a:rPr>
              <a:t>Agenas</a:t>
            </a:r>
            <a:r>
              <a:rPr lang="it-IT" sz="950" spc="15" dirty="0">
                <a:solidFill>
                  <a:srgbClr val="C00000"/>
                </a:solidFill>
                <a:latin typeface="Carlito"/>
              </a:rPr>
              <a:t> (scadenza 18 maggio)</a:t>
            </a:r>
          </a:p>
        </p:txBody>
      </p:sp>
      <p:sp>
        <p:nvSpPr>
          <p:cNvPr id="22" name="CasellaDiTesto 21">
            <a:extLst>
              <a:ext uri="{FF2B5EF4-FFF2-40B4-BE49-F238E27FC236}">
                <a16:creationId xmlns:a16="http://schemas.microsoft.com/office/drawing/2014/main" id="{4D9A9FD7-18BD-46C1-A438-6BDFB59D8C06}"/>
              </a:ext>
            </a:extLst>
          </p:cNvPr>
          <p:cNvSpPr txBox="1"/>
          <p:nvPr/>
        </p:nvSpPr>
        <p:spPr>
          <a:xfrm>
            <a:off x="183671" y="2181968"/>
            <a:ext cx="808728" cy="584775"/>
          </a:xfrm>
          <a:prstGeom prst="rect">
            <a:avLst/>
          </a:prstGeom>
          <a:noFill/>
        </p:spPr>
        <p:txBody>
          <a:bodyPr wrap="square" rtlCol="0">
            <a:spAutoFit/>
          </a:bodyPr>
          <a:lstStyle/>
          <a:p>
            <a:pPr algn="ctr"/>
            <a:r>
              <a:rPr lang="it-IT" sz="1600" b="1" i="0" u="none" strike="noStrike" cap="none" dirty="0">
                <a:solidFill>
                  <a:srgbClr val="C00000"/>
                </a:solidFill>
                <a:latin typeface="Open Sans"/>
                <a:ea typeface="Open Sans"/>
                <a:cs typeface="Open Sans"/>
                <a:sym typeface="Open Sans"/>
              </a:rPr>
              <a:t>€</a:t>
            </a:r>
            <a:r>
              <a:rPr lang="it-IT" sz="1600" b="1" i="0" u="none" strike="noStrike" cap="none" dirty="0">
                <a:solidFill>
                  <a:schemeClr val="lt1"/>
                </a:solidFill>
                <a:latin typeface="Open Sans"/>
                <a:ea typeface="Open Sans"/>
                <a:cs typeface="Open Sans"/>
                <a:sym typeface="Open Sans"/>
              </a:rPr>
              <a:t> </a:t>
            </a:r>
            <a:r>
              <a:rPr lang="it-IT" sz="1600" b="1" spc="15" dirty="0">
                <a:solidFill>
                  <a:srgbClr val="C00000"/>
                </a:solidFill>
                <a:latin typeface="Carlito"/>
              </a:rPr>
              <a:t>200 milioni</a:t>
            </a:r>
          </a:p>
        </p:txBody>
      </p:sp>
      <p:sp>
        <p:nvSpPr>
          <p:cNvPr id="23" name="CasellaDiTesto 22">
            <a:extLst>
              <a:ext uri="{FF2B5EF4-FFF2-40B4-BE49-F238E27FC236}">
                <a16:creationId xmlns:a16="http://schemas.microsoft.com/office/drawing/2014/main" id="{C443E103-0449-4AE1-868C-1AE6B9C7F105}"/>
              </a:ext>
            </a:extLst>
          </p:cNvPr>
          <p:cNvSpPr txBox="1"/>
          <p:nvPr/>
        </p:nvSpPr>
        <p:spPr>
          <a:xfrm>
            <a:off x="183671" y="3623518"/>
            <a:ext cx="808728" cy="584775"/>
          </a:xfrm>
          <a:prstGeom prst="rect">
            <a:avLst/>
          </a:prstGeom>
          <a:noFill/>
        </p:spPr>
        <p:txBody>
          <a:bodyPr wrap="square" rtlCol="0">
            <a:spAutoFit/>
          </a:bodyPr>
          <a:lstStyle/>
          <a:p>
            <a:pPr algn="ctr"/>
            <a:r>
              <a:rPr lang="it-IT" sz="1600" b="1" i="0" u="none" strike="noStrike" cap="none" dirty="0">
                <a:solidFill>
                  <a:srgbClr val="C00000"/>
                </a:solidFill>
                <a:latin typeface="Open Sans"/>
                <a:ea typeface="Open Sans"/>
                <a:cs typeface="Open Sans"/>
                <a:sym typeface="Open Sans"/>
              </a:rPr>
              <a:t>€ </a:t>
            </a:r>
            <a:r>
              <a:rPr lang="it-IT" sz="1600" b="1" spc="15" dirty="0">
                <a:solidFill>
                  <a:srgbClr val="C00000"/>
                </a:solidFill>
                <a:latin typeface="Carlito"/>
              </a:rPr>
              <a:t>700 milioni</a:t>
            </a:r>
          </a:p>
        </p:txBody>
      </p:sp>
      <p:sp>
        <p:nvSpPr>
          <p:cNvPr id="24" name="CasellaDiTesto 23">
            <a:extLst>
              <a:ext uri="{FF2B5EF4-FFF2-40B4-BE49-F238E27FC236}">
                <a16:creationId xmlns:a16="http://schemas.microsoft.com/office/drawing/2014/main" id="{5DF724AC-0452-4901-A445-C6522ECC5C6F}"/>
              </a:ext>
            </a:extLst>
          </p:cNvPr>
          <p:cNvSpPr txBox="1"/>
          <p:nvPr/>
        </p:nvSpPr>
        <p:spPr>
          <a:xfrm>
            <a:off x="240921" y="4606732"/>
            <a:ext cx="1749390" cy="1077218"/>
          </a:xfrm>
          <a:prstGeom prst="rect">
            <a:avLst/>
          </a:prstGeom>
          <a:noFill/>
        </p:spPr>
        <p:txBody>
          <a:bodyPr wrap="square" rtlCol="0">
            <a:spAutoFit/>
          </a:bodyPr>
          <a:lstStyle/>
          <a:p>
            <a:r>
              <a:rPr lang="it-IT" sz="1600" b="1" spc="15" dirty="0">
                <a:solidFill>
                  <a:srgbClr val="C00000"/>
                </a:solidFill>
                <a:latin typeface="Carlito"/>
              </a:rPr>
              <a:t>N.B.: l’investimento vale in totale 1 miliardo di euro</a:t>
            </a:r>
          </a:p>
        </p:txBody>
      </p:sp>
      <p:sp>
        <p:nvSpPr>
          <p:cNvPr id="2" name="Segnaposto numero diapositiva 1">
            <a:extLst>
              <a:ext uri="{FF2B5EF4-FFF2-40B4-BE49-F238E27FC236}">
                <a16:creationId xmlns:a16="http://schemas.microsoft.com/office/drawing/2014/main" id="{68BF6032-EBC1-4442-87D8-9FEC37560D38}"/>
              </a:ext>
            </a:extLst>
          </p:cNvPr>
          <p:cNvSpPr>
            <a:spLocks noGrp="1"/>
          </p:cNvSpPr>
          <p:nvPr>
            <p:ph type="sldNum" idx="12"/>
          </p:nvPr>
        </p:nvSpPr>
        <p:spPr/>
        <p:txBody>
          <a:bodyPr/>
          <a:lstStyle/>
          <a:p>
            <a:pPr marL="0" lvl="0" indent="0" algn="r" rtl="0">
              <a:spcBef>
                <a:spcPts val="0"/>
              </a:spcBef>
              <a:spcAft>
                <a:spcPts val="0"/>
              </a:spcAft>
              <a:buNone/>
            </a:pPr>
            <a:r>
              <a:rPr lang="it-IT" b="1" dirty="0">
                <a:solidFill>
                  <a:schemeClr val="tx1">
                    <a:lumMod val="75000"/>
                    <a:lumOff val="25000"/>
                  </a:schemeClr>
                </a:solidFill>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8306" y="-39287"/>
            <a:ext cx="9152306" cy="6897287"/>
          </a:xfrm>
          <a:prstGeom prst="rect">
            <a:avLst/>
          </a:prstGeom>
          <a:noFill/>
          <a:ln w="9525">
            <a:noFill/>
            <a:miter lim="800000"/>
            <a:headEnd/>
            <a:tailEnd/>
          </a:ln>
        </p:spPr>
      </p:pic>
      <p:sp>
        <p:nvSpPr>
          <p:cNvPr id="12" name="CasellaDiTesto 11">
            <a:extLst>
              <a:ext uri="{FF2B5EF4-FFF2-40B4-BE49-F238E27FC236}">
                <a16:creationId xmlns:a16="http://schemas.microsoft.com/office/drawing/2014/main" id="{45947BAF-E0FC-4E8D-AAEA-E4DAF8BB9908}"/>
              </a:ext>
            </a:extLst>
          </p:cNvPr>
          <p:cNvSpPr txBox="1"/>
          <p:nvPr/>
        </p:nvSpPr>
        <p:spPr>
          <a:xfrm>
            <a:off x="1075987" y="6338714"/>
            <a:ext cx="6692065" cy="276999"/>
          </a:xfrm>
          <a:prstGeom prst="rect">
            <a:avLst/>
          </a:prstGeom>
          <a:noFill/>
        </p:spPr>
        <p:txBody>
          <a:bodyPr wrap="square" rtlCol="0">
            <a:spAutoFit/>
          </a:bodyPr>
          <a:lstStyle/>
          <a:p>
            <a:pPr algn="r"/>
            <a:r>
              <a:rPr lang="it-IT" sz="1200" b="1" i="1" dirty="0">
                <a:latin typeface="Open Sans" panose="020B0606030504020204" pitchFamily="34" charset="0"/>
                <a:ea typeface="Open Sans" panose="020B0606030504020204" pitchFamily="34" charset="0"/>
                <a:cs typeface="Open Sans" panose="020B0606030504020204" pitchFamily="34" charset="0"/>
              </a:rPr>
              <a:t>Fonte: Agenzia per la Coesione territoriale </a:t>
            </a:r>
          </a:p>
        </p:txBody>
      </p:sp>
      <p:sp>
        <p:nvSpPr>
          <p:cNvPr id="13" name="CasellaDiTesto 12">
            <a:extLst>
              <a:ext uri="{FF2B5EF4-FFF2-40B4-BE49-F238E27FC236}">
                <a16:creationId xmlns:a16="http://schemas.microsoft.com/office/drawing/2014/main" id="{17EA21D3-637E-4973-A960-BCDD6DB07DAF}"/>
              </a:ext>
            </a:extLst>
          </p:cNvPr>
          <p:cNvSpPr txBox="1"/>
          <p:nvPr/>
        </p:nvSpPr>
        <p:spPr>
          <a:xfrm>
            <a:off x="2377214" y="388900"/>
            <a:ext cx="5760640" cy="707886"/>
          </a:xfrm>
          <a:prstGeom prst="rect">
            <a:avLst/>
          </a:prstGeom>
          <a:noFill/>
        </p:spPr>
        <p:txBody>
          <a:bodyPr wrap="square">
            <a:spAutoFit/>
          </a:bodyPr>
          <a:lstStyle/>
          <a:p>
            <a:pPr lvl="0" algn="r"/>
            <a:r>
              <a:rPr lang="it-IT" sz="2000" b="1" dirty="0">
                <a:solidFill>
                  <a:schemeClr val="accent5">
                    <a:lumMod val="75000"/>
                  </a:schemeClr>
                </a:solidFill>
                <a:latin typeface="Open Sans"/>
                <a:ea typeface="Open Sans"/>
                <a:cs typeface="Open Sans"/>
              </a:rPr>
              <a:t>Telemedicina e aree interne: </a:t>
            </a:r>
          </a:p>
          <a:p>
            <a:pPr lvl="0" algn="r"/>
            <a:r>
              <a:rPr lang="it-IT" sz="2000" b="1" dirty="0">
                <a:solidFill>
                  <a:schemeClr val="accent5">
                    <a:lumMod val="75000"/>
                  </a:schemeClr>
                </a:solidFill>
                <a:latin typeface="Open Sans"/>
                <a:ea typeface="Open Sans"/>
                <a:cs typeface="Open Sans"/>
              </a:rPr>
              <a:t>la complementarità degli investimenti</a:t>
            </a:r>
          </a:p>
        </p:txBody>
      </p:sp>
      <p:graphicFrame>
        <p:nvGraphicFramePr>
          <p:cNvPr id="5" name="Diagramma 4">
            <a:extLst>
              <a:ext uri="{FF2B5EF4-FFF2-40B4-BE49-F238E27FC236}">
                <a16:creationId xmlns:a16="http://schemas.microsoft.com/office/drawing/2014/main" id="{B057F864-4E1B-4767-BD8E-AEA8CC060F3F}"/>
              </a:ext>
            </a:extLst>
          </p:cNvPr>
          <p:cNvGraphicFramePr/>
          <p:nvPr>
            <p:extLst>
              <p:ext uri="{D42A27DB-BD31-4B8C-83A1-F6EECF244321}">
                <p14:modId xmlns:p14="http://schemas.microsoft.com/office/powerpoint/2010/main" val="1685936939"/>
              </p:ext>
            </p:extLst>
          </p:nvPr>
        </p:nvGraphicFramePr>
        <p:xfrm>
          <a:off x="61544" y="1262130"/>
          <a:ext cx="9012606" cy="5076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asellaDiTesto 10">
            <a:extLst>
              <a:ext uri="{FF2B5EF4-FFF2-40B4-BE49-F238E27FC236}">
                <a16:creationId xmlns:a16="http://schemas.microsoft.com/office/drawing/2014/main" id="{E571F902-5EE0-4BB1-B796-AB7A839390D1}"/>
              </a:ext>
            </a:extLst>
          </p:cNvPr>
          <p:cNvSpPr txBox="1"/>
          <p:nvPr/>
        </p:nvSpPr>
        <p:spPr>
          <a:xfrm>
            <a:off x="471711" y="1266920"/>
            <a:ext cx="1905503" cy="1169551"/>
          </a:xfrm>
          <a:prstGeom prst="rect">
            <a:avLst/>
          </a:prstGeom>
          <a:noFill/>
          <a:ln>
            <a:solidFill>
              <a:schemeClr val="accent1"/>
            </a:solidFill>
          </a:ln>
        </p:spPr>
        <p:txBody>
          <a:bodyPr wrap="square" rtlCol="0">
            <a:spAutoFit/>
          </a:bodyPr>
          <a:lstStyle/>
          <a:p>
            <a:r>
              <a:rPr lang="it-IT" sz="1400" b="1" dirty="0">
                <a:solidFill>
                  <a:schemeClr val="accent1"/>
                </a:solidFill>
              </a:rPr>
              <a:t>Collegamento tra M6C1 &amp; M5C3 – Investimento 1: Strategia per le aree interne</a:t>
            </a:r>
          </a:p>
        </p:txBody>
      </p:sp>
      <p:sp>
        <p:nvSpPr>
          <p:cNvPr id="3" name="Segnaposto numero diapositiva 2">
            <a:extLst>
              <a:ext uri="{FF2B5EF4-FFF2-40B4-BE49-F238E27FC236}">
                <a16:creationId xmlns:a16="http://schemas.microsoft.com/office/drawing/2014/main" id="{13924707-A406-4D06-B577-FC3F16F457A8}"/>
              </a:ext>
            </a:extLst>
          </p:cNvPr>
          <p:cNvSpPr>
            <a:spLocks noGrp="1"/>
          </p:cNvSpPr>
          <p:nvPr>
            <p:ph type="sldNum" idx="12"/>
          </p:nvPr>
        </p:nvSpPr>
        <p:spPr/>
        <p:txBody>
          <a:bodyPr/>
          <a:lstStyle/>
          <a:p>
            <a:pPr marL="0" lvl="0" indent="0" algn="r" rtl="0">
              <a:spcBef>
                <a:spcPts val="0"/>
              </a:spcBef>
              <a:spcAft>
                <a:spcPts val="0"/>
              </a:spcAft>
              <a:buNone/>
            </a:pPr>
            <a:r>
              <a:rPr lang="it-IT" b="1" dirty="0">
                <a:solidFill>
                  <a:schemeClr val="tx1">
                    <a:lumMod val="75000"/>
                    <a:lumOff val="25000"/>
                  </a:schemeClr>
                </a:solidFill>
              </a:rPr>
              <a:t>5</a:t>
            </a:r>
          </a:p>
        </p:txBody>
      </p:sp>
    </p:spTree>
    <p:extLst>
      <p:ext uri="{BB962C8B-B14F-4D97-AF65-F5344CB8AC3E}">
        <p14:creationId xmlns:p14="http://schemas.microsoft.com/office/powerpoint/2010/main" val="172817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0" y="-19644"/>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2042445" y="440470"/>
            <a:ext cx="6048671" cy="707886"/>
          </a:xfrm>
          <a:prstGeom prst="rect">
            <a:avLst/>
          </a:prstGeom>
          <a:noFill/>
        </p:spPr>
        <p:txBody>
          <a:bodyPr wrap="square">
            <a:spAutoFit/>
          </a:bodyPr>
          <a:lstStyle/>
          <a:p>
            <a:pPr algn="r"/>
            <a:r>
              <a:rPr lang="it-IT"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Telemedicina e aree interne: </a:t>
            </a:r>
          </a:p>
          <a:p>
            <a:pPr algn="r"/>
            <a:r>
              <a:rPr lang="it-IT"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il bando PNRR per le farmacie territoriali</a:t>
            </a:r>
          </a:p>
        </p:txBody>
      </p:sp>
      <p:graphicFrame>
        <p:nvGraphicFramePr>
          <p:cNvPr id="9" name="Diagramma 8">
            <a:extLst>
              <a:ext uri="{FF2B5EF4-FFF2-40B4-BE49-F238E27FC236}">
                <a16:creationId xmlns:a16="http://schemas.microsoft.com/office/drawing/2014/main" id="{7930B65A-52D8-4514-8E0B-DB5B27202B5E}"/>
              </a:ext>
            </a:extLst>
          </p:cNvPr>
          <p:cNvGraphicFramePr/>
          <p:nvPr>
            <p:extLst>
              <p:ext uri="{D42A27DB-BD31-4B8C-83A1-F6EECF244321}">
                <p14:modId xmlns:p14="http://schemas.microsoft.com/office/powerpoint/2010/main" val="3655952"/>
              </p:ext>
            </p:extLst>
          </p:nvPr>
        </p:nvGraphicFramePr>
        <p:xfrm>
          <a:off x="1874465" y="1343143"/>
          <a:ext cx="6908498" cy="5131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vale 9">
            <a:extLst>
              <a:ext uri="{FF2B5EF4-FFF2-40B4-BE49-F238E27FC236}">
                <a16:creationId xmlns:a16="http://schemas.microsoft.com/office/drawing/2014/main" id="{65290FC7-E5EA-49F4-9984-151B74B3980D}"/>
              </a:ext>
            </a:extLst>
          </p:cNvPr>
          <p:cNvSpPr/>
          <p:nvPr/>
        </p:nvSpPr>
        <p:spPr>
          <a:xfrm>
            <a:off x="477931" y="3694807"/>
            <a:ext cx="2116666" cy="131499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Google Shape;1471;p188">
            <a:extLst>
              <a:ext uri="{FF2B5EF4-FFF2-40B4-BE49-F238E27FC236}">
                <a16:creationId xmlns:a16="http://schemas.microsoft.com/office/drawing/2014/main" id="{6C3EC6EB-DF5E-4846-AC90-8E323B92F4D7}"/>
              </a:ext>
            </a:extLst>
          </p:cNvPr>
          <p:cNvSpPr/>
          <p:nvPr/>
        </p:nvSpPr>
        <p:spPr>
          <a:xfrm rot="5400000">
            <a:off x="804669" y="3099273"/>
            <a:ext cx="1463192" cy="676400"/>
          </a:xfrm>
          <a:prstGeom prst="homePlate">
            <a:avLst>
              <a:gd name="adj" fmla="val 49266"/>
            </a:avLst>
          </a:prstGeom>
          <a:noFill/>
          <a:ln w="19050"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endParaRPr sz="533">
              <a:solidFill>
                <a:srgbClr val="434343"/>
              </a:solidFill>
            </a:endParaRPr>
          </a:p>
        </p:txBody>
      </p:sp>
      <p:sp>
        <p:nvSpPr>
          <p:cNvPr id="16" name="CasellaDiTesto 15">
            <a:extLst>
              <a:ext uri="{FF2B5EF4-FFF2-40B4-BE49-F238E27FC236}">
                <a16:creationId xmlns:a16="http://schemas.microsoft.com/office/drawing/2014/main" id="{829E0799-3C6A-41A1-9198-DB2F3A05AE17}"/>
              </a:ext>
            </a:extLst>
          </p:cNvPr>
          <p:cNvSpPr txBox="1"/>
          <p:nvPr/>
        </p:nvSpPr>
        <p:spPr>
          <a:xfrm>
            <a:off x="693939" y="4183026"/>
            <a:ext cx="1684645" cy="369332"/>
          </a:xfrm>
          <a:prstGeom prst="rect">
            <a:avLst/>
          </a:prstGeom>
          <a:noFill/>
        </p:spPr>
        <p:txBody>
          <a:bodyPr wrap="square" rtlCol="0">
            <a:spAutoFit/>
          </a:bodyPr>
          <a:lstStyle/>
          <a:p>
            <a:pPr algn="ctr"/>
            <a:r>
              <a:rPr lang="it-IT" b="1" dirty="0"/>
              <a:t>Farmacie rurali</a:t>
            </a:r>
          </a:p>
        </p:txBody>
      </p:sp>
      <p:sp>
        <p:nvSpPr>
          <p:cNvPr id="17" name="CasellaDiTesto 16">
            <a:extLst>
              <a:ext uri="{FF2B5EF4-FFF2-40B4-BE49-F238E27FC236}">
                <a16:creationId xmlns:a16="http://schemas.microsoft.com/office/drawing/2014/main" id="{8877804A-BB5E-417E-8F92-771A40C21E10}"/>
              </a:ext>
            </a:extLst>
          </p:cNvPr>
          <p:cNvSpPr txBox="1"/>
          <p:nvPr/>
        </p:nvSpPr>
        <p:spPr>
          <a:xfrm>
            <a:off x="2211458" y="4090694"/>
            <a:ext cx="1226972" cy="523220"/>
          </a:xfrm>
          <a:prstGeom prst="rect">
            <a:avLst/>
          </a:prstGeom>
          <a:noFill/>
        </p:spPr>
        <p:txBody>
          <a:bodyPr wrap="square" rtlCol="0">
            <a:spAutoFit/>
          </a:bodyPr>
          <a:lstStyle/>
          <a:p>
            <a:r>
              <a:rPr lang="it-IT" sz="1400" b="1" dirty="0">
                <a:solidFill>
                  <a:srgbClr val="C00000"/>
                </a:solidFill>
              </a:rPr>
              <a:t>Soggetti realizzatori!</a:t>
            </a:r>
          </a:p>
        </p:txBody>
      </p:sp>
      <p:pic>
        <p:nvPicPr>
          <p:cNvPr id="18" name="Picture 6" descr="Agenzia per la coesione territoriale">
            <a:extLst>
              <a:ext uri="{FF2B5EF4-FFF2-40B4-BE49-F238E27FC236}">
                <a16:creationId xmlns:a16="http://schemas.microsoft.com/office/drawing/2014/main" id="{74E67692-A89C-44D3-B8AA-5A12DEDE381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711" t="28679" r="11689" b="25074"/>
          <a:stretch/>
        </p:blipFill>
        <p:spPr bwMode="auto">
          <a:xfrm>
            <a:off x="477931" y="2643410"/>
            <a:ext cx="2020230" cy="690741"/>
          </a:xfrm>
          <a:prstGeom prst="rect">
            <a:avLst/>
          </a:prstGeom>
          <a:noFill/>
          <a:extLst>
            <a:ext uri="{909E8E84-426E-40DD-AFC4-6F175D3DCCD1}">
              <a14:hiddenFill xmlns:a14="http://schemas.microsoft.com/office/drawing/2010/main">
                <a:solidFill>
                  <a:srgbClr val="FFFFFF"/>
                </a:solidFill>
              </a14:hiddenFill>
            </a:ext>
          </a:extLst>
        </p:spPr>
      </p:pic>
      <p:sp>
        <p:nvSpPr>
          <p:cNvPr id="19" name="Rettangolo 18">
            <a:extLst>
              <a:ext uri="{FF2B5EF4-FFF2-40B4-BE49-F238E27FC236}">
                <a16:creationId xmlns:a16="http://schemas.microsoft.com/office/drawing/2014/main" id="{C3BFE960-1CA8-47C3-929D-F46594EEB0F0}"/>
              </a:ext>
            </a:extLst>
          </p:cNvPr>
          <p:cNvSpPr/>
          <p:nvPr/>
        </p:nvSpPr>
        <p:spPr>
          <a:xfrm>
            <a:off x="693939" y="5271677"/>
            <a:ext cx="1684645" cy="1009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Open Sans" panose="020B0606030504020204" pitchFamily="34" charset="0"/>
                <a:ea typeface="Open Sans" panose="020B0606030504020204" pitchFamily="34" charset="0"/>
                <a:cs typeface="Open Sans" panose="020B0606030504020204" pitchFamily="34" charset="0"/>
              </a:rPr>
              <a:t>€100 milioni</a:t>
            </a:r>
          </a:p>
        </p:txBody>
      </p:sp>
      <p:sp>
        <p:nvSpPr>
          <p:cNvPr id="20" name="CasellaDiTesto 19">
            <a:extLst>
              <a:ext uri="{FF2B5EF4-FFF2-40B4-BE49-F238E27FC236}">
                <a16:creationId xmlns:a16="http://schemas.microsoft.com/office/drawing/2014/main" id="{0617238E-F040-43C1-B0B5-FB72E8DBA6D6}"/>
              </a:ext>
            </a:extLst>
          </p:cNvPr>
          <p:cNvSpPr txBox="1"/>
          <p:nvPr/>
        </p:nvSpPr>
        <p:spPr>
          <a:xfrm>
            <a:off x="477931" y="6476689"/>
            <a:ext cx="7603193" cy="461665"/>
          </a:xfrm>
          <a:prstGeom prst="rect">
            <a:avLst/>
          </a:prstGeom>
          <a:noFill/>
        </p:spPr>
        <p:txBody>
          <a:bodyPr wrap="square" rtlCol="0">
            <a:spAutoFit/>
          </a:bodyPr>
          <a:lstStyle/>
          <a:p>
            <a:pPr algn="r"/>
            <a:r>
              <a:rPr lang="it-IT" sz="1200" b="1" i="1" dirty="0">
                <a:latin typeface="Open Sans" panose="020B0606030504020204" pitchFamily="34" charset="0"/>
                <a:ea typeface="Open Sans" panose="020B0606030504020204" pitchFamily="34" charset="0"/>
                <a:cs typeface="Open Sans" panose="020B0606030504020204" pitchFamily="34" charset="0"/>
              </a:rPr>
              <a:t>Fonte: </a:t>
            </a:r>
            <a:r>
              <a:rPr lang="it-IT" sz="1200" b="1" i="1" dirty="0">
                <a:latin typeface="Open Sans" panose="020B0606030504020204" pitchFamily="34" charset="0"/>
                <a:ea typeface="Open Sans" panose="020B0606030504020204" pitchFamily="34" charset="0"/>
                <a:cs typeface="Open Sans" panose="020B0606030504020204" pitchFamily="34" charset="0"/>
                <a:hlinkClick r:id="rId10"/>
              </a:rPr>
              <a:t>https://www.agenziacoesione.gov.it/opportunita-e-bandi/avviso-pubblico-farmacie-rurali/</a:t>
            </a:r>
            <a:endParaRPr lang="it-IT" sz="1200" b="1" i="1" dirty="0">
              <a:latin typeface="Open Sans" panose="020B0606030504020204" pitchFamily="34" charset="0"/>
              <a:ea typeface="Open Sans" panose="020B0606030504020204" pitchFamily="34" charset="0"/>
              <a:cs typeface="Open Sans" panose="020B0606030504020204" pitchFamily="34" charset="0"/>
            </a:endParaRPr>
          </a:p>
          <a:p>
            <a:pPr algn="r"/>
            <a:endParaRPr lang="it-IT" sz="12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CasellaDiTesto 20">
            <a:extLst>
              <a:ext uri="{FF2B5EF4-FFF2-40B4-BE49-F238E27FC236}">
                <a16:creationId xmlns:a16="http://schemas.microsoft.com/office/drawing/2014/main" id="{5DB90AE2-EBB5-4D43-95A6-77D8EF2B58A3}"/>
              </a:ext>
            </a:extLst>
          </p:cNvPr>
          <p:cNvSpPr txBox="1"/>
          <p:nvPr/>
        </p:nvSpPr>
        <p:spPr>
          <a:xfrm>
            <a:off x="6151909" y="1325710"/>
            <a:ext cx="2406147" cy="307777"/>
          </a:xfrm>
          <a:prstGeom prst="rect">
            <a:avLst/>
          </a:prstGeom>
          <a:noFill/>
        </p:spPr>
        <p:txBody>
          <a:bodyPr wrap="square" rtlCol="0">
            <a:spAutoFit/>
          </a:bodyPr>
          <a:lstStyle/>
          <a:p>
            <a:r>
              <a:rPr lang="it-IT" sz="1400" b="1" dirty="0">
                <a:solidFill>
                  <a:srgbClr val="C00000"/>
                </a:solidFill>
              </a:rPr>
              <a:t>Scadenza 30.06.2022!</a:t>
            </a:r>
          </a:p>
        </p:txBody>
      </p:sp>
      <p:sp>
        <p:nvSpPr>
          <p:cNvPr id="26" name="CasellaDiTesto 25">
            <a:extLst>
              <a:ext uri="{FF2B5EF4-FFF2-40B4-BE49-F238E27FC236}">
                <a16:creationId xmlns:a16="http://schemas.microsoft.com/office/drawing/2014/main" id="{316D5C59-37AF-49AD-A369-113B6F8055CB}"/>
              </a:ext>
            </a:extLst>
          </p:cNvPr>
          <p:cNvSpPr txBox="1"/>
          <p:nvPr/>
        </p:nvSpPr>
        <p:spPr>
          <a:xfrm>
            <a:off x="477931" y="1264863"/>
            <a:ext cx="2020231" cy="1169551"/>
          </a:xfrm>
          <a:prstGeom prst="rect">
            <a:avLst/>
          </a:prstGeom>
          <a:noFill/>
          <a:ln>
            <a:solidFill>
              <a:schemeClr val="accent1"/>
            </a:solidFill>
          </a:ln>
        </p:spPr>
        <p:txBody>
          <a:bodyPr wrap="square" rtlCol="0">
            <a:spAutoFit/>
          </a:bodyPr>
          <a:lstStyle/>
          <a:p>
            <a:r>
              <a:rPr lang="it-IT" sz="1400" b="1" dirty="0">
                <a:solidFill>
                  <a:schemeClr val="accent1"/>
                </a:solidFill>
              </a:rPr>
              <a:t>Collegamento tra M6C1 &amp; M5C3 – Investimento 1: Strategia per le aree interne</a:t>
            </a:r>
          </a:p>
        </p:txBody>
      </p:sp>
      <p:sp>
        <p:nvSpPr>
          <p:cNvPr id="3" name="Segnaposto numero diapositiva 2">
            <a:extLst>
              <a:ext uri="{FF2B5EF4-FFF2-40B4-BE49-F238E27FC236}">
                <a16:creationId xmlns:a16="http://schemas.microsoft.com/office/drawing/2014/main" id="{0E2FC909-8937-428B-9F13-401709745B2C}"/>
              </a:ext>
            </a:extLst>
          </p:cNvPr>
          <p:cNvSpPr>
            <a:spLocks noGrp="1"/>
          </p:cNvSpPr>
          <p:nvPr>
            <p:ph type="sldNum" idx="12"/>
          </p:nvPr>
        </p:nvSpPr>
        <p:spPr/>
        <p:txBody>
          <a:bodyPr/>
          <a:lstStyle/>
          <a:p>
            <a:pPr marL="0" lvl="0" indent="0" algn="r" rtl="0">
              <a:spcBef>
                <a:spcPts val="0"/>
              </a:spcBef>
              <a:spcAft>
                <a:spcPts val="0"/>
              </a:spcAft>
              <a:buNone/>
            </a:pPr>
            <a:r>
              <a:rPr lang="it-IT" b="1" dirty="0">
                <a:solidFill>
                  <a:schemeClr val="tx1">
                    <a:lumMod val="75000"/>
                    <a:lumOff val="25000"/>
                  </a:schemeClr>
                </a:solidFill>
              </a:rPr>
              <a:t>6</a:t>
            </a:r>
          </a:p>
        </p:txBody>
      </p:sp>
    </p:spTree>
    <p:extLst>
      <p:ext uri="{BB962C8B-B14F-4D97-AF65-F5344CB8AC3E}">
        <p14:creationId xmlns:p14="http://schemas.microsoft.com/office/powerpoint/2010/main" val="120955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8306" y="-19644"/>
            <a:ext cx="9152306" cy="6897287"/>
          </a:xfrm>
          <a:prstGeom prst="rect">
            <a:avLst/>
          </a:prstGeom>
          <a:noFill/>
          <a:ln w="9525">
            <a:noFill/>
            <a:miter lim="800000"/>
            <a:headEnd/>
            <a:tailEnd/>
          </a:ln>
        </p:spPr>
      </p:pic>
      <p:sp>
        <p:nvSpPr>
          <p:cNvPr id="12" name="CasellaDiTesto 11">
            <a:extLst>
              <a:ext uri="{FF2B5EF4-FFF2-40B4-BE49-F238E27FC236}">
                <a16:creationId xmlns:a16="http://schemas.microsoft.com/office/drawing/2014/main" id="{45947BAF-E0FC-4E8D-AAEA-E4DAF8BB9908}"/>
              </a:ext>
            </a:extLst>
          </p:cNvPr>
          <p:cNvSpPr txBox="1"/>
          <p:nvPr/>
        </p:nvSpPr>
        <p:spPr>
          <a:xfrm>
            <a:off x="1075987" y="6338714"/>
            <a:ext cx="6692065" cy="276999"/>
          </a:xfrm>
          <a:prstGeom prst="rect">
            <a:avLst/>
          </a:prstGeom>
          <a:noFill/>
        </p:spPr>
        <p:txBody>
          <a:bodyPr wrap="square" rtlCol="0">
            <a:spAutoFit/>
          </a:bodyPr>
          <a:lstStyle/>
          <a:p>
            <a:pPr algn="r"/>
            <a:r>
              <a:rPr lang="it-IT" sz="1200" b="1" i="1" dirty="0">
                <a:latin typeface="Open Sans" panose="020B0606030504020204" pitchFamily="34" charset="0"/>
                <a:ea typeface="Open Sans" panose="020B0606030504020204" pitchFamily="34" charset="0"/>
                <a:cs typeface="Open Sans" panose="020B0606030504020204" pitchFamily="34" charset="0"/>
              </a:rPr>
              <a:t>Fonte: varie fonti, rielaborazione </a:t>
            </a:r>
            <a:r>
              <a:rPr lang="it-IT" sz="1200" b="1" i="1" dirty="0" err="1">
                <a:latin typeface="Open Sans" panose="020B0606030504020204" pitchFamily="34" charset="0"/>
                <a:ea typeface="Open Sans" panose="020B0606030504020204" pitchFamily="34" charset="0"/>
                <a:cs typeface="Open Sans" panose="020B0606030504020204" pitchFamily="34" charset="0"/>
              </a:rPr>
              <a:t>OReP</a:t>
            </a:r>
            <a:endParaRPr lang="it-IT" sz="12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asellaDiTesto 12">
            <a:extLst>
              <a:ext uri="{FF2B5EF4-FFF2-40B4-BE49-F238E27FC236}">
                <a16:creationId xmlns:a16="http://schemas.microsoft.com/office/drawing/2014/main" id="{17EA21D3-637E-4973-A960-BCDD6DB07DAF}"/>
              </a:ext>
            </a:extLst>
          </p:cNvPr>
          <p:cNvSpPr txBox="1"/>
          <p:nvPr/>
        </p:nvSpPr>
        <p:spPr>
          <a:xfrm>
            <a:off x="2357896" y="710089"/>
            <a:ext cx="5760640" cy="400110"/>
          </a:xfrm>
          <a:prstGeom prst="rect">
            <a:avLst/>
          </a:prstGeom>
          <a:noFill/>
        </p:spPr>
        <p:txBody>
          <a:bodyPr wrap="square">
            <a:spAutoFit/>
          </a:bodyPr>
          <a:lstStyle/>
          <a:p>
            <a:pPr lvl="0" algn="r"/>
            <a:r>
              <a:rPr lang="it-IT" sz="2000" b="1" dirty="0">
                <a:solidFill>
                  <a:schemeClr val="accent5">
                    <a:lumMod val="75000"/>
                  </a:schemeClr>
                </a:solidFill>
                <a:latin typeface="Open Sans"/>
                <a:ea typeface="Open Sans"/>
                <a:cs typeface="Open Sans"/>
              </a:rPr>
              <a:t>M6C1: Criticità espresse dalle Regioni</a:t>
            </a:r>
          </a:p>
        </p:txBody>
      </p:sp>
      <p:graphicFrame>
        <p:nvGraphicFramePr>
          <p:cNvPr id="3" name="Diagramma 2">
            <a:extLst>
              <a:ext uri="{FF2B5EF4-FFF2-40B4-BE49-F238E27FC236}">
                <a16:creationId xmlns:a16="http://schemas.microsoft.com/office/drawing/2014/main" id="{AC3370A0-6077-43BE-B2A3-E38FE127FE0F}"/>
              </a:ext>
            </a:extLst>
          </p:cNvPr>
          <p:cNvGraphicFramePr/>
          <p:nvPr>
            <p:extLst>
              <p:ext uri="{D42A27DB-BD31-4B8C-83A1-F6EECF244321}">
                <p14:modId xmlns:p14="http://schemas.microsoft.com/office/powerpoint/2010/main" val="3476101947"/>
              </p:ext>
            </p:extLst>
          </p:nvPr>
        </p:nvGraphicFramePr>
        <p:xfrm>
          <a:off x="-272098" y="1240427"/>
          <a:ext cx="9679889"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egnaposto numero diapositiva 4">
            <a:extLst>
              <a:ext uri="{FF2B5EF4-FFF2-40B4-BE49-F238E27FC236}">
                <a16:creationId xmlns:a16="http://schemas.microsoft.com/office/drawing/2014/main" id="{9D43EBE7-EAE7-4AEF-92C9-B8D43A8FB0D8}"/>
              </a:ext>
            </a:extLst>
          </p:cNvPr>
          <p:cNvSpPr>
            <a:spLocks noGrp="1"/>
          </p:cNvSpPr>
          <p:nvPr>
            <p:ph type="sldNum" idx="12"/>
          </p:nvPr>
        </p:nvSpPr>
        <p:spPr/>
        <p:txBody>
          <a:bodyPr/>
          <a:lstStyle/>
          <a:p>
            <a:pPr marL="0" lvl="0" indent="0" algn="r" rtl="0">
              <a:spcBef>
                <a:spcPts val="0"/>
              </a:spcBef>
              <a:spcAft>
                <a:spcPts val="0"/>
              </a:spcAft>
              <a:buNone/>
            </a:pPr>
            <a:r>
              <a:rPr lang="it-IT" b="1" dirty="0">
                <a:solidFill>
                  <a:schemeClr val="tx1">
                    <a:lumMod val="75000"/>
                    <a:lumOff val="25000"/>
                  </a:schemeClr>
                </a:solidFill>
              </a:rPr>
              <a:t>7</a:t>
            </a:r>
          </a:p>
        </p:txBody>
      </p:sp>
    </p:spTree>
    <p:extLst>
      <p:ext uri="{BB962C8B-B14F-4D97-AF65-F5344CB8AC3E}">
        <p14:creationId xmlns:p14="http://schemas.microsoft.com/office/powerpoint/2010/main" val="2417859930"/>
      </p:ext>
    </p:extLst>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1389</Words>
  <Application>Microsoft Office PowerPoint</Application>
  <PresentationFormat>Presentazione su schermo (4:3)</PresentationFormat>
  <Paragraphs>201</Paragraphs>
  <Slides>8</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Open Sans</vt:lpstr>
      <vt:lpstr>Times New Roman</vt:lpstr>
      <vt:lpstr>Arial</vt:lpstr>
      <vt:lpstr>Calibri</vt:lpstr>
      <vt:lpstr>Carlito</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Grafica</dc:creator>
  <cp:lastModifiedBy>Promopa Fondazione</cp:lastModifiedBy>
  <cp:revision>22</cp:revision>
  <dcterms:created xsi:type="dcterms:W3CDTF">2010-05-25T15:56:55Z</dcterms:created>
  <dcterms:modified xsi:type="dcterms:W3CDTF">2022-04-19T09:31:28Z</dcterms:modified>
</cp:coreProperties>
</file>