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1" r:id="rId2"/>
    <p:sldId id="321" r:id="rId3"/>
    <p:sldId id="303" r:id="rId4"/>
    <p:sldId id="302" r:id="rId5"/>
    <p:sldId id="313" r:id="rId6"/>
    <p:sldId id="317" r:id="rId7"/>
    <p:sldId id="270" r:id="rId8"/>
    <p:sldId id="320" r:id="rId9"/>
    <p:sldId id="319" r:id="rId10"/>
    <p:sldId id="314" r:id="rId11"/>
    <p:sldId id="318"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borra" initials="sb" lastIdx="9" clrIdx="0">
    <p:extLst>
      <p:ext uri="{19B8F6BF-5375-455C-9EA6-DF929625EA0E}">
        <p15:presenceInfo xmlns:p15="http://schemas.microsoft.com/office/powerpoint/2012/main" userId="a9a3ec74515ccb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9900"/>
    <a:srgbClr val="C50C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71897" autoAdjust="0"/>
  </p:normalViewPr>
  <p:slideViewPr>
    <p:cSldViewPr>
      <p:cViewPr varScale="1">
        <p:scale>
          <a:sx n="75" d="100"/>
          <a:sy n="75" d="100"/>
        </p:scale>
        <p:origin x="14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onof\Desktop\OReP\Tabella%20PNR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onof\Desktop\OReP\Tabella%20PNR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Stima spesa</a:t>
            </a:r>
            <a:r>
              <a:rPr lang="en-US" b="1" baseline="0"/>
              <a:t> annua </a:t>
            </a:r>
            <a:r>
              <a:rPr lang="en-US" b="1"/>
              <a:t>del PNRR (191,5</a:t>
            </a:r>
            <a:r>
              <a:rPr lang="en-US" b="1" baseline="0"/>
              <a:t> miliardi)</a:t>
            </a:r>
            <a:r>
              <a:rPr lang="en-US" b="1"/>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PNRR!$B$30</c:f>
              <c:strCache>
                <c:ptCount val="1"/>
                <c:pt idx="0">
                  <c:v>Miliardi </c:v>
                </c:pt>
              </c:strCache>
            </c:strRef>
          </c:tx>
          <c:spPr>
            <a:ln w="28575" cap="rnd">
              <a:solidFill>
                <a:schemeClr val="accent3">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PNRR!$A$31:$A$36</c:f>
              <c:numCache>
                <c:formatCode>General</c:formatCode>
                <c:ptCount val="6"/>
                <c:pt idx="0">
                  <c:v>2021</c:v>
                </c:pt>
                <c:pt idx="1">
                  <c:v>2022</c:v>
                </c:pt>
                <c:pt idx="2">
                  <c:v>2023</c:v>
                </c:pt>
                <c:pt idx="3">
                  <c:v>2024</c:v>
                </c:pt>
                <c:pt idx="4">
                  <c:v>2025</c:v>
                </c:pt>
                <c:pt idx="5">
                  <c:v>2026</c:v>
                </c:pt>
              </c:numCache>
            </c:numRef>
          </c:cat>
          <c:val>
            <c:numRef>
              <c:f>PNRR!$B$31:$B$36</c:f>
              <c:numCache>
                <c:formatCode>General</c:formatCode>
                <c:ptCount val="6"/>
                <c:pt idx="0">
                  <c:v>15.7</c:v>
                </c:pt>
                <c:pt idx="1">
                  <c:v>27.6</c:v>
                </c:pt>
                <c:pt idx="2">
                  <c:v>37.4</c:v>
                </c:pt>
                <c:pt idx="3">
                  <c:v>42.7</c:v>
                </c:pt>
                <c:pt idx="4">
                  <c:v>38.299999999999997</c:v>
                </c:pt>
                <c:pt idx="5">
                  <c:v>31.5</c:v>
                </c:pt>
              </c:numCache>
            </c:numRef>
          </c:val>
          <c:smooth val="0"/>
          <c:extLst>
            <c:ext xmlns:c16="http://schemas.microsoft.com/office/drawing/2014/chart" uri="{C3380CC4-5D6E-409C-BE32-E72D297353CC}">
              <c16:uniqueId val="{00000000-34D3-4510-8C71-2F78D25AAB3F}"/>
            </c:ext>
          </c:extLst>
        </c:ser>
        <c:dLbls>
          <c:showLegendKey val="0"/>
          <c:showVal val="0"/>
          <c:showCatName val="0"/>
          <c:showSerName val="0"/>
          <c:showPercent val="0"/>
          <c:showBubbleSize val="0"/>
        </c:dLbls>
        <c:smooth val="0"/>
        <c:axId val="1561822880"/>
        <c:axId val="1561824960"/>
      </c:lineChart>
      <c:catAx>
        <c:axId val="156182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61824960"/>
        <c:crosses val="autoZero"/>
        <c:auto val="1"/>
        <c:lblAlgn val="ctr"/>
        <c:lblOffset val="100"/>
        <c:noMultiLvlLbl val="0"/>
      </c:catAx>
      <c:valAx>
        <c:axId val="1561824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561822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Numero progetti finanziati ogni anno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PNRR!$C$30</c:f>
              <c:strCache>
                <c:ptCount val="1"/>
                <c:pt idx="0">
                  <c:v>N° progetti</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PNRR!$A$31:$A$36</c:f>
              <c:numCache>
                <c:formatCode>General</c:formatCode>
                <c:ptCount val="6"/>
                <c:pt idx="0">
                  <c:v>2021</c:v>
                </c:pt>
                <c:pt idx="1">
                  <c:v>2022</c:v>
                </c:pt>
                <c:pt idx="2">
                  <c:v>2023</c:v>
                </c:pt>
                <c:pt idx="3">
                  <c:v>2024</c:v>
                </c:pt>
                <c:pt idx="4">
                  <c:v>2025</c:v>
                </c:pt>
                <c:pt idx="5">
                  <c:v>2026</c:v>
                </c:pt>
              </c:numCache>
            </c:numRef>
          </c:cat>
          <c:val>
            <c:numRef>
              <c:f>PNRR!$C$31:$C$36</c:f>
              <c:numCache>
                <c:formatCode>General</c:formatCode>
                <c:ptCount val="6"/>
                <c:pt idx="0">
                  <c:v>105</c:v>
                </c:pt>
                <c:pt idx="1">
                  <c:v>167</c:v>
                </c:pt>
                <c:pt idx="2">
                  <c:v>179</c:v>
                </c:pt>
                <c:pt idx="3">
                  <c:v>176</c:v>
                </c:pt>
                <c:pt idx="4">
                  <c:v>162</c:v>
                </c:pt>
                <c:pt idx="5">
                  <c:v>141</c:v>
                </c:pt>
              </c:numCache>
            </c:numRef>
          </c:val>
          <c:extLst>
            <c:ext xmlns:c16="http://schemas.microsoft.com/office/drawing/2014/chart" uri="{C3380CC4-5D6E-409C-BE32-E72D297353CC}">
              <c16:uniqueId val="{00000000-405E-432B-A006-3A8E60967601}"/>
            </c:ext>
          </c:extLst>
        </c:ser>
        <c:dLbls>
          <c:showLegendKey val="0"/>
          <c:showVal val="0"/>
          <c:showCatName val="0"/>
          <c:showSerName val="0"/>
          <c:showPercent val="0"/>
          <c:showBubbleSize val="0"/>
        </c:dLbls>
        <c:gapWidth val="219"/>
        <c:overlap val="-27"/>
        <c:axId val="1422183552"/>
        <c:axId val="1422184384"/>
      </c:barChart>
      <c:catAx>
        <c:axId val="142218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22184384"/>
        <c:crosses val="autoZero"/>
        <c:auto val="1"/>
        <c:lblAlgn val="ctr"/>
        <c:lblOffset val="100"/>
        <c:noMultiLvlLbl val="0"/>
      </c:catAx>
      <c:valAx>
        <c:axId val="1422184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22183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7CE0D-0E19-4E6E-A183-F3F21CBA6685}"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it-IT"/>
        </a:p>
      </dgm:t>
    </dgm:pt>
    <dgm:pt modelId="{DCDE43E5-8513-45F2-8642-BA176460E7BA}">
      <dgm:prSet phldrT="[Testo]" custT="1"/>
      <dgm:spPr>
        <a:solidFill>
          <a:schemeClr val="accent3"/>
        </a:solidFill>
      </dgm:spPr>
      <dgm:t>
        <a:bodyPr/>
        <a:lstStyle/>
        <a:p>
          <a:pPr algn="l"/>
          <a:r>
            <a:rPr lang="it-IT" sz="2400" b="1" dirty="0"/>
            <a:t>31/12: 2 obiettivi </a:t>
          </a:r>
        </a:p>
      </dgm:t>
    </dgm:pt>
    <dgm:pt modelId="{122CEF7B-07AB-4725-82D5-3C19E83AB75D}" type="parTrans" cxnId="{6AF6C397-D775-47EF-B452-EFB28E42AD70}">
      <dgm:prSet/>
      <dgm:spPr/>
      <dgm:t>
        <a:bodyPr/>
        <a:lstStyle/>
        <a:p>
          <a:endParaRPr lang="it-IT"/>
        </a:p>
      </dgm:t>
    </dgm:pt>
    <dgm:pt modelId="{E9A5CDD8-5016-4CEC-9C34-A8725E009CE6}" type="sibTrans" cxnId="{6AF6C397-D775-47EF-B452-EFB28E42AD70}">
      <dgm:prSet/>
      <dgm:spPr/>
      <dgm:t>
        <a:bodyPr/>
        <a:lstStyle/>
        <a:p>
          <a:endParaRPr lang="it-IT"/>
        </a:p>
      </dgm:t>
    </dgm:pt>
    <dgm:pt modelId="{C29F1844-FF78-4AAA-B080-DC9BCD8A9EE6}">
      <dgm:prSet phldrT="[Testo]"/>
      <dgm:spPr/>
      <dgm:t>
        <a:bodyPr/>
        <a:lstStyle/>
        <a:p>
          <a:r>
            <a:rPr lang="it-IT" dirty="0"/>
            <a:t>Il primo prevede che almeno </a:t>
          </a:r>
          <a:r>
            <a:rPr lang="it-IT" b="1" dirty="0"/>
            <a:t>4.000 PMI </a:t>
          </a:r>
          <a:r>
            <a:rPr lang="it-IT" dirty="0"/>
            <a:t>ricevano finanziamenti </a:t>
          </a:r>
          <a:r>
            <a:rPr lang="it-IT" b="0" dirty="0"/>
            <a:t>dal</a:t>
          </a:r>
          <a:r>
            <a:rPr lang="it-IT" b="1" dirty="0"/>
            <a:t> fondo 394/81 gestito da SIMEST</a:t>
          </a:r>
        </a:p>
      </dgm:t>
    </dgm:pt>
    <dgm:pt modelId="{DC6AF56B-C9F2-4B8A-8B98-9F890EDDEEA9}" type="parTrans" cxnId="{0BCA2796-C83F-4209-8275-1AE03211D5D7}">
      <dgm:prSet/>
      <dgm:spPr/>
      <dgm:t>
        <a:bodyPr/>
        <a:lstStyle/>
        <a:p>
          <a:endParaRPr lang="it-IT"/>
        </a:p>
      </dgm:t>
    </dgm:pt>
    <dgm:pt modelId="{968D0F39-1E37-4E01-B293-9BD6B7A82A9C}" type="sibTrans" cxnId="{0BCA2796-C83F-4209-8275-1AE03211D5D7}">
      <dgm:prSet/>
      <dgm:spPr/>
      <dgm:t>
        <a:bodyPr/>
        <a:lstStyle/>
        <a:p>
          <a:endParaRPr lang="it-IT"/>
        </a:p>
      </dgm:t>
    </dgm:pt>
    <dgm:pt modelId="{47FA1431-104C-4883-AF34-9E6CBE8F5D97}">
      <dgm:prSet phldrT="[Testo]" custT="1"/>
      <dgm:spPr>
        <a:solidFill>
          <a:schemeClr val="accent3"/>
        </a:solidFill>
      </dgm:spPr>
      <dgm:t>
        <a:bodyPr/>
        <a:lstStyle/>
        <a:p>
          <a:pPr algn="l"/>
          <a:r>
            <a:rPr lang="it-IT" sz="2400" b="1" dirty="0"/>
            <a:t>31/12: 40 traguardi</a:t>
          </a:r>
        </a:p>
      </dgm:t>
    </dgm:pt>
    <dgm:pt modelId="{FF71751C-16AE-48B7-8EB0-31268709E028}" type="parTrans" cxnId="{907A344A-A495-4176-AF22-CC0342F03DE1}">
      <dgm:prSet/>
      <dgm:spPr/>
      <dgm:t>
        <a:bodyPr/>
        <a:lstStyle/>
        <a:p>
          <a:endParaRPr lang="it-IT"/>
        </a:p>
      </dgm:t>
    </dgm:pt>
    <dgm:pt modelId="{C5DAA83D-0FBF-4102-90FE-98F0EE13EF68}" type="sibTrans" cxnId="{907A344A-A495-4176-AF22-CC0342F03DE1}">
      <dgm:prSet/>
      <dgm:spPr/>
      <dgm:t>
        <a:bodyPr/>
        <a:lstStyle/>
        <a:p>
          <a:endParaRPr lang="it-IT"/>
        </a:p>
      </dgm:t>
    </dgm:pt>
    <dgm:pt modelId="{5DAF13B6-A124-498E-8420-0E00FE6C0216}">
      <dgm:prSet phldrT="[Testo]"/>
      <dgm:spPr/>
      <dgm:t>
        <a:bodyPr/>
        <a:lstStyle/>
        <a:p>
          <a:r>
            <a:rPr lang="it-IT" b="1" dirty="0"/>
            <a:t>16 si riferiscono a investimenti e 24 a riforme</a:t>
          </a:r>
          <a:r>
            <a:rPr lang="it-IT" dirty="0"/>
            <a:t>. </a:t>
          </a:r>
        </a:p>
      </dgm:t>
    </dgm:pt>
    <dgm:pt modelId="{0D7D6B0B-E41B-4EA6-9740-7CBC532B9113}" type="parTrans" cxnId="{6E94AF26-4CF5-4177-8B02-0B012AECC99D}">
      <dgm:prSet/>
      <dgm:spPr/>
      <dgm:t>
        <a:bodyPr/>
        <a:lstStyle/>
        <a:p>
          <a:endParaRPr lang="it-IT"/>
        </a:p>
      </dgm:t>
    </dgm:pt>
    <dgm:pt modelId="{74464DAD-5877-4C95-B8FE-774CEE8C65CA}" type="sibTrans" cxnId="{6E94AF26-4CF5-4177-8B02-0B012AECC99D}">
      <dgm:prSet/>
      <dgm:spPr/>
      <dgm:t>
        <a:bodyPr/>
        <a:lstStyle/>
        <a:p>
          <a:endParaRPr lang="it-IT"/>
        </a:p>
      </dgm:t>
    </dgm:pt>
    <dgm:pt modelId="{26A3B650-D660-49E3-A6A8-D33948FE1067}">
      <dgm:prSet phldrT="[Testo]"/>
      <dgm:spPr/>
      <dgm:t>
        <a:bodyPr/>
        <a:lstStyle/>
        <a:p>
          <a:r>
            <a:rPr lang="it-IT" dirty="0"/>
            <a:t>I traguardi relativi alle riforme sono</a:t>
          </a:r>
          <a:r>
            <a:rPr lang="it-IT" b="1" dirty="0"/>
            <a:t>: 5 per riforme orizzontali, 3 per riforme abilitanti e 16 per riforme settoriali</a:t>
          </a:r>
        </a:p>
      </dgm:t>
    </dgm:pt>
    <dgm:pt modelId="{C17AC59D-D075-4E2A-82B0-9C62B59669B5}" type="parTrans" cxnId="{BB7B6AD9-4B32-4034-896B-39D8174ACBE4}">
      <dgm:prSet/>
      <dgm:spPr/>
      <dgm:t>
        <a:bodyPr/>
        <a:lstStyle/>
        <a:p>
          <a:endParaRPr lang="it-IT"/>
        </a:p>
      </dgm:t>
    </dgm:pt>
    <dgm:pt modelId="{1E82D78A-B10F-47D5-8190-400DCC55A186}" type="sibTrans" cxnId="{BB7B6AD9-4B32-4034-896B-39D8174ACBE4}">
      <dgm:prSet/>
      <dgm:spPr/>
      <dgm:t>
        <a:bodyPr/>
        <a:lstStyle/>
        <a:p>
          <a:endParaRPr lang="it-IT"/>
        </a:p>
      </dgm:t>
    </dgm:pt>
    <dgm:pt modelId="{EF52A8FE-04B7-4727-90E5-81BDC13BAFC5}">
      <dgm:prSet/>
      <dgm:spPr/>
      <dgm:t>
        <a:bodyPr/>
        <a:lstStyle/>
        <a:p>
          <a:r>
            <a:rPr lang="it-IT" dirty="0"/>
            <a:t>Il secondo obiettivo prevede invece il </a:t>
          </a:r>
          <a:r>
            <a:rPr lang="it-IT" b="1" dirty="0"/>
            <a:t>completamento delle procedure di assunzione di 1.000 esperti per l’attuazione del PNRR</a:t>
          </a:r>
        </a:p>
      </dgm:t>
    </dgm:pt>
    <dgm:pt modelId="{309935DA-F2EC-4B60-B7F4-90400DBB467C}" type="parTrans" cxnId="{25637DA7-717E-418F-83B0-D22CCEC597E2}">
      <dgm:prSet/>
      <dgm:spPr/>
      <dgm:t>
        <a:bodyPr/>
        <a:lstStyle/>
        <a:p>
          <a:endParaRPr lang="it-IT"/>
        </a:p>
      </dgm:t>
    </dgm:pt>
    <dgm:pt modelId="{6517092D-A9D6-4A18-8759-0225F15EA385}" type="sibTrans" cxnId="{25637DA7-717E-418F-83B0-D22CCEC597E2}">
      <dgm:prSet/>
      <dgm:spPr/>
      <dgm:t>
        <a:bodyPr/>
        <a:lstStyle/>
        <a:p>
          <a:endParaRPr lang="it-IT"/>
        </a:p>
      </dgm:t>
    </dgm:pt>
    <dgm:pt modelId="{555400F9-D704-4342-B790-9C8B2069762F}">
      <dgm:prSet phldrT="[Testo]"/>
      <dgm:spPr/>
      <dgm:t>
        <a:bodyPr/>
        <a:lstStyle/>
        <a:p>
          <a:r>
            <a:rPr lang="it-IT" dirty="0"/>
            <a:t>I traguardi relativi agli investimenti sono interventi </a:t>
          </a:r>
          <a:r>
            <a:rPr lang="it-IT" b="1" dirty="0"/>
            <a:t>di natura progettuale </a:t>
          </a:r>
          <a:r>
            <a:rPr lang="it-IT" dirty="0"/>
            <a:t>piuttosto che esecutiva.</a:t>
          </a:r>
        </a:p>
      </dgm:t>
    </dgm:pt>
    <dgm:pt modelId="{448DE15D-A1EB-48FB-B8A2-55B37372EF43}" type="parTrans" cxnId="{92A85E03-7CEA-4199-A440-0F62DDB1200A}">
      <dgm:prSet/>
      <dgm:spPr/>
      <dgm:t>
        <a:bodyPr/>
        <a:lstStyle/>
        <a:p>
          <a:endParaRPr lang="it-IT"/>
        </a:p>
      </dgm:t>
    </dgm:pt>
    <dgm:pt modelId="{DFF53E6D-4A83-4A83-8A71-C54203DAF3E1}" type="sibTrans" cxnId="{92A85E03-7CEA-4199-A440-0F62DDB1200A}">
      <dgm:prSet/>
      <dgm:spPr/>
      <dgm:t>
        <a:bodyPr/>
        <a:lstStyle/>
        <a:p>
          <a:endParaRPr lang="it-IT"/>
        </a:p>
      </dgm:t>
    </dgm:pt>
    <dgm:pt modelId="{E903BE97-8A91-41C9-86C0-BCEA7E7F9AF1}" type="pres">
      <dgm:prSet presAssocID="{A8F7CE0D-0E19-4E6E-A183-F3F21CBA6685}" presName="Name0" presStyleCnt="0">
        <dgm:presLayoutVars>
          <dgm:dir/>
          <dgm:animLvl val="lvl"/>
          <dgm:resizeHandles val="exact"/>
        </dgm:presLayoutVars>
      </dgm:prSet>
      <dgm:spPr/>
    </dgm:pt>
    <dgm:pt modelId="{9381D832-BBC6-45B0-9FC6-EFE3CD5E6F9C}" type="pres">
      <dgm:prSet presAssocID="{DCDE43E5-8513-45F2-8642-BA176460E7BA}" presName="linNode" presStyleCnt="0"/>
      <dgm:spPr/>
    </dgm:pt>
    <dgm:pt modelId="{AA4FED95-E3C8-4251-AC82-F471CF916AD0}" type="pres">
      <dgm:prSet presAssocID="{DCDE43E5-8513-45F2-8642-BA176460E7BA}" presName="parentText" presStyleLbl="node1" presStyleIdx="0" presStyleCnt="2" custLinFactNeighborY="485">
        <dgm:presLayoutVars>
          <dgm:chMax val="1"/>
          <dgm:bulletEnabled val="1"/>
        </dgm:presLayoutVars>
      </dgm:prSet>
      <dgm:spPr/>
    </dgm:pt>
    <dgm:pt modelId="{06113FD1-17C1-4886-B593-5CB838D7CFD7}" type="pres">
      <dgm:prSet presAssocID="{DCDE43E5-8513-45F2-8642-BA176460E7BA}" presName="descendantText" presStyleLbl="alignAccFollowNode1" presStyleIdx="0" presStyleCnt="2" custLinFactNeighborX="-249" custLinFactNeighborY="448">
        <dgm:presLayoutVars>
          <dgm:bulletEnabled val="1"/>
        </dgm:presLayoutVars>
      </dgm:prSet>
      <dgm:spPr/>
    </dgm:pt>
    <dgm:pt modelId="{7D36A939-F54E-4D29-B282-8D40F79077C1}" type="pres">
      <dgm:prSet presAssocID="{E9A5CDD8-5016-4CEC-9C34-A8725E009CE6}" presName="sp" presStyleCnt="0"/>
      <dgm:spPr/>
    </dgm:pt>
    <dgm:pt modelId="{463E3BBD-9179-4DDE-B167-6A4DA584CEF5}" type="pres">
      <dgm:prSet presAssocID="{47FA1431-104C-4883-AF34-9E6CBE8F5D97}" presName="linNode" presStyleCnt="0"/>
      <dgm:spPr/>
    </dgm:pt>
    <dgm:pt modelId="{DB500347-DD0B-47DC-803F-119758C9AA2F}" type="pres">
      <dgm:prSet presAssocID="{47FA1431-104C-4883-AF34-9E6CBE8F5D97}" presName="parentText" presStyleLbl="node1" presStyleIdx="1" presStyleCnt="2">
        <dgm:presLayoutVars>
          <dgm:chMax val="1"/>
          <dgm:bulletEnabled val="1"/>
        </dgm:presLayoutVars>
      </dgm:prSet>
      <dgm:spPr/>
    </dgm:pt>
    <dgm:pt modelId="{CE4FE8FF-2DAC-40F0-9727-2755B53E19B0}" type="pres">
      <dgm:prSet presAssocID="{47FA1431-104C-4883-AF34-9E6CBE8F5D97}" presName="descendantText" presStyleLbl="alignAccFollowNode1" presStyleIdx="1" presStyleCnt="2">
        <dgm:presLayoutVars>
          <dgm:bulletEnabled val="1"/>
        </dgm:presLayoutVars>
      </dgm:prSet>
      <dgm:spPr/>
    </dgm:pt>
  </dgm:ptLst>
  <dgm:cxnLst>
    <dgm:cxn modelId="{92A85E03-7CEA-4199-A440-0F62DDB1200A}" srcId="{47FA1431-104C-4883-AF34-9E6CBE8F5D97}" destId="{555400F9-D704-4342-B790-9C8B2069762F}" srcOrd="1" destOrd="0" parTransId="{448DE15D-A1EB-48FB-B8A2-55B37372EF43}" sibTransId="{DFF53E6D-4A83-4A83-8A71-C54203DAF3E1}"/>
    <dgm:cxn modelId="{94E35915-3945-43CF-9E2D-FDC0CB9D0108}" type="presOf" srcId="{47FA1431-104C-4883-AF34-9E6CBE8F5D97}" destId="{DB500347-DD0B-47DC-803F-119758C9AA2F}" srcOrd="0" destOrd="0" presId="urn:microsoft.com/office/officeart/2005/8/layout/vList5"/>
    <dgm:cxn modelId="{6E94AF26-4CF5-4177-8B02-0B012AECC99D}" srcId="{47FA1431-104C-4883-AF34-9E6CBE8F5D97}" destId="{5DAF13B6-A124-498E-8420-0E00FE6C0216}" srcOrd="0" destOrd="0" parTransId="{0D7D6B0B-E41B-4EA6-9740-7CBC532B9113}" sibTransId="{74464DAD-5877-4C95-B8FE-774CEE8C65CA}"/>
    <dgm:cxn modelId="{F7033727-31BC-48D6-B59A-599862F817C9}" type="presOf" srcId="{DCDE43E5-8513-45F2-8642-BA176460E7BA}" destId="{AA4FED95-E3C8-4251-AC82-F471CF916AD0}" srcOrd="0" destOrd="0" presId="urn:microsoft.com/office/officeart/2005/8/layout/vList5"/>
    <dgm:cxn modelId="{907A344A-A495-4176-AF22-CC0342F03DE1}" srcId="{A8F7CE0D-0E19-4E6E-A183-F3F21CBA6685}" destId="{47FA1431-104C-4883-AF34-9E6CBE8F5D97}" srcOrd="1" destOrd="0" parTransId="{FF71751C-16AE-48B7-8EB0-31268709E028}" sibTransId="{C5DAA83D-0FBF-4102-90FE-98F0EE13EF68}"/>
    <dgm:cxn modelId="{5D2FD16F-9078-4277-8C0E-FFFB60E4A1CE}" type="presOf" srcId="{5DAF13B6-A124-498E-8420-0E00FE6C0216}" destId="{CE4FE8FF-2DAC-40F0-9727-2755B53E19B0}" srcOrd="0" destOrd="0" presId="urn:microsoft.com/office/officeart/2005/8/layout/vList5"/>
    <dgm:cxn modelId="{B70C9973-5E07-46B7-BDC0-B7E022D52211}" type="presOf" srcId="{555400F9-D704-4342-B790-9C8B2069762F}" destId="{CE4FE8FF-2DAC-40F0-9727-2755B53E19B0}" srcOrd="0" destOrd="1" presId="urn:microsoft.com/office/officeart/2005/8/layout/vList5"/>
    <dgm:cxn modelId="{D2DE2D88-3F93-4A6F-928B-2834CC5989F6}" type="presOf" srcId="{EF52A8FE-04B7-4727-90E5-81BDC13BAFC5}" destId="{06113FD1-17C1-4886-B593-5CB838D7CFD7}" srcOrd="0" destOrd="1" presId="urn:microsoft.com/office/officeart/2005/8/layout/vList5"/>
    <dgm:cxn modelId="{0BCA2796-C83F-4209-8275-1AE03211D5D7}" srcId="{DCDE43E5-8513-45F2-8642-BA176460E7BA}" destId="{C29F1844-FF78-4AAA-B080-DC9BCD8A9EE6}" srcOrd="0" destOrd="0" parTransId="{DC6AF56B-C9F2-4B8A-8B98-9F890EDDEEA9}" sibTransId="{968D0F39-1E37-4E01-B293-9BD6B7A82A9C}"/>
    <dgm:cxn modelId="{6AF6C397-D775-47EF-B452-EFB28E42AD70}" srcId="{A8F7CE0D-0E19-4E6E-A183-F3F21CBA6685}" destId="{DCDE43E5-8513-45F2-8642-BA176460E7BA}" srcOrd="0" destOrd="0" parTransId="{122CEF7B-07AB-4725-82D5-3C19E83AB75D}" sibTransId="{E9A5CDD8-5016-4CEC-9C34-A8725E009CE6}"/>
    <dgm:cxn modelId="{25637DA7-717E-418F-83B0-D22CCEC597E2}" srcId="{DCDE43E5-8513-45F2-8642-BA176460E7BA}" destId="{EF52A8FE-04B7-4727-90E5-81BDC13BAFC5}" srcOrd="1" destOrd="0" parTransId="{309935DA-F2EC-4B60-B7F4-90400DBB467C}" sibTransId="{6517092D-A9D6-4A18-8759-0225F15EA385}"/>
    <dgm:cxn modelId="{28D43BAA-DFC7-4E45-9E82-A9622886E6BD}" type="presOf" srcId="{A8F7CE0D-0E19-4E6E-A183-F3F21CBA6685}" destId="{E903BE97-8A91-41C9-86C0-BCEA7E7F9AF1}" srcOrd="0" destOrd="0" presId="urn:microsoft.com/office/officeart/2005/8/layout/vList5"/>
    <dgm:cxn modelId="{2DA097C9-5FF8-4058-96B9-74327C9F466D}" type="presOf" srcId="{C29F1844-FF78-4AAA-B080-DC9BCD8A9EE6}" destId="{06113FD1-17C1-4886-B593-5CB838D7CFD7}" srcOrd="0" destOrd="0" presId="urn:microsoft.com/office/officeart/2005/8/layout/vList5"/>
    <dgm:cxn modelId="{BB7B6AD9-4B32-4034-896B-39D8174ACBE4}" srcId="{47FA1431-104C-4883-AF34-9E6CBE8F5D97}" destId="{26A3B650-D660-49E3-A6A8-D33948FE1067}" srcOrd="2" destOrd="0" parTransId="{C17AC59D-D075-4E2A-82B0-9C62B59669B5}" sibTransId="{1E82D78A-B10F-47D5-8190-400DCC55A186}"/>
    <dgm:cxn modelId="{F71414E9-F6A3-4DC0-91F3-AC5B0A4D2ECB}" type="presOf" srcId="{26A3B650-D660-49E3-A6A8-D33948FE1067}" destId="{CE4FE8FF-2DAC-40F0-9727-2755B53E19B0}" srcOrd="0" destOrd="2" presId="urn:microsoft.com/office/officeart/2005/8/layout/vList5"/>
    <dgm:cxn modelId="{DBEEC169-6E24-40FA-A531-C9674EB85AF6}" type="presParOf" srcId="{E903BE97-8A91-41C9-86C0-BCEA7E7F9AF1}" destId="{9381D832-BBC6-45B0-9FC6-EFE3CD5E6F9C}" srcOrd="0" destOrd="0" presId="urn:microsoft.com/office/officeart/2005/8/layout/vList5"/>
    <dgm:cxn modelId="{EE0456DE-E9A7-40D5-95EB-95C33BDD15DE}" type="presParOf" srcId="{9381D832-BBC6-45B0-9FC6-EFE3CD5E6F9C}" destId="{AA4FED95-E3C8-4251-AC82-F471CF916AD0}" srcOrd="0" destOrd="0" presId="urn:microsoft.com/office/officeart/2005/8/layout/vList5"/>
    <dgm:cxn modelId="{8B439B70-3534-4E02-9024-5A19A340CE28}" type="presParOf" srcId="{9381D832-BBC6-45B0-9FC6-EFE3CD5E6F9C}" destId="{06113FD1-17C1-4886-B593-5CB838D7CFD7}" srcOrd="1" destOrd="0" presId="urn:microsoft.com/office/officeart/2005/8/layout/vList5"/>
    <dgm:cxn modelId="{F0AA9971-6D52-4E2C-BD06-67E33AC8AE59}" type="presParOf" srcId="{E903BE97-8A91-41C9-86C0-BCEA7E7F9AF1}" destId="{7D36A939-F54E-4D29-B282-8D40F79077C1}" srcOrd="1" destOrd="0" presId="urn:microsoft.com/office/officeart/2005/8/layout/vList5"/>
    <dgm:cxn modelId="{610A3AB0-EA5B-42C0-94C6-36835359B1E2}" type="presParOf" srcId="{E903BE97-8A91-41C9-86C0-BCEA7E7F9AF1}" destId="{463E3BBD-9179-4DDE-B167-6A4DA584CEF5}" srcOrd="2" destOrd="0" presId="urn:microsoft.com/office/officeart/2005/8/layout/vList5"/>
    <dgm:cxn modelId="{0B20F521-BE2C-483F-970C-13E122CD3155}" type="presParOf" srcId="{463E3BBD-9179-4DDE-B167-6A4DA584CEF5}" destId="{DB500347-DD0B-47DC-803F-119758C9AA2F}" srcOrd="0" destOrd="0" presId="urn:microsoft.com/office/officeart/2005/8/layout/vList5"/>
    <dgm:cxn modelId="{52109372-751F-4FD3-B708-816A45C04862}" type="presParOf" srcId="{463E3BBD-9179-4DDE-B167-6A4DA584CEF5}" destId="{CE4FE8FF-2DAC-40F0-9727-2755B53E19B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42E6F-F657-4B9B-BF0A-2005E9A212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D79F9AC-847C-40EC-8E57-C9C65A5A9EC5}">
      <dgm:prSet phldrT="[Testo]" phldr="1"/>
      <dgm:spPr>
        <a:blipFill rotWithShape="0">
          <a:blip xmlns:r="http://schemas.openxmlformats.org/officeDocument/2006/relationships" r:embed="rId1" cstate="print"/>
          <a:srcRect/>
          <a:stretch>
            <a:fillRect l="-84000" r="-84000"/>
          </a:stretch>
        </a:blipFill>
      </dgm:spPr>
      <dgm:t>
        <a:bodyPr/>
        <a:lstStyle/>
        <a:p>
          <a:endParaRPr lang="it-IT"/>
        </a:p>
      </dgm:t>
    </dgm:pt>
    <dgm:pt modelId="{9DA96CC3-EDC9-4B93-9A70-928CECC3AED5}" type="parTrans" cxnId="{77C2B5C5-3241-4FC8-92E2-747005BB51E3}">
      <dgm:prSet/>
      <dgm:spPr/>
      <dgm:t>
        <a:bodyPr/>
        <a:lstStyle/>
        <a:p>
          <a:endParaRPr lang="it-IT"/>
        </a:p>
      </dgm:t>
    </dgm:pt>
    <dgm:pt modelId="{4F6FB431-ED9C-46C0-8A77-4953A9757178}" type="sibTrans" cxnId="{77C2B5C5-3241-4FC8-92E2-747005BB51E3}">
      <dgm:prSet/>
      <dgm:spPr/>
      <dgm:t>
        <a:bodyPr/>
        <a:lstStyle/>
        <a:p>
          <a:endParaRPr lang="it-IT"/>
        </a:p>
      </dgm:t>
    </dgm:pt>
    <dgm:pt modelId="{D29632E9-3EB0-4A19-836B-13B8A7C6B18C}">
      <dgm:prSet phldrT="[Testo]" phldr="1"/>
      <dgm:spPr/>
      <dgm:t>
        <a:bodyPr/>
        <a:lstStyle/>
        <a:p>
          <a:endParaRPr lang="it-IT"/>
        </a:p>
      </dgm:t>
    </dgm:pt>
    <dgm:pt modelId="{C9EEF47B-D518-4AA2-930B-B840F6D40430}" type="parTrans" cxnId="{470695E6-2D02-4F90-A8A0-DD7FF5140133}">
      <dgm:prSet/>
      <dgm:spPr/>
      <dgm:t>
        <a:bodyPr/>
        <a:lstStyle/>
        <a:p>
          <a:endParaRPr lang="it-IT"/>
        </a:p>
      </dgm:t>
    </dgm:pt>
    <dgm:pt modelId="{9717168E-E848-49A1-A959-EDC98E391ECD}" type="sibTrans" cxnId="{470695E6-2D02-4F90-A8A0-DD7FF5140133}">
      <dgm:prSet/>
      <dgm:spPr/>
      <dgm:t>
        <a:bodyPr/>
        <a:lstStyle/>
        <a:p>
          <a:endParaRPr lang="it-IT"/>
        </a:p>
      </dgm:t>
    </dgm:pt>
    <dgm:pt modelId="{8B8DD3BB-2E37-40F8-B180-BA2933248C15}">
      <dgm:prSet phldrT="[Testo]" phldr="1"/>
      <dgm:spPr/>
      <dgm:t>
        <a:bodyPr/>
        <a:lstStyle/>
        <a:p>
          <a:endParaRPr lang="it-IT"/>
        </a:p>
      </dgm:t>
    </dgm:pt>
    <dgm:pt modelId="{0A9B3BED-3D9E-4F16-A41A-6D73D0949555}" type="parTrans" cxnId="{CB315014-8AF5-4355-AADD-B9EDB4DD1ADE}">
      <dgm:prSet/>
      <dgm:spPr/>
      <dgm:t>
        <a:bodyPr/>
        <a:lstStyle/>
        <a:p>
          <a:endParaRPr lang="it-IT"/>
        </a:p>
      </dgm:t>
    </dgm:pt>
    <dgm:pt modelId="{7437BC36-D2A9-4967-A8F6-B084409D6050}" type="sibTrans" cxnId="{CB315014-8AF5-4355-AADD-B9EDB4DD1ADE}">
      <dgm:prSet/>
      <dgm:spPr/>
      <dgm:t>
        <a:bodyPr/>
        <a:lstStyle/>
        <a:p>
          <a:endParaRPr lang="it-IT"/>
        </a:p>
      </dgm:t>
    </dgm:pt>
    <dgm:pt modelId="{4AF852D7-DC43-4E6E-87A9-6BA8A64DA274}">
      <dgm:prSet phldrT="[Testo]" phldr="1"/>
      <dgm:spPr/>
      <dgm:t>
        <a:bodyPr/>
        <a:lstStyle/>
        <a:p>
          <a:endParaRPr lang="it-IT"/>
        </a:p>
      </dgm:t>
    </dgm:pt>
    <dgm:pt modelId="{D14205CD-103F-4F3A-8323-3F7092C0AEF7}" type="parTrans" cxnId="{23E47805-1828-4080-8629-B8136E30B6DB}">
      <dgm:prSet/>
      <dgm:spPr/>
      <dgm:t>
        <a:bodyPr/>
        <a:lstStyle/>
        <a:p>
          <a:endParaRPr lang="it-IT"/>
        </a:p>
      </dgm:t>
    </dgm:pt>
    <dgm:pt modelId="{C6B7EA46-F49E-4C9B-9277-817E5F4C5B7B}" type="sibTrans" cxnId="{23E47805-1828-4080-8629-B8136E30B6DB}">
      <dgm:prSet/>
      <dgm:spPr/>
      <dgm:t>
        <a:bodyPr/>
        <a:lstStyle/>
        <a:p>
          <a:endParaRPr lang="it-IT"/>
        </a:p>
      </dgm:t>
    </dgm:pt>
    <dgm:pt modelId="{4023E72A-527F-4235-AFD9-516AA479B037}" type="pres">
      <dgm:prSet presAssocID="{D1942E6F-F657-4B9B-BF0A-2005E9A212BA}" presName="linear" presStyleCnt="0">
        <dgm:presLayoutVars>
          <dgm:animLvl val="lvl"/>
          <dgm:resizeHandles val="exact"/>
        </dgm:presLayoutVars>
      </dgm:prSet>
      <dgm:spPr/>
    </dgm:pt>
    <dgm:pt modelId="{DC3256C1-79DE-4C7E-BA37-847304CE8563}" type="pres">
      <dgm:prSet presAssocID="{8D79F9AC-847C-40EC-8E57-C9C65A5A9EC5}" presName="parentText" presStyleLbl="node1" presStyleIdx="0" presStyleCnt="2">
        <dgm:presLayoutVars>
          <dgm:chMax val="0"/>
          <dgm:bulletEnabled val="1"/>
        </dgm:presLayoutVars>
      </dgm:prSet>
      <dgm:spPr/>
    </dgm:pt>
    <dgm:pt modelId="{3AEBC4B5-EF7E-4772-80F2-A54E0A5BD8F5}" type="pres">
      <dgm:prSet presAssocID="{8D79F9AC-847C-40EC-8E57-C9C65A5A9EC5}" presName="childText" presStyleLbl="revTx" presStyleIdx="0" presStyleCnt="2">
        <dgm:presLayoutVars>
          <dgm:bulletEnabled val="1"/>
        </dgm:presLayoutVars>
      </dgm:prSet>
      <dgm:spPr/>
    </dgm:pt>
    <dgm:pt modelId="{7857A081-49BF-462B-AFF3-3E06D444832D}" type="pres">
      <dgm:prSet presAssocID="{8B8DD3BB-2E37-40F8-B180-BA2933248C15}" presName="parentText" presStyleLbl="node1" presStyleIdx="1" presStyleCnt="2">
        <dgm:presLayoutVars>
          <dgm:chMax val="0"/>
          <dgm:bulletEnabled val="1"/>
        </dgm:presLayoutVars>
      </dgm:prSet>
      <dgm:spPr/>
    </dgm:pt>
    <dgm:pt modelId="{B0DA0C04-63D8-4524-89FB-31B4378303A8}" type="pres">
      <dgm:prSet presAssocID="{8B8DD3BB-2E37-40F8-B180-BA2933248C15}" presName="childText" presStyleLbl="revTx" presStyleIdx="1" presStyleCnt="2">
        <dgm:presLayoutVars>
          <dgm:bulletEnabled val="1"/>
        </dgm:presLayoutVars>
      </dgm:prSet>
      <dgm:spPr/>
    </dgm:pt>
  </dgm:ptLst>
  <dgm:cxnLst>
    <dgm:cxn modelId="{23E47805-1828-4080-8629-B8136E30B6DB}" srcId="{8B8DD3BB-2E37-40F8-B180-BA2933248C15}" destId="{4AF852D7-DC43-4E6E-87A9-6BA8A64DA274}" srcOrd="0" destOrd="0" parTransId="{D14205CD-103F-4F3A-8323-3F7092C0AEF7}" sibTransId="{C6B7EA46-F49E-4C9B-9277-817E5F4C5B7B}"/>
    <dgm:cxn modelId="{CB315014-8AF5-4355-AADD-B9EDB4DD1ADE}" srcId="{D1942E6F-F657-4B9B-BF0A-2005E9A212BA}" destId="{8B8DD3BB-2E37-40F8-B180-BA2933248C15}" srcOrd="1" destOrd="0" parTransId="{0A9B3BED-3D9E-4F16-A41A-6D73D0949555}" sibTransId="{7437BC36-D2A9-4967-A8F6-B084409D6050}"/>
    <dgm:cxn modelId="{2509FC19-11DD-41B9-9523-3E538E495FE6}" type="presOf" srcId="{D29632E9-3EB0-4A19-836B-13B8A7C6B18C}" destId="{3AEBC4B5-EF7E-4772-80F2-A54E0A5BD8F5}" srcOrd="0" destOrd="0" presId="urn:microsoft.com/office/officeart/2005/8/layout/vList2"/>
    <dgm:cxn modelId="{69C9E21E-3333-4348-9536-FE55B2D8DF22}" type="presOf" srcId="{4AF852D7-DC43-4E6E-87A9-6BA8A64DA274}" destId="{B0DA0C04-63D8-4524-89FB-31B4378303A8}" srcOrd="0" destOrd="0" presId="urn:microsoft.com/office/officeart/2005/8/layout/vList2"/>
    <dgm:cxn modelId="{04D13141-41D7-4165-8836-B2B22421666F}" type="presOf" srcId="{8B8DD3BB-2E37-40F8-B180-BA2933248C15}" destId="{7857A081-49BF-462B-AFF3-3E06D444832D}" srcOrd="0" destOrd="0" presId="urn:microsoft.com/office/officeart/2005/8/layout/vList2"/>
    <dgm:cxn modelId="{2FD58E79-D92C-406E-9926-A7E796D01E06}" type="presOf" srcId="{D1942E6F-F657-4B9B-BF0A-2005E9A212BA}" destId="{4023E72A-527F-4235-AFD9-516AA479B037}" srcOrd="0" destOrd="0" presId="urn:microsoft.com/office/officeart/2005/8/layout/vList2"/>
    <dgm:cxn modelId="{77C2B5C5-3241-4FC8-92E2-747005BB51E3}" srcId="{D1942E6F-F657-4B9B-BF0A-2005E9A212BA}" destId="{8D79F9AC-847C-40EC-8E57-C9C65A5A9EC5}" srcOrd="0" destOrd="0" parTransId="{9DA96CC3-EDC9-4B93-9A70-928CECC3AED5}" sibTransId="{4F6FB431-ED9C-46C0-8A77-4953A9757178}"/>
    <dgm:cxn modelId="{9ED001E2-E3D8-4459-AFC2-05D548349C98}" type="presOf" srcId="{8D79F9AC-847C-40EC-8E57-C9C65A5A9EC5}" destId="{DC3256C1-79DE-4C7E-BA37-847304CE8563}" srcOrd="0" destOrd="0" presId="urn:microsoft.com/office/officeart/2005/8/layout/vList2"/>
    <dgm:cxn modelId="{470695E6-2D02-4F90-A8A0-DD7FF5140133}" srcId="{8D79F9AC-847C-40EC-8E57-C9C65A5A9EC5}" destId="{D29632E9-3EB0-4A19-836B-13B8A7C6B18C}" srcOrd="0" destOrd="0" parTransId="{C9EEF47B-D518-4AA2-930B-B840F6D40430}" sibTransId="{9717168E-E848-49A1-A959-EDC98E391ECD}"/>
    <dgm:cxn modelId="{BD2B2B7F-944E-4631-A275-284C9FEFAFF7}" type="presParOf" srcId="{4023E72A-527F-4235-AFD9-516AA479B037}" destId="{DC3256C1-79DE-4C7E-BA37-847304CE8563}" srcOrd="0" destOrd="0" presId="urn:microsoft.com/office/officeart/2005/8/layout/vList2"/>
    <dgm:cxn modelId="{65EFBF56-A350-48A5-8E9B-056BE204D274}" type="presParOf" srcId="{4023E72A-527F-4235-AFD9-516AA479B037}" destId="{3AEBC4B5-EF7E-4772-80F2-A54E0A5BD8F5}" srcOrd="1" destOrd="0" presId="urn:microsoft.com/office/officeart/2005/8/layout/vList2"/>
    <dgm:cxn modelId="{7153508A-E563-4B7B-95E0-0D8B2998C7F1}" type="presParOf" srcId="{4023E72A-527F-4235-AFD9-516AA479B037}" destId="{7857A081-49BF-462B-AFF3-3E06D444832D}" srcOrd="2" destOrd="0" presId="urn:microsoft.com/office/officeart/2005/8/layout/vList2"/>
    <dgm:cxn modelId="{BD343A7F-43B6-401A-8A46-409796104E01}" type="presParOf" srcId="{4023E72A-527F-4235-AFD9-516AA479B037}" destId="{B0DA0C04-63D8-4524-89FB-31B4378303A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F0E46F-09C1-48CA-B7DC-13ABFEC55FC9}" type="doc">
      <dgm:prSet loTypeId="urn:microsoft.com/office/officeart/2005/8/layout/hList9" loCatId="list" qsTypeId="urn:microsoft.com/office/officeart/2005/8/quickstyle/simple1" qsCatId="simple" csTypeId="urn:microsoft.com/office/officeart/2005/8/colors/accent3_2" csCatId="accent3" phldr="1"/>
      <dgm:spPr/>
      <dgm:t>
        <a:bodyPr/>
        <a:lstStyle/>
        <a:p>
          <a:endParaRPr lang="it-IT"/>
        </a:p>
      </dgm:t>
    </dgm:pt>
    <dgm:pt modelId="{6F0270AA-A43E-4EC0-BFCD-7D600657FC28}">
      <dgm:prSet phldrT="[Testo]"/>
      <dgm:spPr/>
      <dgm:t>
        <a:bodyPr/>
        <a:lstStyle/>
        <a:p>
          <a:r>
            <a:rPr lang="it-IT" dirty="0"/>
            <a:t>Modalità di attuazione n°1 </a:t>
          </a:r>
        </a:p>
      </dgm:t>
    </dgm:pt>
    <dgm:pt modelId="{4FBEBB09-41AD-4B68-9198-6C1612B30B92}" type="parTrans" cxnId="{07EF7853-08F5-458E-A335-2E8A2AA24C91}">
      <dgm:prSet/>
      <dgm:spPr/>
      <dgm:t>
        <a:bodyPr/>
        <a:lstStyle/>
        <a:p>
          <a:endParaRPr lang="it-IT"/>
        </a:p>
      </dgm:t>
    </dgm:pt>
    <dgm:pt modelId="{25EB1E24-AA61-46F6-B334-6D127182D458}" type="sibTrans" cxnId="{07EF7853-08F5-458E-A335-2E8A2AA24C91}">
      <dgm:prSet/>
      <dgm:spPr/>
      <dgm:t>
        <a:bodyPr/>
        <a:lstStyle/>
        <a:p>
          <a:endParaRPr lang="it-IT"/>
        </a:p>
      </dgm:t>
    </dgm:pt>
    <dgm:pt modelId="{D7A93D67-9C6F-4CDD-A3A7-B34697FCB382}">
      <dgm:prSet phldrT="[Testo]"/>
      <dgm:spPr/>
      <dgm:t>
        <a:bodyPr/>
        <a:lstStyle/>
        <a:p>
          <a:r>
            <a:rPr lang="it-IT" b="1" dirty="0"/>
            <a:t>Intesa</a:t>
          </a:r>
          <a:r>
            <a:rPr lang="it-IT" dirty="0"/>
            <a:t> tra le Regioni in Conferenza Stato - Regioni - Autonomie</a:t>
          </a:r>
        </a:p>
      </dgm:t>
    </dgm:pt>
    <dgm:pt modelId="{F2358478-E0B6-454D-BD0D-73DE4A6AD63B}" type="parTrans" cxnId="{CA89A699-BF46-4E9C-BD21-23B16A1EF0ED}">
      <dgm:prSet/>
      <dgm:spPr/>
      <dgm:t>
        <a:bodyPr/>
        <a:lstStyle/>
        <a:p>
          <a:endParaRPr lang="it-IT"/>
        </a:p>
      </dgm:t>
    </dgm:pt>
    <dgm:pt modelId="{CB595E01-C520-47B5-B26A-81BA47001443}" type="sibTrans" cxnId="{CA89A699-BF46-4E9C-BD21-23B16A1EF0ED}">
      <dgm:prSet/>
      <dgm:spPr/>
      <dgm:t>
        <a:bodyPr/>
        <a:lstStyle/>
        <a:p>
          <a:endParaRPr lang="it-IT"/>
        </a:p>
      </dgm:t>
    </dgm:pt>
    <dgm:pt modelId="{B6F0D290-05C3-403A-B470-2A2D4126A1D6}">
      <dgm:prSet phldrT="[Testo]"/>
      <dgm:spPr/>
      <dgm:t>
        <a:bodyPr/>
        <a:lstStyle/>
        <a:p>
          <a:r>
            <a:rPr lang="it-IT" b="1" dirty="0"/>
            <a:t>Decreto</a:t>
          </a:r>
          <a:r>
            <a:rPr lang="it-IT" dirty="0"/>
            <a:t> </a:t>
          </a:r>
          <a:r>
            <a:rPr lang="it-IT" b="0" dirty="0"/>
            <a:t>di riparto delle risorse</a:t>
          </a:r>
        </a:p>
      </dgm:t>
    </dgm:pt>
    <dgm:pt modelId="{3D9675D9-6F2A-480F-A1D1-F23E26C30455}" type="parTrans" cxnId="{5BA5787E-296C-472E-9B84-3D6EFFC61FCB}">
      <dgm:prSet/>
      <dgm:spPr/>
      <dgm:t>
        <a:bodyPr/>
        <a:lstStyle/>
        <a:p>
          <a:endParaRPr lang="it-IT"/>
        </a:p>
      </dgm:t>
    </dgm:pt>
    <dgm:pt modelId="{36BEC2A3-905B-44BD-90B7-496453D701EB}" type="sibTrans" cxnId="{5BA5787E-296C-472E-9B84-3D6EFFC61FCB}">
      <dgm:prSet/>
      <dgm:spPr/>
      <dgm:t>
        <a:bodyPr/>
        <a:lstStyle/>
        <a:p>
          <a:endParaRPr lang="it-IT"/>
        </a:p>
      </dgm:t>
    </dgm:pt>
    <dgm:pt modelId="{F1BA14B5-3C0F-4B6D-AC71-70DFC3AABB12}">
      <dgm:prSet phldrT="[Testo]"/>
      <dgm:spPr/>
      <dgm:t>
        <a:bodyPr/>
        <a:lstStyle/>
        <a:p>
          <a:r>
            <a:rPr lang="it-IT" dirty="0"/>
            <a:t>Modalità di attuazione n°2 </a:t>
          </a:r>
        </a:p>
      </dgm:t>
    </dgm:pt>
    <dgm:pt modelId="{628C3A36-7030-4AFC-B458-872C14B87C56}" type="parTrans" cxnId="{571D4CF6-8E2A-4233-A3E2-EB79F56DA7BC}">
      <dgm:prSet/>
      <dgm:spPr/>
      <dgm:t>
        <a:bodyPr/>
        <a:lstStyle/>
        <a:p>
          <a:endParaRPr lang="it-IT"/>
        </a:p>
      </dgm:t>
    </dgm:pt>
    <dgm:pt modelId="{2930E8D4-6E10-46AE-A3E2-4EEFC7CF0F2D}" type="sibTrans" cxnId="{571D4CF6-8E2A-4233-A3E2-EB79F56DA7BC}">
      <dgm:prSet/>
      <dgm:spPr/>
      <dgm:t>
        <a:bodyPr/>
        <a:lstStyle/>
        <a:p>
          <a:endParaRPr lang="it-IT"/>
        </a:p>
      </dgm:t>
    </dgm:pt>
    <dgm:pt modelId="{77A48F49-DD2B-4A78-9C16-7A70B1FED4FD}">
      <dgm:prSet phldrT="[Testo]"/>
      <dgm:spPr/>
      <dgm:t>
        <a:bodyPr/>
        <a:lstStyle/>
        <a:p>
          <a:r>
            <a:rPr lang="it-IT" b="1" dirty="0"/>
            <a:t>Decreto </a:t>
          </a:r>
          <a:r>
            <a:rPr lang="it-IT" b="0" dirty="0"/>
            <a:t>con criteri di selezione dei progetti </a:t>
          </a:r>
          <a:r>
            <a:rPr lang="it-IT" dirty="0"/>
            <a:t>da parte del Ministero titolare dell’intervento</a:t>
          </a:r>
        </a:p>
      </dgm:t>
    </dgm:pt>
    <dgm:pt modelId="{EEF37FA2-D41B-4964-A8C0-97DED4B9E3BB}" type="parTrans" cxnId="{C9346ED9-F32D-422E-B9D3-306AF6788B61}">
      <dgm:prSet/>
      <dgm:spPr/>
      <dgm:t>
        <a:bodyPr/>
        <a:lstStyle/>
        <a:p>
          <a:endParaRPr lang="it-IT"/>
        </a:p>
      </dgm:t>
    </dgm:pt>
    <dgm:pt modelId="{482BC2A7-BED7-44F9-AC69-C1F13118886D}" type="sibTrans" cxnId="{C9346ED9-F32D-422E-B9D3-306AF6788B61}">
      <dgm:prSet/>
      <dgm:spPr/>
      <dgm:t>
        <a:bodyPr/>
        <a:lstStyle/>
        <a:p>
          <a:endParaRPr lang="it-IT"/>
        </a:p>
      </dgm:t>
    </dgm:pt>
    <dgm:pt modelId="{C8CB6997-8C77-4DBC-8C6C-00059EF30606}">
      <dgm:prSet phldrT="[Testo]"/>
      <dgm:spPr/>
      <dgm:t>
        <a:bodyPr/>
        <a:lstStyle/>
        <a:p>
          <a:r>
            <a:rPr lang="it-IT" b="1" dirty="0"/>
            <a:t>Avviso pubblico</a:t>
          </a:r>
        </a:p>
        <a:p>
          <a:endParaRPr lang="it-IT" b="1" dirty="0"/>
        </a:p>
        <a:p>
          <a:r>
            <a:rPr lang="it-IT" b="1" dirty="0"/>
            <a:t>Decreto </a:t>
          </a:r>
          <a:r>
            <a:rPr lang="it-IT" b="0" dirty="0"/>
            <a:t>di selezione delle proposte e riparto delle risorse</a:t>
          </a:r>
        </a:p>
      </dgm:t>
    </dgm:pt>
    <dgm:pt modelId="{B4D46B05-1A21-4952-8E73-03E94C83FF53}" type="parTrans" cxnId="{8145B3E8-CB62-4B0F-92BA-379AE160AC84}">
      <dgm:prSet/>
      <dgm:spPr/>
      <dgm:t>
        <a:bodyPr/>
        <a:lstStyle/>
        <a:p>
          <a:endParaRPr lang="it-IT"/>
        </a:p>
      </dgm:t>
    </dgm:pt>
    <dgm:pt modelId="{F0280E47-1A14-4845-BDC8-FA9DDF6BA6A9}" type="sibTrans" cxnId="{8145B3E8-CB62-4B0F-92BA-379AE160AC84}">
      <dgm:prSet/>
      <dgm:spPr/>
      <dgm:t>
        <a:bodyPr/>
        <a:lstStyle/>
        <a:p>
          <a:endParaRPr lang="it-IT"/>
        </a:p>
      </dgm:t>
    </dgm:pt>
    <dgm:pt modelId="{71711AAC-DF9F-402C-912E-AAE73900FD22}" type="pres">
      <dgm:prSet presAssocID="{3AF0E46F-09C1-48CA-B7DC-13ABFEC55FC9}" presName="list" presStyleCnt="0">
        <dgm:presLayoutVars>
          <dgm:dir/>
          <dgm:animLvl val="lvl"/>
        </dgm:presLayoutVars>
      </dgm:prSet>
      <dgm:spPr/>
    </dgm:pt>
    <dgm:pt modelId="{D3101122-1C4E-42FB-8FD6-EE2A0589A4F5}" type="pres">
      <dgm:prSet presAssocID="{6F0270AA-A43E-4EC0-BFCD-7D600657FC28}" presName="posSpace" presStyleCnt="0"/>
      <dgm:spPr/>
    </dgm:pt>
    <dgm:pt modelId="{ABA13FAC-0EBE-4903-BBB0-A78BFC8DCF94}" type="pres">
      <dgm:prSet presAssocID="{6F0270AA-A43E-4EC0-BFCD-7D600657FC28}" presName="vertFlow" presStyleCnt="0"/>
      <dgm:spPr/>
    </dgm:pt>
    <dgm:pt modelId="{CF155933-CE87-4220-9D29-B346614D1FFE}" type="pres">
      <dgm:prSet presAssocID="{6F0270AA-A43E-4EC0-BFCD-7D600657FC28}" presName="topSpace" presStyleCnt="0"/>
      <dgm:spPr/>
    </dgm:pt>
    <dgm:pt modelId="{B3886879-899E-4BB5-815F-6311B15BBA97}" type="pres">
      <dgm:prSet presAssocID="{6F0270AA-A43E-4EC0-BFCD-7D600657FC28}" presName="firstComp" presStyleCnt="0"/>
      <dgm:spPr/>
    </dgm:pt>
    <dgm:pt modelId="{76EF9369-9AC0-4059-81DE-50608A047D9F}" type="pres">
      <dgm:prSet presAssocID="{6F0270AA-A43E-4EC0-BFCD-7D600657FC28}" presName="firstChild" presStyleLbl="bgAccFollowNode1" presStyleIdx="0" presStyleCnt="4"/>
      <dgm:spPr/>
    </dgm:pt>
    <dgm:pt modelId="{006070D3-AF3C-4980-82DA-D784684E96AB}" type="pres">
      <dgm:prSet presAssocID="{6F0270AA-A43E-4EC0-BFCD-7D600657FC28}" presName="firstChildTx" presStyleLbl="bgAccFollowNode1" presStyleIdx="0" presStyleCnt="4">
        <dgm:presLayoutVars>
          <dgm:bulletEnabled val="1"/>
        </dgm:presLayoutVars>
      </dgm:prSet>
      <dgm:spPr/>
    </dgm:pt>
    <dgm:pt modelId="{3FFB2825-4986-4EB5-80AB-743AB717083A}" type="pres">
      <dgm:prSet presAssocID="{B6F0D290-05C3-403A-B470-2A2D4126A1D6}" presName="comp" presStyleCnt="0"/>
      <dgm:spPr/>
    </dgm:pt>
    <dgm:pt modelId="{1CB9815B-A445-4416-9A98-700D1D217907}" type="pres">
      <dgm:prSet presAssocID="{B6F0D290-05C3-403A-B470-2A2D4126A1D6}" presName="child" presStyleLbl="bgAccFollowNode1" presStyleIdx="1" presStyleCnt="4"/>
      <dgm:spPr/>
    </dgm:pt>
    <dgm:pt modelId="{A1FA010E-3F3C-4C00-A6F5-3ECF2AE82A4B}" type="pres">
      <dgm:prSet presAssocID="{B6F0D290-05C3-403A-B470-2A2D4126A1D6}" presName="childTx" presStyleLbl="bgAccFollowNode1" presStyleIdx="1" presStyleCnt="4">
        <dgm:presLayoutVars>
          <dgm:bulletEnabled val="1"/>
        </dgm:presLayoutVars>
      </dgm:prSet>
      <dgm:spPr/>
    </dgm:pt>
    <dgm:pt modelId="{52BA66AF-3EE0-4865-B81D-BA1996FD7504}" type="pres">
      <dgm:prSet presAssocID="{6F0270AA-A43E-4EC0-BFCD-7D600657FC28}" presName="negSpace" presStyleCnt="0"/>
      <dgm:spPr/>
    </dgm:pt>
    <dgm:pt modelId="{DCB99635-7FDA-40B8-935D-6E6234566788}" type="pres">
      <dgm:prSet presAssocID="{6F0270AA-A43E-4EC0-BFCD-7D600657FC28}" presName="circle" presStyleLbl="node1" presStyleIdx="0" presStyleCnt="2"/>
      <dgm:spPr/>
    </dgm:pt>
    <dgm:pt modelId="{36F89396-BF74-4DAF-9B9A-8CA67ADD29C5}" type="pres">
      <dgm:prSet presAssocID="{25EB1E24-AA61-46F6-B334-6D127182D458}" presName="transSpace" presStyleCnt="0"/>
      <dgm:spPr/>
    </dgm:pt>
    <dgm:pt modelId="{E86AB921-19CE-49EF-9B1C-2ED0E4A9960C}" type="pres">
      <dgm:prSet presAssocID="{F1BA14B5-3C0F-4B6D-AC71-70DFC3AABB12}" presName="posSpace" presStyleCnt="0"/>
      <dgm:spPr/>
    </dgm:pt>
    <dgm:pt modelId="{2E2A6B4D-195E-40FE-BAFF-CA5A929D1B8D}" type="pres">
      <dgm:prSet presAssocID="{F1BA14B5-3C0F-4B6D-AC71-70DFC3AABB12}" presName="vertFlow" presStyleCnt="0"/>
      <dgm:spPr/>
    </dgm:pt>
    <dgm:pt modelId="{9B909807-ECE4-4069-B9D2-AEA198D82CD7}" type="pres">
      <dgm:prSet presAssocID="{F1BA14B5-3C0F-4B6D-AC71-70DFC3AABB12}" presName="topSpace" presStyleCnt="0"/>
      <dgm:spPr/>
    </dgm:pt>
    <dgm:pt modelId="{D972326A-A05A-4B03-9941-0B58AAE872A1}" type="pres">
      <dgm:prSet presAssocID="{F1BA14B5-3C0F-4B6D-AC71-70DFC3AABB12}" presName="firstComp" presStyleCnt="0"/>
      <dgm:spPr/>
    </dgm:pt>
    <dgm:pt modelId="{B7D7FB55-B853-4C24-BB7B-7793CF868F8F}" type="pres">
      <dgm:prSet presAssocID="{F1BA14B5-3C0F-4B6D-AC71-70DFC3AABB12}" presName="firstChild" presStyleLbl="bgAccFollowNode1" presStyleIdx="2" presStyleCnt="4"/>
      <dgm:spPr/>
    </dgm:pt>
    <dgm:pt modelId="{782C5258-2FC2-42C2-9C9A-D1A2B657AE6F}" type="pres">
      <dgm:prSet presAssocID="{F1BA14B5-3C0F-4B6D-AC71-70DFC3AABB12}" presName="firstChildTx" presStyleLbl="bgAccFollowNode1" presStyleIdx="2" presStyleCnt="4">
        <dgm:presLayoutVars>
          <dgm:bulletEnabled val="1"/>
        </dgm:presLayoutVars>
      </dgm:prSet>
      <dgm:spPr/>
    </dgm:pt>
    <dgm:pt modelId="{E5E439E6-5228-4D83-9490-10129044748A}" type="pres">
      <dgm:prSet presAssocID="{C8CB6997-8C77-4DBC-8C6C-00059EF30606}" presName="comp" presStyleCnt="0"/>
      <dgm:spPr/>
    </dgm:pt>
    <dgm:pt modelId="{79B4B50F-84B3-424B-89BC-0726B89EF338}" type="pres">
      <dgm:prSet presAssocID="{C8CB6997-8C77-4DBC-8C6C-00059EF30606}" presName="child" presStyleLbl="bgAccFollowNode1" presStyleIdx="3" presStyleCnt="4"/>
      <dgm:spPr/>
    </dgm:pt>
    <dgm:pt modelId="{07FDB9B2-4900-4D67-A49E-47845AD15953}" type="pres">
      <dgm:prSet presAssocID="{C8CB6997-8C77-4DBC-8C6C-00059EF30606}" presName="childTx" presStyleLbl="bgAccFollowNode1" presStyleIdx="3" presStyleCnt="4">
        <dgm:presLayoutVars>
          <dgm:bulletEnabled val="1"/>
        </dgm:presLayoutVars>
      </dgm:prSet>
      <dgm:spPr/>
    </dgm:pt>
    <dgm:pt modelId="{751A347A-62D7-4458-AE96-F81E8D93A552}" type="pres">
      <dgm:prSet presAssocID="{F1BA14B5-3C0F-4B6D-AC71-70DFC3AABB12}" presName="negSpace" presStyleCnt="0"/>
      <dgm:spPr/>
    </dgm:pt>
    <dgm:pt modelId="{9D77D85E-A72B-4137-9C51-F680B42C2A81}" type="pres">
      <dgm:prSet presAssocID="{F1BA14B5-3C0F-4B6D-AC71-70DFC3AABB12}" presName="circle" presStyleLbl="node1" presStyleIdx="1" presStyleCnt="2"/>
      <dgm:spPr/>
    </dgm:pt>
  </dgm:ptLst>
  <dgm:cxnLst>
    <dgm:cxn modelId="{25A4C20F-D8EB-425D-B90B-521B0D33A7E5}" type="presOf" srcId="{77A48F49-DD2B-4A78-9C16-7A70B1FED4FD}" destId="{B7D7FB55-B853-4C24-BB7B-7793CF868F8F}" srcOrd="0" destOrd="0" presId="urn:microsoft.com/office/officeart/2005/8/layout/hList9"/>
    <dgm:cxn modelId="{CFB6E717-2CA9-4683-B690-D13AB60C4EDD}" type="presOf" srcId="{D7A93D67-9C6F-4CDD-A3A7-B34697FCB382}" destId="{006070D3-AF3C-4980-82DA-D784684E96AB}" srcOrd="1" destOrd="0" presId="urn:microsoft.com/office/officeart/2005/8/layout/hList9"/>
    <dgm:cxn modelId="{6EBD6C1B-8524-417D-B1C0-9D797B6CB116}" type="presOf" srcId="{D7A93D67-9C6F-4CDD-A3A7-B34697FCB382}" destId="{76EF9369-9AC0-4059-81DE-50608A047D9F}" srcOrd="0" destOrd="0" presId="urn:microsoft.com/office/officeart/2005/8/layout/hList9"/>
    <dgm:cxn modelId="{0646E323-C980-40DA-9895-075A8444B864}" type="presOf" srcId="{B6F0D290-05C3-403A-B470-2A2D4126A1D6}" destId="{1CB9815B-A445-4416-9A98-700D1D217907}" srcOrd="0" destOrd="0" presId="urn:microsoft.com/office/officeart/2005/8/layout/hList9"/>
    <dgm:cxn modelId="{A1582A32-64C9-489F-B58E-D2DD18CC9626}" type="presOf" srcId="{F1BA14B5-3C0F-4B6D-AC71-70DFC3AABB12}" destId="{9D77D85E-A72B-4137-9C51-F680B42C2A81}" srcOrd="0" destOrd="0" presId="urn:microsoft.com/office/officeart/2005/8/layout/hList9"/>
    <dgm:cxn modelId="{75141A46-2502-490D-BA3A-12D83A7DD937}" type="presOf" srcId="{B6F0D290-05C3-403A-B470-2A2D4126A1D6}" destId="{A1FA010E-3F3C-4C00-A6F5-3ECF2AE82A4B}" srcOrd="1" destOrd="0" presId="urn:microsoft.com/office/officeart/2005/8/layout/hList9"/>
    <dgm:cxn modelId="{07EF7853-08F5-458E-A335-2E8A2AA24C91}" srcId="{3AF0E46F-09C1-48CA-B7DC-13ABFEC55FC9}" destId="{6F0270AA-A43E-4EC0-BFCD-7D600657FC28}" srcOrd="0" destOrd="0" parTransId="{4FBEBB09-41AD-4B68-9198-6C1612B30B92}" sibTransId="{25EB1E24-AA61-46F6-B334-6D127182D458}"/>
    <dgm:cxn modelId="{5BA5787E-296C-472E-9B84-3D6EFFC61FCB}" srcId="{6F0270AA-A43E-4EC0-BFCD-7D600657FC28}" destId="{B6F0D290-05C3-403A-B470-2A2D4126A1D6}" srcOrd="1" destOrd="0" parTransId="{3D9675D9-6F2A-480F-A1D1-F23E26C30455}" sibTransId="{36BEC2A3-905B-44BD-90B7-496453D701EB}"/>
    <dgm:cxn modelId="{3CCCF68B-09A6-4A0C-9538-5423B1AF6873}" type="presOf" srcId="{C8CB6997-8C77-4DBC-8C6C-00059EF30606}" destId="{79B4B50F-84B3-424B-89BC-0726B89EF338}" srcOrd="0" destOrd="0" presId="urn:microsoft.com/office/officeart/2005/8/layout/hList9"/>
    <dgm:cxn modelId="{CA89A699-BF46-4E9C-BD21-23B16A1EF0ED}" srcId="{6F0270AA-A43E-4EC0-BFCD-7D600657FC28}" destId="{D7A93D67-9C6F-4CDD-A3A7-B34697FCB382}" srcOrd="0" destOrd="0" parTransId="{F2358478-E0B6-454D-BD0D-73DE4A6AD63B}" sibTransId="{CB595E01-C520-47B5-B26A-81BA47001443}"/>
    <dgm:cxn modelId="{E45DEA99-506C-4FFA-9835-4F1E62C87C3A}" type="presOf" srcId="{6F0270AA-A43E-4EC0-BFCD-7D600657FC28}" destId="{DCB99635-7FDA-40B8-935D-6E6234566788}" srcOrd="0" destOrd="0" presId="urn:microsoft.com/office/officeart/2005/8/layout/hList9"/>
    <dgm:cxn modelId="{56C00AA4-D0CE-4145-AD3B-50B27168647D}" type="presOf" srcId="{C8CB6997-8C77-4DBC-8C6C-00059EF30606}" destId="{07FDB9B2-4900-4D67-A49E-47845AD15953}" srcOrd="1" destOrd="0" presId="urn:microsoft.com/office/officeart/2005/8/layout/hList9"/>
    <dgm:cxn modelId="{C9346ED9-F32D-422E-B9D3-306AF6788B61}" srcId="{F1BA14B5-3C0F-4B6D-AC71-70DFC3AABB12}" destId="{77A48F49-DD2B-4A78-9C16-7A70B1FED4FD}" srcOrd="0" destOrd="0" parTransId="{EEF37FA2-D41B-4964-A8C0-97DED4B9E3BB}" sibTransId="{482BC2A7-BED7-44F9-AC69-C1F13118886D}"/>
    <dgm:cxn modelId="{8145B3E8-CB62-4B0F-92BA-379AE160AC84}" srcId="{F1BA14B5-3C0F-4B6D-AC71-70DFC3AABB12}" destId="{C8CB6997-8C77-4DBC-8C6C-00059EF30606}" srcOrd="1" destOrd="0" parTransId="{B4D46B05-1A21-4952-8E73-03E94C83FF53}" sibTransId="{F0280E47-1A14-4845-BDC8-FA9DDF6BA6A9}"/>
    <dgm:cxn modelId="{571D4CF6-8E2A-4233-A3E2-EB79F56DA7BC}" srcId="{3AF0E46F-09C1-48CA-B7DC-13ABFEC55FC9}" destId="{F1BA14B5-3C0F-4B6D-AC71-70DFC3AABB12}" srcOrd="1" destOrd="0" parTransId="{628C3A36-7030-4AFC-B458-872C14B87C56}" sibTransId="{2930E8D4-6E10-46AE-A3E2-4EEFC7CF0F2D}"/>
    <dgm:cxn modelId="{76FA40FA-26BC-4AD4-96E1-111C3EDC457C}" type="presOf" srcId="{77A48F49-DD2B-4A78-9C16-7A70B1FED4FD}" destId="{782C5258-2FC2-42C2-9C9A-D1A2B657AE6F}" srcOrd="1" destOrd="0" presId="urn:microsoft.com/office/officeart/2005/8/layout/hList9"/>
    <dgm:cxn modelId="{16A5E8FB-6E31-44C4-89BB-4938C39EBA15}" type="presOf" srcId="{3AF0E46F-09C1-48CA-B7DC-13ABFEC55FC9}" destId="{71711AAC-DF9F-402C-912E-AAE73900FD22}" srcOrd="0" destOrd="0" presId="urn:microsoft.com/office/officeart/2005/8/layout/hList9"/>
    <dgm:cxn modelId="{C0539C5A-061E-423C-AC1E-B1A62F8EE88C}" type="presParOf" srcId="{71711AAC-DF9F-402C-912E-AAE73900FD22}" destId="{D3101122-1C4E-42FB-8FD6-EE2A0589A4F5}" srcOrd="0" destOrd="0" presId="urn:microsoft.com/office/officeart/2005/8/layout/hList9"/>
    <dgm:cxn modelId="{BA7ACEE3-2819-4B20-98D2-B3E322940A0A}" type="presParOf" srcId="{71711AAC-DF9F-402C-912E-AAE73900FD22}" destId="{ABA13FAC-0EBE-4903-BBB0-A78BFC8DCF94}" srcOrd="1" destOrd="0" presId="urn:microsoft.com/office/officeart/2005/8/layout/hList9"/>
    <dgm:cxn modelId="{61B9B95F-6DAE-4B3F-A9DB-8E8A59DDCB90}" type="presParOf" srcId="{ABA13FAC-0EBE-4903-BBB0-A78BFC8DCF94}" destId="{CF155933-CE87-4220-9D29-B346614D1FFE}" srcOrd="0" destOrd="0" presId="urn:microsoft.com/office/officeart/2005/8/layout/hList9"/>
    <dgm:cxn modelId="{C4BEDCFA-73EB-4770-A3CD-B35F65098837}" type="presParOf" srcId="{ABA13FAC-0EBE-4903-BBB0-A78BFC8DCF94}" destId="{B3886879-899E-4BB5-815F-6311B15BBA97}" srcOrd="1" destOrd="0" presId="urn:microsoft.com/office/officeart/2005/8/layout/hList9"/>
    <dgm:cxn modelId="{B35B581C-343B-4C2E-BF4F-43EFBC05D7B5}" type="presParOf" srcId="{B3886879-899E-4BB5-815F-6311B15BBA97}" destId="{76EF9369-9AC0-4059-81DE-50608A047D9F}" srcOrd="0" destOrd="0" presId="urn:microsoft.com/office/officeart/2005/8/layout/hList9"/>
    <dgm:cxn modelId="{A4528146-B773-4B96-A8D3-A1B06B16E53A}" type="presParOf" srcId="{B3886879-899E-4BB5-815F-6311B15BBA97}" destId="{006070D3-AF3C-4980-82DA-D784684E96AB}" srcOrd="1" destOrd="0" presId="urn:microsoft.com/office/officeart/2005/8/layout/hList9"/>
    <dgm:cxn modelId="{E7F842DD-8A6C-4D49-957A-75FFAA9D34DB}" type="presParOf" srcId="{ABA13FAC-0EBE-4903-BBB0-A78BFC8DCF94}" destId="{3FFB2825-4986-4EB5-80AB-743AB717083A}" srcOrd="2" destOrd="0" presId="urn:microsoft.com/office/officeart/2005/8/layout/hList9"/>
    <dgm:cxn modelId="{F99293C7-F845-4BFA-B5D7-5E624D259FF0}" type="presParOf" srcId="{3FFB2825-4986-4EB5-80AB-743AB717083A}" destId="{1CB9815B-A445-4416-9A98-700D1D217907}" srcOrd="0" destOrd="0" presId="urn:microsoft.com/office/officeart/2005/8/layout/hList9"/>
    <dgm:cxn modelId="{FCD13E27-A458-4A95-A7EC-DD15AD693BED}" type="presParOf" srcId="{3FFB2825-4986-4EB5-80AB-743AB717083A}" destId="{A1FA010E-3F3C-4C00-A6F5-3ECF2AE82A4B}" srcOrd="1" destOrd="0" presId="urn:microsoft.com/office/officeart/2005/8/layout/hList9"/>
    <dgm:cxn modelId="{FC0E7CA6-283D-4D4D-A898-921A0C0C13EB}" type="presParOf" srcId="{71711AAC-DF9F-402C-912E-AAE73900FD22}" destId="{52BA66AF-3EE0-4865-B81D-BA1996FD7504}" srcOrd="2" destOrd="0" presId="urn:microsoft.com/office/officeart/2005/8/layout/hList9"/>
    <dgm:cxn modelId="{6E370EBE-CA8D-437F-B26A-09B395690880}" type="presParOf" srcId="{71711AAC-DF9F-402C-912E-AAE73900FD22}" destId="{DCB99635-7FDA-40B8-935D-6E6234566788}" srcOrd="3" destOrd="0" presId="urn:microsoft.com/office/officeart/2005/8/layout/hList9"/>
    <dgm:cxn modelId="{F9851183-2821-4B9A-A44B-5D5244BDDC58}" type="presParOf" srcId="{71711AAC-DF9F-402C-912E-AAE73900FD22}" destId="{36F89396-BF74-4DAF-9B9A-8CA67ADD29C5}" srcOrd="4" destOrd="0" presId="urn:microsoft.com/office/officeart/2005/8/layout/hList9"/>
    <dgm:cxn modelId="{CEFD8311-26D1-4078-ACD1-615E80F1275E}" type="presParOf" srcId="{71711AAC-DF9F-402C-912E-AAE73900FD22}" destId="{E86AB921-19CE-49EF-9B1C-2ED0E4A9960C}" srcOrd="5" destOrd="0" presId="urn:microsoft.com/office/officeart/2005/8/layout/hList9"/>
    <dgm:cxn modelId="{770DAA67-034C-4860-9469-A44FF6B5903D}" type="presParOf" srcId="{71711AAC-DF9F-402C-912E-AAE73900FD22}" destId="{2E2A6B4D-195E-40FE-BAFF-CA5A929D1B8D}" srcOrd="6" destOrd="0" presId="urn:microsoft.com/office/officeart/2005/8/layout/hList9"/>
    <dgm:cxn modelId="{872CDB98-B0C5-472F-AA5F-356E94C5C877}" type="presParOf" srcId="{2E2A6B4D-195E-40FE-BAFF-CA5A929D1B8D}" destId="{9B909807-ECE4-4069-B9D2-AEA198D82CD7}" srcOrd="0" destOrd="0" presId="urn:microsoft.com/office/officeart/2005/8/layout/hList9"/>
    <dgm:cxn modelId="{B39F5869-EA75-4B42-9B2D-80D003BF30C6}" type="presParOf" srcId="{2E2A6B4D-195E-40FE-BAFF-CA5A929D1B8D}" destId="{D972326A-A05A-4B03-9941-0B58AAE872A1}" srcOrd="1" destOrd="0" presId="urn:microsoft.com/office/officeart/2005/8/layout/hList9"/>
    <dgm:cxn modelId="{D8C106F3-541A-4ECB-8DB7-865298C4811A}" type="presParOf" srcId="{D972326A-A05A-4B03-9941-0B58AAE872A1}" destId="{B7D7FB55-B853-4C24-BB7B-7793CF868F8F}" srcOrd="0" destOrd="0" presId="urn:microsoft.com/office/officeart/2005/8/layout/hList9"/>
    <dgm:cxn modelId="{A5CC0A75-EFF5-4F18-ADD7-85E26D72B150}" type="presParOf" srcId="{D972326A-A05A-4B03-9941-0B58AAE872A1}" destId="{782C5258-2FC2-42C2-9C9A-D1A2B657AE6F}" srcOrd="1" destOrd="0" presId="urn:microsoft.com/office/officeart/2005/8/layout/hList9"/>
    <dgm:cxn modelId="{C14F1E3B-1FE6-45A5-B7A4-B2DBDB9FACA9}" type="presParOf" srcId="{2E2A6B4D-195E-40FE-BAFF-CA5A929D1B8D}" destId="{E5E439E6-5228-4D83-9490-10129044748A}" srcOrd="2" destOrd="0" presId="urn:microsoft.com/office/officeart/2005/8/layout/hList9"/>
    <dgm:cxn modelId="{A9F7708A-CFE0-45C7-8BD8-1E95D865EAB8}" type="presParOf" srcId="{E5E439E6-5228-4D83-9490-10129044748A}" destId="{79B4B50F-84B3-424B-89BC-0726B89EF338}" srcOrd="0" destOrd="0" presId="urn:microsoft.com/office/officeart/2005/8/layout/hList9"/>
    <dgm:cxn modelId="{D83E71F5-1D4C-457F-A9C9-FC12C6C13866}" type="presParOf" srcId="{E5E439E6-5228-4D83-9490-10129044748A}" destId="{07FDB9B2-4900-4D67-A49E-47845AD15953}" srcOrd="1" destOrd="0" presId="urn:microsoft.com/office/officeart/2005/8/layout/hList9"/>
    <dgm:cxn modelId="{8C034334-C46A-45D7-AE93-C24342944D4B}" type="presParOf" srcId="{71711AAC-DF9F-402C-912E-AAE73900FD22}" destId="{751A347A-62D7-4458-AE96-F81E8D93A552}" srcOrd="7" destOrd="0" presId="urn:microsoft.com/office/officeart/2005/8/layout/hList9"/>
    <dgm:cxn modelId="{7386C619-432E-4E9A-9E3E-37812188BA90}" type="presParOf" srcId="{71711AAC-DF9F-402C-912E-AAE73900FD22}" destId="{9D77D85E-A72B-4137-9C51-F680B42C2A81}" srcOrd="8" destOrd="0" presId="urn:microsoft.com/office/officeart/2005/8/layout/hList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527FA1-E0A2-4CA8-BD28-25D26509DE12}"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it-IT"/>
        </a:p>
      </dgm:t>
    </dgm:pt>
    <dgm:pt modelId="{BE374DD4-7DDC-41B0-839B-D4D6E7D4CF39}">
      <dgm:prSet phldrT="[Testo]"/>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Reclutamento di giovane personale nella PA</a:t>
          </a:r>
          <a:r>
            <a:rPr lang="it-IT" dirty="0">
              <a:effectLst/>
              <a:latin typeface="Calibri" panose="020F0502020204030204" pitchFamily="34" charset="0"/>
              <a:ea typeface="Calibri" panose="020F0502020204030204" pitchFamily="34" charset="0"/>
              <a:cs typeface="Times New Roman" panose="02020603050405020304" pitchFamily="18" charset="0"/>
            </a:rPr>
            <a:t> per favorire il ricambio generazionale nella Pubblica Amministrazione</a:t>
          </a:r>
          <a:endParaRPr lang="it-IT" dirty="0"/>
        </a:p>
      </dgm:t>
    </dgm:pt>
    <dgm:pt modelId="{F35190C9-5821-470D-AFAB-BDAC092B07F5}" type="parTrans" cxnId="{3F8B1A5B-C185-4804-8D86-3E2060DB72B5}">
      <dgm:prSet/>
      <dgm:spPr/>
      <dgm:t>
        <a:bodyPr/>
        <a:lstStyle/>
        <a:p>
          <a:pPr algn="l"/>
          <a:endParaRPr lang="it-IT"/>
        </a:p>
      </dgm:t>
    </dgm:pt>
    <dgm:pt modelId="{06CEDA20-D254-41AB-97C0-FB170C75DFFF}" type="sibTrans" cxnId="{3F8B1A5B-C185-4804-8D86-3E2060DB72B5}">
      <dgm:prSet/>
      <dgm:spPr/>
      <dgm:t>
        <a:bodyPr/>
        <a:lstStyle/>
        <a:p>
          <a:pPr algn="l"/>
          <a:endParaRPr lang="it-IT"/>
        </a:p>
      </dgm:t>
    </dgm:pt>
    <dgm:pt modelId="{D36F2FBB-2156-494E-BBA5-BAF2281FDD87}">
      <dgm:prSet phldrT="[Testo]"/>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Digitalizzazione della Pubblica Amministrazione</a:t>
          </a:r>
          <a:r>
            <a:rPr lang="it-IT" dirty="0">
              <a:effectLst/>
              <a:latin typeface="Calibri" panose="020F0502020204030204" pitchFamily="34" charset="0"/>
              <a:ea typeface="Calibri" panose="020F0502020204030204" pitchFamily="34" charset="0"/>
              <a:cs typeface="Times New Roman" panose="02020603050405020304" pitchFamily="18" charset="0"/>
            </a:rPr>
            <a:t> per semplificare i processi burocratici che coinvolgono i giovani e favorire la loro partecipazione alla vita sociale e culturale del paese</a:t>
          </a:r>
          <a:endParaRPr lang="it-IT" dirty="0"/>
        </a:p>
      </dgm:t>
    </dgm:pt>
    <dgm:pt modelId="{4AC461F6-222B-415F-B307-CD002843AFBC}" type="parTrans" cxnId="{745AB2FB-1E96-4A16-911B-7514F2756961}">
      <dgm:prSet/>
      <dgm:spPr/>
      <dgm:t>
        <a:bodyPr/>
        <a:lstStyle/>
        <a:p>
          <a:pPr algn="l"/>
          <a:endParaRPr lang="it-IT"/>
        </a:p>
      </dgm:t>
    </dgm:pt>
    <dgm:pt modelId="{44715980-0117-4E7A-9878-7964EC33F8FB}" type="sibTrans" cxnId="{745AB2FB-1E96-4A16-911B-7514F2756961}">
      <dgm:prSet/>
      <dgm:spPr/>
      <dgm:t>
        <a:bodyPr/>
        <a:lstStyle/>
        <a:p>
          <a:pPr algn="l"/>
          <a:endParaRPr lang="it-IT"/>
        </a:p>
      </dgm:t>
    </dgm:pt>
    <dgm:pt modelId="{7B239FD9-BB43-4272-912D-57D2AEAC987B}">
      <dgm:prSet phldrT="[Testo]"/>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Programmi di diffusione di competenze digitali</a:t>
          </a:r>
          <a:r>
            <a:rPr lang="it-IT" dirty="0">
              <a:effectLst/>
              <a:latin typeface="Calibri" panose="020F0502020204030204" pitchFamily="34" charset="0"/>
              <a:ea typeface="Calibri" panose="020F0502020204030204" pitchFamily="34" charset="0"/>
              <a:cs typeface="Times New Roman" panose="02020603050405020304" pitchFamily="18" charset="0"/>
            </a:rPr>
            <a:t> nelle scuole e tramite il nuovo servizio civile digitale</a:t>
          </a:r>
          <a:endParaRPr lang="it-IT" dirty="0"/>
        </a:p>
      </dgm:t>
    </dgm:pt>
    <dgm:pt modelId="{17426587-AA3B-43A4-B288-24D3CF96BAB1}" type="parTrans" cxnId="{C069AC1C-B989-4921-AD44-F11076157839}">
      <dgm:prSet/>
      <dgm:spPr/>
      <dgm:t>
        <a:bodyPr/>
        <a:lstStyle/>
        <a:p>
          <a:pPr algn="l"/>
          <a:endParaRPr lang="it-IT"/>
        </a:p>
      </dgm:t>
    </dgm:pt>
    <dgm:pt modelId="{07AF8C7B-D79D-4843-B1EB-12860B60FA14}" type="sibTrans" cxnId="{C069AC1C-B989-4921-AD44-F11076157839}">
      <dgm:prSet/>
      <dgm:spPr/>
      <dgm:t>
        <a:bodyPr/>
        <a:lstStyle/>
        <a:p>
          <a:pPr algn="l"/>
          <a:endParaRPr lang="it-IT"/>
        </a:p>
      </dgm:t>
    </dgm:pt>
    <dgm:pt modelId="{31D748C6-CF3F-4E3C-800A-EEB69C84B025}">
      <dgm:prSet/>
      <dgm:spPr/>
      <dgm:t>
        <a:bodyPr/>
        <a:lstStyle/>
        <a:p>
          <a:pPr algn="l"/>
          <a:r>
            <a:rPr lang="it-IT" b="0" dirty="0">
              <a:effectLst/>
              <a:latin typeface="Calibri" panose="020F0502020204030204" pitchFamily="34" charset="0"/>
              <a:ea typeface="Calibri" panose="020F0502020204030204" pitchFamily="34" charset="0"/>
              <a:cs typeface="Times New Roman" panose="02020603050405020304" pitchFamily="18" charset="0"/>
            </a:rPr>
            <a:t>Completamento e miglioramento della </a:t>
          </a:r>
          <a:r>
            <a:rPr lang="it-IT" b="1" dirty="0">
              <a:effectLst/>
              <a:latin typeface="Calibri" panose="020F0502020204030204" pitchFamily="34" charset="0"/>
              <a:ea typeface="Calibri" panose="020F0502020204030204" pitchFamily="34" charset="0"/>
              <a:cs typeface="Times New Roman" panose="02020603050405020304" pitchFamily="18" charset="0"/>
            </a:rPr>
            <a:t>connettività nelle scuole</a:t>
          </a:r>
          <a:endParaRPr lang="it-IT" dirty="0"/>
        </a:p>
      </dgm:t>
    </dgm:pt>
    <dgm:pt modelId="{9CE32D98-3A8F-4ACF-AA96-B31EB5F474A0}" type="parTrans" cxnId="{10028CF6-907B-4646-AB4E-DD367D74E103}">
      <dgm:prSet/>
      <dgm:spPr/>
      <dgm:t>
        <a:bodyPr/>
        <a:lstStyle/>
        <a:p>
          <a:pPr algn="l"/>
          <a:endParaRPr lang="it-IT"/>
        </a:p>
      </dgm:t>
    </dgm:pt>
    <dgm:pt modelId="{A6DCE57D-F906-421B-8821-E9A5E69D8770}" type="sibTrans" cxnId="{10028CF6-907B-4646-AB4E-DD367D74E103}">
      <dgm:prSet/>
      <dgm:spPr/>
      <dgm:t>
        <a:bodyPr/>
        <a:lstStyle/>
        <a:p>
          <a:pPr algn="l"/>
          <a:endParaRPr lang="it-IT"/>
        </a:p>
      </dgm:t>
    </dgm:pt>
    <dgm:pt modelId="{925F6B78-FED2-43D1-9B22-A8C59ABCB65F}">
      <dgm:prSet custT="1"/>
      <dgm:spPr/>
      <dgm:t>
        <a:bodyPr/>
        <a:lstStyle/>
        <a:p>
          <a:pPr algn="l"/>
          <a:r>
            <a:rPr lang="it-IT" sz="1300" b="1" kern="1200" dirty="0">
              <a:effectLst/>
              <a:latin typeface="Calibri" panose="020F0502020204030204" pitchFamily="34" charset="0"/>
              <a:ea typeface="Calibri" panose="020F0502020204030204" pitchFamily="34" charset="0"/>
              <a:cs typeface="Times New Roman" panose="02020603050405020304" pitchFamily="18" charset="0"/>
            </a:rPr>
            <a:t>Creazione </a:t>
          </a:r>
          <a:r>
            <a:rPr lang="it-IT" sz="13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di occupazione giovanile </a:t>
          </a:r>
          <a:r>
            <a:rPr lang="it-IT" sz="1300" b="0"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in tutti i settori toccati </a:t>
          </a:r>
          <a:r>
            <a:rPr lang="it-IT" sz="13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dal Green </a:t>
          </a:r>
          <a:r>
            <a:rPr lang="it-IT" sz="1300" b="1" kern="1200" dirty="0" err="1">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Deal</a:t>
          </a:r>
          <a:r>
            <a:rPr lang="it-IT" sz="13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 europeo </a:t>
          </a:r>
          <a:r>
            <a:rPr lang="it-IT" sz="1300" b="0"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e nella realizzazione</a:t>
          </a:r>
          <a:r>
            <a:rPr lang="it-IT" sz="13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 di infrastrutture e trasporti</a:t>
          </a:r>
        </a:p>
      </dgm:t>
    </dgm:pt>
    <dgm:pt modelId="{3F9663F8-56DD-4D0B-BCC3-7D20CC56D67B}" type="parTrans" cxnId="{31B5E5E3-5516-4251-AA98-8A3CDE9B5E21}">
      <dgm:prSet/>
      <dgm:spPr/>
      <dgm:t>
        <a:bodyPr/>
        <a:lstStyle/>
        <a:p>
          <a:pPr algn="l"/>
          <a:endParaRPr lang="it-IT"/>
        </a:p>
      </dgm:t>
    </dgm:pt>
    <dgm:pt modelId="{4CEF60BE-1AAF-4DE3-8045-E3F5804D4A72}" type="sibTrans" cxnId="{31B5E5E3-5516-4251-AA98-8A3CDE9B5E21}">
      <dgm:prSet/>
      <dgm:spPr/>
      <dgm:t>
        <a:bodyPr/>
        <a:lstStyle/>
        <a:p>
          <a:pPr algn="l"/>
          <a:endParaRPr lang="it-IT"/>
        </a:p>
      </dgm:t>
    </dgm:pt>
    <dgm:pt modelId="{74B8612A-C12E-4A84-9BB6-61D11AAFEA05}">
      <dgm:prSet/>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Potenziamento delle opportunità di mobilità</a:t>
          </a:r>
          <a:r>
            <a:rPr lang="it-IT" dirty="0">
              <a:effectLst/>
              <a:latin typeface="Calibri" panose="020F0502020204030204" pitchFamily="34" charset="0"/>
              <a:ea typeface="Calibri" panose="020F0502020204030204" pitchFamily="34" charset="0"/>
              <a:cs typeface="Times New Roman" panose="02020603050405020304" pitchFamily="18" charset="0"/>
            </a:rPr>
            <a:t> fondamentali per la formazione e per il corretto collocamento dei giovani nel mondo del lavoro </a:t>
          </a:r>
        </a:p>
      </dgm:t>
    </dgm:pt>
    <dgm:pt modelId="{67AC3C6F-E94D-42F2-92A4-D509F18C3D58}" type="parTrans" cxnId="{947CA639-B660-45CE-82C2-84FB8558F4D2}">
      <dgm:prSet/>
      <dgm:spPr/>
      <dgm:t>
        <a:bodyPr/>
        <a:lstStyle/>
        <a:p>
          <a:pPr algn="l"/>
          <a:endParaRPr lang="it-IT"/>
        </a:p>
      </dgm:t>
    </dgm:pt>
    <dgm:pt modelId="{EA748084-59A2-414E-BD10-E97BEBAF8F23}" type="sibTrans" cxnId="{947CA639-B660-45CE-82C2-84FB8558F4D2}">
      <dgm:prSet/>
      <dgm:spPr/>
      <dgm:t>
        <a:bodyPr/>
        <a:lstStyle/>
        <a:p>
          <a:pPr algn="l"/>
          <a:endParaRPr lang="it-IT"/>
        </a:p>
      </dgm:t>
    </dgm:pt>
    <dgm:pt modelId="{CBC4FBBD-32B3-4538-98D7-87C688A3A823}" type="pres">
      <dgm:prSet presAssocID="{0B527FA1-E0A2-4CA8-BD28-25D26509DE12}" presName="Name0" presStyleCnt="0">
        <dgm:presLayoutVars>
          <dgm:chMax val="7"/>
          <dgm:chPref val="7"/>
          <dgm:dir/>
        </dgm:presLayoutVars>
      </dgm:prSet>
      <dgm:spPr/>
    </dgm:pt>
    <dgm:pt modelId="{3CDC99BD-6695-4DD0-920B-3E15CF54C3B0}" type="pres">
      <dgm:prSet presAssocID="{0B527FA1-E0A2-4CA8-BD28-25D26509DE12}" presName="Name1" presStyleCnt="0"/>
      <dgm:spPr/>
    </dgm:pt>
    <dgm:pt modelId="{A322E3D3-64BA-4E04-B128-858F9C991FCD}" type="pres">
      <dgm:prSet presAssocID="{0B527FA1-E0A2-4CA8-BD28-25D26509DE12}" presName="cycle" presStyleCnt="0"/>
      <dgm:spPr/>
    </dgm:pt>
    <dgm:pt modelId="{B688B21E-1EE8-415F-B9A6-2537D7B64841}" type="pres">
      <dgm:prSet presAssocID="{0B527FA1-E0A2-4CA8-BD28-25D26509DE12}" presName="srcNode" presStyleLbl="node1" presStyleIdx="0" presStyleCnt="6"/>
      <dgm:spPr/>
    </dgm:pt>
    <dgm:pt modelId="{BD3EC02E-CD62-482C-BD85-4D96AAC0438A}" type="pres">
      <dgm:prSet presAssocID="{0B527FA1-E0A2-4CA8-BD28-25D26509DE12}" presName="conn" presStyleLbl="parChTrans1D2" presStyleIdx="0" presStyleCnt="1"/>
      <dgm:spPr/>
    </dgm:pt>
    <dgm:pt modelId="{64702945-340D-46FE-A038-DB4A1FF61C79}" type="pres">
      <dgm:prSet presAssocID="{0B527FA1-E0A2-4CA8-BD28-25D26509DE12}" presName="extraNode" presStyleLbl="node1" presStyleIdx="0" presStyleCnt="6"/>
      <dgm:spPr/>
    </dgm:pt>
    <dgm:pt modelId="{7D24C5F8-5DCD-45A4-9811-E36BEE415FBB}" type="pres">
      <dgm:prSet presAssocID="{0B527FA1-E0A2-4CA8-BD28-25D26509DE12}" presName="dstNode" presStyleLbl="node1" presStyleIdx="0" presStyleCnt="6"/>
      <dgm:spPr/>
    </dgm:pt>
    <dgm:pt modelId="{33784C9D-5C8C-4121-B46E-9E3E0E14D446}" type="pres">
      <dgm:prSet presAssocID="{BE374DD4-7DDC-41B0-839B-D4D6E7D4CF39}" presName="text_1" presStyleLbl="node1" presStyleIdx="0" presStyleCnt="6">
        <dgm:presLayoutVars>
          <dgm:bulletEnabled val="1"/>
        </dgm:presLayoutVars>
      </dgm:prSet>
      <dgm:spPr/>
    </dgm:pt>
    <dgm:pt modelId="{DE684CAF-5A2D-4D3F-A7A7-5895C7640142}" type="pres">
      <dgm:prSet presAssocID="{BE374DD4-7DDC-41B0-839B-D4D6E7D4CF39}" presName="accent_1" presStyleCnt="0"/>
      <dgm:spPr/>
    </dgm:pt>
    <dgm:pt modelId="{AE9F5D22-9E9B-4328-9349-DA6EAE2F8B28}" type="pres">
      <dgm:prSet presAssocID="{BE374DD4-7DDC-41B0-839B-D4D6E7D4CF39}" presName="accentRepeatNode" presStyleLbl="solidFgAcc1" presStyleIdx="0" presStyleCnt="6"/>
      <dgm:spPr/>
    </dgm:pt>
    <dgm:pt modelId="{6D6EAFE7-094C-4779-A711-B508DB42785D}" type="pres">
      <dgm:prSet presAssocID="{D36F2FBB-2156-494E-BBA5-BAF2281FDD87}" presName="text_2" presStyleLbl="node1" presStyleIdx="1" presStyleCnt="6">
        <dgm:presLayoutVars>
          <dgm:bulletEnabled val="1"/>
        </dgm:presLayoutVars>
      </dgm:prSet>
      <dgm:spPr/>
    </dgm:pt>
    <dgm:pt modelId="{03A9F365-1580-49D9-933D-0B334D888172}" type="pres">
      <dgm:prSet presAssocID="{D36F2FBB-2156-494E-BBA5-BAF2281FDD87}" presName="accent_2" presStyleCnt="0"/>
      <dgm:spPr/>
    </dgm:pt>
    <dgm:pt modelId="{1AD00C6D-E38F-4017-97F7-967F13FE67E4}" type="pres">
      <dgm:prSet presAssocID="{D36F2FBB-2156-494E-BBA5-BAF2281FDD87}" presName="accentRepeatNode" presStyleLbl="solidFgAcc1" presStyleIdx="1" presStyleCnt="6"/>
      <dgm:spPr/>
    </dgm:pt>
    <dgm:pt modelId="{EF1DA1E2-BF97-4350-BD1D-94CAF6D0F9B0}" type="pres">
      <dgm:prSet presAssocID="{7B239FD9-BB43-4272-912D-57D2AEAC987B}" presName="text_3" presStyleLbl="node1" presStyleIdx="2" presStyleCnt="6">
        <dgm:presLayoutVars>
          <dgm:bulletEnabled val="1"/>
        </dgm:presLayoutVars>
      </dgm:prSet>
      <dgm:spPr/>
    </dgm:pt>
    <dgm:pt modelId="{455006A8-FECE-440A-A97F-AD04E26D4CE6}" type="pres">
      <dgm:prSet presAssocID="{7B239FD9-BB43-4272-912D-57D2AEAC987B}" presName="accent_3" presStyleCnt="0"/>
      <dgm:spPr/>
    </dgm:pt>
    <dgm:pt modelId="{B44572F3-5A4F-469B-9F2F-834803CA5669}" type="pres">
      <dgm:prSet presAssocID="{7B239FD9-BB43-4272-912D-57D2AEAC987B}" presName="accentRepeatNode" presStyleLbl="solidFgAcc1" presStyleIdx="2" presStyleCnt="6"/>
      <dgm:spPr/>
    </dgm:pt>
    <dgm:pt modelId="{8ECD3CEF-C547-4D5A-B5C5-06D4B3CA3344}" type="pres">
      <dgm:prSet presAssocID="{31D748C6-CF3F-4E3C-800A-EEB69C84B025}" presName="text_4" presStyleLbl="node1" presStyleIdx="3" presStyleCnt="6">
        <dgm:presLayoutVars>
          <dgm:bulletEnabled val="1"/>
        </dgm:presLayoutVars>
      </dgm:prSet>
      <dgm:spPr/>
    </dgm:pt>
    <dgm:pt modelId="{373BFC93-EBF4-4DFA-8A14-DF07519A7302}" type="pres">
      <dgm:prSet presAssocID="{31D748C6-CF3F-4E3C-800A-EEB69C84B025}" presName="accent_4" presStyleCnt="0"/>
      <dgm:spPr/>
    </dgm:pt>
    <dgm:pt modelId="{F4D44C73-F8A9-4B0B-B610-04C7B82F46A7}" type="pres">
      <dgm:prSet presAssocID="{31D748C6-CF3F-4E3C-800A-EEB69C84B025}" presName="accentRepeatNode" presStyleLbl="solidFgAcc1" presStyleIdx="3" presStyleCnt="6"/>
      <dgm:spPr/>
    </dgm:pt>
    <dgm:pt modelId="{9B5BB325-9A42-4148-A91C-941FFA65B13B}" type="pres">
      <dgm:prSet presAssocID="{925F6B78-FED2-43D1-9B22-A8C59ABCB65F}" presName="text_5" presStyleLbl="node1" presStyleIdx="4" presStyleCnt="6">
        <dgm:presLayoutVars>
          <dgm:bulletEnabled val="1"/>
        </dgm:presLayoutVars>
      </dgm:prSet>
      <dgm:spPr/>
    </dgm:pt>
    <dgm:pt modelId="{5BDEE663-CEED-48D7-A8CD-A9748CC12E8A}" type="pres">
      <dgm:prSet presAssocID="{925F6B78-FED2-43D1-9B22-A8C59ABCB65F}" presName="accent_5" presStyleCnt="0"/>
      <dgm:spPr/>
    </dgm:pt>
    <dgm:pt modelId="{97D7856D-4A6F-44B1-91BC-7DACEF816D18}" type="pres">
      <dgm:prSet presAssocID="{925F6B78-FED2-43D1-9B22-A8C59ABCB65F}" presName="accentRepeatNode" presStyleLbl="solidFgAcc1" presStyleIdx="4" presStyleCnt="6"/>
      <dgm:spPr/>
    </dgm:pt>
    <dgm:pt modelId="{A3BBA2D2-07ED-48A3-89D1-311CE4B7593E}" type="pres">
      <dgm:prSet presAssocID="{74B8612A-C12E-4A84-9BB6-61D11AAFEA05}" presName="text_6" presStyleLbl="node1" presStyleIdx="5" presStyleCnt="6">
        <dgm:presLayoutVars>
          <dgm:bulletEnabled val="1"/>
        </dgm:presLayoutVars>
      </dgm:prSet>
      <dgm:spPr/>
    </dgm:pt>
    <dgm:pt modelId="{54220C70-7A20-440F-819A-C078F6157416}" type="pres">
      <dgm:prSet presAssocID="{74B8612A-C12E-4A84-9BB6-61D11AAFEA05}" presName="accent_6" presStyleCnt="0"/>
      <dgm:spPr/>
    </dgm:pt>
    <dgm:pt modelId="{741C44E1-2805-466B-AF1C-8FED7CC37229}" type="pres">
      <dgm:prSet presAssocID="{74B8612A-C12E-4A84-9BB6-61D11AAFEA05}" presName="accentRepeatNode" presStyleLbl="solidFgAcc1" presStyleIdx="5" presStyleCnt="6"/>
      <dgm:spPr/>
    </dgm:pt>
  </dgm:ptLst>
  <dgm:cxnLst>
    <dgm:cxn modelId="{2FAF4C18-9C9A-4784-8B49-A3722CDFBEE8}" type="presOf" srcId="{925F6B78-FED2-43D1-9B22-A8C59ABCB65F}" destId="{9B5BB325-9A42-4148-A91C-941FFA65B13B}" srcOrd="0" destOrd="0" presId="urn:microsoft.com/office/officeart/2008/layout/VerticalCurvedList"/>
    <dgm:cxn modelId="{C069AC1C-B989-4921-AD44-F11076157839}" srcId="{0B527FA1-E0A2-4CA8-BD28-25D26509DE12}" destId="{7B239FD9-BB43-4272-912D-57D2AEAC987B}" srcOrd="2" destOrd="0" parTransId="{17426587-AA3B-43A4-B288-24D3CF96BAB1}" sibTransId="{07AF8C7B-D79D-4843-B1EB-12860B60FA14}"/>
    <dgm:cxn modelId="{14B5E829-1349-4197-83C0-7583D16B8980}" type="presOf" srcId="{06CEDA20-D254-41AB-97C0-FB170C75DFFF}" destId="{BD3EC02E-CD62-482C-BD85-4D96AAC0438A}" srcOrd="0" destOrd="0" presId="urn:microsoft.com/office/officeart/2008/layout/VerticalCurvedList"/>
    <dgm:cxn modelId="{7B44BC2B-196B-4EAF-BA38-F95F42ABAB0D}" type="presOf" srcId="{7B239FD9-BB43-4272-912D-57D2AEAC987B}" destId="{EF1DA1E2-BF97-4350-BD1D-94CAF6D0F9B0}" srcOrd="0" destOrd="0" presId="urn:microsoft.com/office/officeart/2008/layout/VerticalCurvedList"/>
    <dgm:cxn modelId="{947CA639-B660-45CE-82C2-84FB8558F4D2}" srcId="{0B527FA1-E0A2-4CA8-BD28-25D26509DE12}" destId="{74B8612A-C12E-4A84-9BB6-61D11AAFEA05}" srcOrd="5" destOrd="0" parTransId="{67AC3C6F-E94D-42F2-92A4-D509F18C3D58}" sibTransId="{EA748084-59A2-414E-BD10-E97BEBAF8F23}"/>
    <dgm:cxn modelId="{3F8B1A5B-C185-4804-8D86-3E2060DB72B5}" srcId="{0B527FA1-E0A2-4CA8-BD28-25D26509DE12}" destId="{BE374DD4-7DDC-41B0-839B-D4D6E7D4CF39}" srcOrd="0" destOrd="0" parTransId="{F35190C9-5821-470D-AFAB-BDAC092B07F5}" sibTransId="{06CEDA20-D254-41AB-97C0-FB170C75DFFF}"/>
    <dgm:cxn modelId="{801CBB45-D9F5-4B49-9435-875F52D9BA8A}" type="presOf" srcId="{BE374DD4-7DDC-41B0-839B-D4D6E7D4CF39}" destId="{33784C9D-5C8C-4121-B46E-9E3E0E14D446}" srcOrd="0" destOrd="0" presId="urn:microsoft.com/office/officeart/2008/layout/VerticalCurvedList"/>
    <dgm:cxn modelId="{92683948-9427-43BE-B7ED-F7B2104D8A70}" type="presOf" srcId="{74B8612A-C12E-4A84-9BB6-61D11AAFEA05}" destId="{A3BBA2D2-07ED-48A3-89D1-311CE4B7593E}" srcOrd="0" destOrd="0" presId="urn:microsoft.com/office/officeart/2008/layout/VerticalCurvedList"/>
    <dgm:cxn modelId="{9B83D07C-EC53-4050-97D2-8DE7CDB34DFF}" type="presOf" srcId="{D36F2FBB-2156-494E-BBA5-BAF2281FDD87}" destId="{6D6EAFE7-094C-4779-A711-B508DB42785D}" srcOrd="0" destOrd="0" presId="urn:microsoft.com/office/officeart/2008/layout/VerticalCurvedList"/>
    <dgm:cxn modelId="{1E9CD086-85BF-4A8B-A1D7-038DEF990C0C}" type="presOf" srcId="{31D748C6-CF3F-4E3C-800A-EEB69C84B025}" destId="{8ECD3CEF-C547-4D5A-B5C5-06D4B3CA3344}" srcOrd="0" destOrd="0" presId="urn:microsoft.com/office/officeart/2008/layout/VerticalCurvedList"/>
    <dgm:cxn modelId="{5C83ECE0-436D-4D1A-A9DE-1C0F5BAA74E9}" type="presOf" srcId="{0B527FA1-E0A2-4CA8-BD28-25D26509DE12}" destId="{CBC4FBBD-32B3-4538-98D7-87C688A3A823}" srcOrd="0" destOrd="0" presId="urn:microsoft.com/office/officeart/2008/layout/VerticalCurvedList"/>
    <dgm:cxn modelId="{31B5E5E3-5516-4251-AA98-8A3CDE9B5E21}" srcId="{0B527FA1-E0A2-4CA8-BD28-25D26509DE12}" destId="{925F6B78-FED2-43D1-9B22-A8C59ABCB65F}" srcOrd="4" destOrd="0" parTransId="{3F9663F8-56DD-4D0B-BCC3-7D20CC56D67B}" sibTransId="{4CEF60BE-1AAF-4DE3-8045-E3F5804D4A72}"/>
    <dgm:cxn modelId="{10028CF6-907B-4646-AB4E-DD367D74E103}" srcId="{0B527FA1-E0A2-4CA8-BD28-25D26509DE12}" destId="{31D748C6-CF3F-4E3C-800A-EEB69C84B025}" srcOrd="3" destOrd="0" parTransId="{9CE32D98-3A8F-4ACF-AA96-B31EB5F474A0}" sibTransId="{A6DCE57D-F906-421B-8821-E9A5E69D8770}"/>
    <dgm:cxn modelId="{745AB2FB-1E96-4A16-911B-7514F2756961}" srcId="{0B527FA1-E0A2-4CA8-BD28-25D26509DE12}" destId="{D36F2FBB-2156-494E-BBA5-BAF2281FDD87}" srcOrd="1" destOrd="0" parTransId="{4AC461F6-222B-415F-B307-CD002843AFBC}" sibTransId="{44715980-0117-4E7A-9878-7964EC33F8FB}"/>
    <dgm:cxn modelId="{A5D0D0F2-D0F1-47AF-A19D-3B759E662223}" type="presParOf" srcId="{CBC4FBBD-32B3-4538-98D7-87C688A3A823}" destId="{3CDC99BD-6695-4DD0-920B-3E15CF54C3B0}" srcOrd="0" destOrd="0" presId="urn:microsoft.com/office/officeart/2008/layout/VerticalCurvedList"/>
    <dgm:cxn modelId="{88FF57C3-544F-4606-BC07-E4528326ACE6}" type="presParOf" srcId="{3CDC99BD-6695-4DD0-920B-3E15CF54C3B0}" destId="{A322E3D3-64BA-4E04-B128-858F9C991FCD}" srcOrd="0" destOrd="0" presId="urn:microsoft.com/office/officeart/2008/layout/VerticalCurvedList"/>
    <dgm:cxn modelId="{EB70BD12-7898-4E52-8890-843CBBF1C4F9}" type="presParOf" srcId="{A322E3D3-64BA-4E04-B128-858F9C991FCD}" destId="{B688B21E-1EE8-415F-B9A6-2537D7B64841}" srcOrd="0" destOrd="0" presId="urn:microsoft.com/office/officeart/2008/layout/VerticalCurvedList"/>
    <dgm:cxn modelId="{2C734FE0-4CBD-4701-8B9F-CD32E399310C}" type="presParOf" srcId="{A322E3D3-64BA-4E04-B128-858F9C991FCD}" destId="{BD3EC02E-CD62-482C-BD85-4D96AAC0438A}" srcOrd="1" destOrd="0" presId="urn:microsoft.com/office/officeart/2008/layout/VerticalCurvedList"/>
    <dgm:cxn modelId="{84FFB6A7-6D3B-417A-B087-1152B36403C5}" type="presParOf" srcId="{A322E3D3-64BA-4E04-B128-858F9C991FCD}" destId="{64702945-340D-46FE-A038-DB4A1FF61C79}" srcOrd="2" destOrd="0" presId="urn:microsoft.com/office/officeart/2008/layout/VerticalCurvedList"/>
    <dgm:cxn modelId="{25B294C6-32EB-4A50-8076-DFA975D6C22E}" type="presParOf" srcId="{A322E3D3-64BA-4E04-B128-858F9C991FCD}" destId="{7D24C5F8-5DCD-45A4-9811-E36BEE415FBB}" srcOrd="3" destOrd="0" presId="urn:microsoft.com/office/officeart/2008/layout/VerticalCurvedList"/>
    <dgm:cxn modelId="{9CE9E9CB-B3F4-4051-985B-FAA2A54A91ED}" type="presParOf" srcId="{3CDC99BD-6695-4DD0-920B-3E15CF54C3B0}" destId="{33784C9D-5C8C-4121-B46E-9E3E0E14D446}" srcOrd="1" destOrd="0" presId="urn:microsoft.com/office/officeart/2008/layout/VerticalCurvedList"/>
    <dgm:cxn modelId="{A7A4B06D-ACD5-4EB7-A9B5-BE3DED4237DB}" type="presParOf" srcId="{3CDC99BD-6695-4DD0-920B-3E15CF54C3B0}" destId="{DE684CAF-5A2D-4D3F-A7A7-5895C7640142}" srcOrd="2" destOrd="0" presId="urn:microsoft.com/office/officeart/2008/layout/VerticalCurvedList"/>
    <dgm:cxn modelId="{0A1F2F86-A20F-4AF3-A631-30645A72DF5B}" type="presParOf" srcId="{DE684CAF-5A2D-4D3F-A7A7-5895C7640142}" destId="{AE9F5D22-9E9B-4328-9349-DA6EAE2F8B28}" srcOrd="0" destOrd="0" presId="urn:microsoft.com/office/officeart/2008/layout/VerticalCurvedList"/>
    <dgm:cxn modelId="{FEADEBFB-3953-474F-9C1C-6B618C8D097C}" type="presParOf" srcId="{3CDC99BD-6695-4DD0-920B-3E15CF54C3B0}" destId="{6D6EAFE7-094C-4779-A711-B508DB42785D}" srcOrd="3" destOrd="0" presId="urn:microsoft.com/office/officeart/2008/layout/VerticalCurvedList"/>
    <dgm:cxn modelId="{F82D717F-F27D-43D3-9882-F9C9C8B3C593}" type="presParOf" srcId="{3CDC99BD-6695-4DD0-920B-3E15CF54C3B0}" destId="{03A9F365-1580-49D9-933D-0B334D888172}" srcOrd="4" destOrd="0" presId="urn:microsoft.com/office/officeart/2008/layout/VerticalCurvedList"/>
    <dgm:cxn modelId="{C6DDDF6F-0B62-4E69-AB68-F4626CFBB502}" type="presParOf" srcId="{03A9F365-1580-49D9-933D-0B334D888172}" destId="{1AD00C6D-E38F-4017-97F7-967F13FE67E4}" srcOrd="0" destOrd="0" presId="urn:microsoft.com/office/officeart/2008/layout/VerticalCurvedList"/>
    <dgm:cxn modelId="{66DF260E-B505-4259-BF78-8D3C36CA28B7}" type="presParOf" srcId="{3CDC99BD-6695-4DD0-920B-3E15CF54C3B0}" destId="{EF1DA1E2-BF97-4350-BD1D-94CAF6D0F9B0}" srcOrd="5" destOrd="0" presId="urn:microsoft.com/office/officeart/2008/layout/VerticalCurvedList"/>
    <dgm:cxn modelId="{06D68315-B4C8-4DB5-9173-D40CCD7285B5}" type="presParOf" srcId="{3CDC99BD-6695-4DD0-920B-3E15CF54C3B0}" destId="{455006A8-FECE-440A-A97F-AD04E26D4CE6}" srcOrd="6" destOrd="0" presId="urn:microsoft.com/office/officeart/2008/layout/VerticalCurvedList"/>
    <dgm:cxn modelId="{2E7D5630-C4E1-4ADC-BAEA-9C2F2FECBA85}" type="presParOf" srcId="{455006A8-FECE-440A-A97F-AD04E26D4CE6}" destId="{B44572F3-5A4F-469B-9F2F-834803CA5669}" srcOrd="0" destOrd="0" presId="urn:microsoft.com/office/officeart/2008/layout/VerticalCurvedList"/>
    <dgm:cxn modelId="{27BAA143-BEF1-4358-94A9-CE9C3FEB1534}" type="presParOf" srcId="{3CDC99BD-6695-4DD0-920B-3E15CF54C3B0}" destId="{8ECD3CEF-C547-4D5A-B5C5-06D4B3CA3344}" srcOrd="7" destOrd="0" presId="urn:microsoft.com/office/officeart/2008/layout/VerticalCurvedList"/>
    <dgm:cxn modelId="{05AFC638-BC49-4D3E-8895-3D2C433355FE}" type="presParOf" srcId="{3CDC99BD-6695-4DD0-920B-3E15CF54C3B0}" destId="{373BFC93-EBF4-4DFA-8A14-DF07519A7302}" srcOrd="8" destOrd="0" presId="urn:microsoft.com/office/officeart/2008/layout/VerticalCurvedList"/>
    <dgm:cxn modelId="{CFF8B340-5F2B-4E82-A5D7-B0EB6127A64D}" type="presParOf" srcId="{373BFC93-EBF4-4DFA-8A14-DF07519A7302}" destId="{F4D44C73-F8A9-4B0B-B610-04C7B82F46A7}" srcOrd="0" destOrd="0" presId="urn:microsoft.com/office/officeart/2008/layout/VerticalCurvedList"/>
    <dgm:cxn modelId="{86C00A09-51A4-4154-891E-F0F57DAFCE27}" type="presParOf" srcId="{3CDC99BD-6695-4DD0-920B-3E15CF54C3B0}" destId="{9B5BB325-9A42-4148-A91C-941FFA65B13B}" srcOrd="9" destOrd="0" presId="urn:microsoft.com/office/officeart/2008/layout/VerticalCurvedList"/>
    <dgm:cxn modelId="{E5963CB1-FE44-4429-A059-1F17C347A2CB}" type="presParOf" srcId="{3CDC99BD-6695-4DD0-920B-3E15CF54C3B0}" destId="{5BDEE663-CEED-48D7-A8CD-A9748CC12E8A}" srcOrd="10" destOrd="0" presId="urn:microsoft.com/office/officeart/2008/layout/VerticalCurvedList"/>
    <dgm:cxn modelId="{BCF30C3A-BFBF-4AB3-A50A-D140A4A07A19}" type="presParOf" srcId="{5BDEE663-CEED-48D7-A8CD-A9748CC12E8A}" destId="{97D7856D-4A6F-44B1-91BC-7DACEF816D18}" srcOrd="0" destOrd="0" presId="urn:microsoft.com/office/officeart/2008/layout/VerticalCurvedList"/>
    <dgm:cxn modelId="{49993D1E-5CB2-4CC7-B0C3-8DC6C50D7E84}" type="presParOf" srcId="{3CDC99BD-6695-4DD0-920B-3E15CF54C3B0}" destId="{A3BBA2D2-07ED-48A3-89D1-311CE4B7593E}" srcOrd="11" destOrd="0" presId="urn:microsoft.com/office/officeart/2008/layout/VerticalCurvedList"/>
    <dgm:cxn modelId="{08AA38FA-76B0-4208-A6B7-34DDA1AB4033}" type="presParOf" srcId="{3CDC99BD-6695-4DD0-920B-3E15CF54C3B0}" destId="{54220C70-7A20-440F-819A-C078F6157416}" srcOrd="12" destOrd="0" presId="urn:microsoft.com/office/officeart/2008/layout/VerticalCurvedList"/>
    <dgm:cxn modelId="{AA31ED49-D2FC-4037-AC19-A24FAA55925C}" type="presParOf" srcId="{54220C70-7A20-440F-819A-C078F6157416}" destId="{741C44E1-2805-466B-AF1C-8FED7CC3722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527FA1-E0A2-4CA8-BD28-25D26509DE12}"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it-IT"/>
        </a:p>
      </dgm:t>
    </dgm:pt>
    <dgm:pt modelId="{BE374DD4-7DDC-41B0-839B-D4D6E7D4CF39}">
      <dgm:prSet phldrT="[Testo]"/>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Potenziamento delle competenze quantitative tecnologiche e linguistiche </a:t>
          </a:r>
          <a:r>
            <a:rPr lang="it-IT" dirty="0">
              <a:effectLst/>
              <a:latin typeface="Calibri" panose="020F0502020204030204" pitchFamily="34" charset="0"/>
              <a:ea typeface="Calibri" panose="020F0502020204030204" pitchFamily="34" charset="0"/>
              <a:cs typeface="Times New Roman" panose="02020603050405020304" pitchFamily="18" charset="0"/>
            </a:rPr>
            <a:t>per dotare gli studenti di competenze digitali già dalla scuola primaria </a:t>
          </a:r>
          <a:endParaRPr lang="it-IT" dirty="0"/>
        </a:p>
      </dgm:t>
    </dgm:pt>
    <dgm:pt modelId="{F35190C9-5821-470D-AFAB-BDAC092B07F5}" type="parTrans" cxnId="{3F8B1A5B-C185-4804-8D86-3E2060DB72B5}">
      <dgm:prSet/>
      <dgm:spPr/>
      <dgm:t>
        <a:bodyPr/>
        <a:lstStyle/>
        <a:p>
          <a:pPr algn="l"/>
          <a:endParaRPr lang="it-IT"/>
        </a:p>
      </dgm:t>
    </dgm:pt>
    <dgm:pt modelId="{06CEDA20-D254-41AB-97C0-FB170C75DFFF}" type="sibTrans" cxnId="{3F8B1A5B-C185-4804-8D86-3E2060DB72B5}">
      <dgm:prSet/>
      <dgm:spPr/>
      <dgm:t>
        <a:bodyPr/>
        <a:lstStyle/>
        <a:p>
          <a:pPr algn="l"/>
          <a:endParaRPr lang="it-IT"/>
        </a:p>
      </dgm:t>
    </dgm:pt>
    <dgm:pt modelId="{D36F2FBB-2156-494E-BBA5-BAF2281FDD87}">
      <dgm:prSet phldrT="[Testo]"/>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Estensione del tempo pieno e potenziamento delle strutture sportive scolastiche </a:t>
          </a:r>
          <a:endParaRPr lang="it-IT" dirty="0"/>
        </a:p>
      </dgm:t>
    </dgm:pt>
    <dgm:pt modelId="{4AC461F6-222B-415F-B307-CD002843AFBC}" type="parTrans" cxnId="{745AB2FB-1E96-4A16-911B-7514F2756961}">
      <dgm:prSet/>
      <dgm:spPr/>
      <dgm:t>
        <a:bodyPr/>
        <a:lstStyle/>
        <a:p>
          <a:pPr algn="l"/>
          <a:endParaRPr lang="it-IT"/>
        </a:p>
      </dgm:t>
    </dgm:pt>
    <dgm:pt modelId="{44715980-0117-4E7A-9878-7964EC33F8FB}" type="sibTrans" cxnId="{745AB2FB-1E96-4A16-911B-7514F2756961}">
      <dgm:prSet/>
      <dgm:spPr/>
      <dgm:t>
        <a:bodyPr/>
        <a:lstStyle/>
        <a:p>
          <a:pPr algn="l"/>
          <a:endParaRPr lang="it-IT"/>
        </a:p>
      </dgm:t>
    </dgm:pt>
    <dgm:pt modelId="{7B239FD9-BB43-4272-912D-57D2AEAC987B}">
      <dgm:prSet phldrT="[Testo]"/>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Piano asili nido</a:t>
          </a:r>
          <a:r>
            <a:rPr lang="it-IT" dirty="0">
              <a:effectLst/>
              <a:latin typeface="Calibri" panose="020F0502020204030204" pitchFamily="34" charset="0"/>
              <a:ea typeface="Calibri" panose="020F0502020204030204" pitchFamily="34" charset="0"/>
              <a:cs typeface="Times New Roman" panose="02020603050405020304" pitchFamily="18" charset="0"/>
            </a:rPr>
            <a:t> per aumentare il tasso di presa in carico dei servizi di educazione e cura per la prima infanzia </a:t>
          </a:r>
          <a:endParaRPr lang="it-IT" dirty="0"/>
        </a:p>
      </dgm:t>
    </dgm:pt>
    <dgm:pt modelId="{17426587-AA3B-43A4-B288-24D3CF96BAB1}" type="parTrans" cxnId="{C069AC1C-B989-4921-AD44-F11076157839}">
      <dgm:prSet/>
      <dgm:spPr/>
      <dgm:t>
        <a:bodyPr/>
        <a:lstStyle/>
        <a:p>
          <a:pPr algn="l"/>
          <a:endParaRPr lang="it-IT"/>
        </a:p>
      </dgm:t>
    </dgm:pt>
    <dgm:pt modelId="{07AF8C7B-D79D-4843-B1EB-12860B60FA14}" type="sibTrans" cxnId="{C069AC1C-B989-4921-AD44-F11076157839}">
      <dgm:prSet/>
      <dgm:spPr/>
      <dgm:t>
        <a:bodyPr/>
        <a:lstStyle/>
        <a:p>
          <a:pPr algn="l"/>
          <a:endParaRPr lang="it-IT"/>
        </a:p>
      </dgm:t>
    </dgm:pt>
    <dgm:pt modelId="{31D748C6-CF3F-4E3C-800A-EEB69C84B025}">
      <dgm:prSet/>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Promozione di nuovi centri di ricerca al Sud</a:t>
          </a:r>
          <a:r>
            <a:rPr lang="it-IT" dirty="0">
              <a:effectLst/>
              <a:latin typeface="Calibri" panose="020F0502020204030204" pitchFamily="34" charset="0"/>
              <a:ea typeface="Calibri" panose="020F0502020204030204" pitchFamily="34" charset="0"/>
              <a:cs typeface="Times New Roman" panose="02020603050405020304" pitchFamily="18" charset="0"/>
            </a:rPr>
            <a:t> per incentivare il trasferimento tecnologico e l’impiego di risorse qualificate </a:t>
          </a:r>
          <a:endParaRPr lang="it-IT" dirty="0"/>
        </a:p>
      </dgm:t>
    </dgm:pt>
    <dgm:pt modelId="{9CE32D98-3A8F-4ACF-AA96-B31EB5F474A0}" type="parTrans" cxnId="{10028CF6-907B-4646-AB4E-DD367D74E103}">
      <dgm:prSet/>
      <dgm:spPr/>
      <dgm:t>
        <a:bodyPr/>
        <a:lstStyle/>
        <a:p>
          <a:pPr algn="l"/>
          <a:endParaRPr lang="it-IT"/>
        </a:p>
      </dgm:t>
    </dgm:pt>
    <dgm:pt modelId="{A6DCE57D-F906-421B-8821-E9A5E69D8770}" type="sibTrans" cxnId="{10028CF6-907B-4646-AB4E-DD367D74E103}">
      <dgm:prSet/>
      <dgm:spPr/>
      <dgm:t>
        <a:bodyPr/>
        <a:lstStyle/>
        <a:p>
          <a:pPr algn="l"/>
          <a:endParaRPr lang="it-IT"/>
        </a:p>
      </dgm:t>
    </dgm:pt>
    <dgm:pt modelId="{925F6B78-FED2-43D1-9B22-A8C59ABCB65F}">
      <dgm:prSet/>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Acquisizione di competenza e abilità</a:t>
          </a:r>
          <a:r>
            <a:rPr lang="it-IT" dirty="0">
              <a:effectLst/>
              <a:latin typeface="Calibri" panose="020F0502020204030204" pitchFamily="34" charset="0"/>
              <a:ea typeface="Calibri" panose="020F0502020204030204" pitchFamily="34" charset="0"/>
              <a:cs typeface="Times New Roman" panose="02020603050405020304" pitchFamily="18" charset="0"/>
            </a:rPr>
            <a:t> indispensabili per affrontare i cambiamenti legati alla digitalizzazione e alla transizione ecologica </a:t>
          </a:r>
          <a:endParaRPr lang="it-IT" dirty="0"/>
        </a:p>
      </dgm:t>
    </dgm:pt>
    <dgm:pt modelId="{3F9663F8-56DD-4D0B-BCC3-7D20CC56D67B}" type="parTrans" cxnId="{31B5E5E3-5516-4251-AA98-8A3CDE9B5E21}">
      <dgm:prSet/>
      <dgm:spPr/>
      <dgm:t>
        <a:bodyPr/>
        <a:lstStyle/>
        <a:p>
          <a:pPr algn="l"/>
          <a:endParaRPr lang="it-IT"/>
        </a:p>
      </dgm:t>
    </dgm:pt>
    <dgm:pt modelId="{4CEF60BE-1AAF-4DE3-8045-E3F5804D4A72}" type="sibTrans" cxnId="{31B5E5E3-5516-4251-AA98-8A3CDE9B5E21}">
      <dgm:prSet/>
      <dgm:spPr/>
      <dgm:t>
        <a:bodyPr/>
        <a:lstStyle/>
        <a:p>
          <a:pPr algn="l"/>
          <a:endParaRPr lang="it-IT"/>
        </a:p>
      </dgm:t>
    </dgm:pt>
    <dgm:pt modelId="{74B8612A-C12E-4A84-9BB6-61D11AAFEA05}">
      <dgm:prSet/>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Finanziamento di progetti presentati da giovani ricercatori, di start up e di dottorati innovativi </a:t>
          </a:r>
          <a:endParaRPr lang="it-IT" dirty="0"/>
        </a:p>
      </dgm:t>
    </dgm:pt>
    <dgm:pt modelId="{67AC3C6F-E94D-42F2-92A4-D509F18C3D58}" type="parTrans" cxnId="{947CA639-B660-45CE-82C2-84FB8558F4D2}">
      <dgm:prSet/>
      <dgm:spPr/>
      <dgm:t>
        <a:bodyPr/>
        <a:lstStyle/>
        <a:p>
          <a:pPr algn="l"/>
          <a:endParaRPr lang="it-IT"/>
        </a:p>
      </dgm:t>
    </dgm:pt>
    <dgm:pt modelId="{EA748084-59A2-414E-BD10-E97BEBAF8F23}" type="sibTrans" cxnId="{947CA639-B660-45CE-82C2-84FB8558F4D2}">
      <dgm:prSet/>
      <dgm:spPr/>
      <dgm:t>
        <a:bodyPr/>
        <a:lstStyle/>
        <a:p>
          <a:pPr algn="l"/>
          <a:endParaRPr lang="it-IT"/>
        </a:p>
      </dgm:t>
    </dgm:pt>
    <dgm:pt modelId="{CBC4FBBD-32B3-4538-98D7-87C688A3A823}" type="pres">
      <dgm:prSet presAssocID="{0B527FA1-E0A2-4CA8-BD28-25D26509DE12}" presName="Name0" presStyleCnt="0">
        <dgm:presLayoutVars>
          <dgm:chMax val="7"/>
          <dgm:chPref val="7"/>
          <dgm:dir/>
        </dgm:presLayoutVars>
      </dgm:prSet>
      <dgm:spPr/>
    </dgm:pt>
    <dgm:pt modelId="{3CDC99BD-6695-4DD0-920B-3E15CF54C3B0}" type="pres">
      <dgm:prSet presAssocID="{0B527FA1-E0A2-4CA8-BD28-25D26509DE12}" presName="Name1" presStyleCnt="0"/>
      <dgm:spPr/>
    </dgm:pt>
    <dgm:pt modelId="{A322E3D3-64BA-4E04-B128-858F9C991FCD}" type="pres">
      <dgm:prSet presAssocID="{0B527FA1-E0A2-4CA8-BD28-25D26509DE12}" presName="cycle" presStyleCnt="0"/>
      <dgm:spPr/>
    </dgm:pt>
    <dgm:pt modelId="{B688B21E-1EE8-415F-B9A6-2537D7B64841}" type="pres">
      <dgm:prSet presAssocID="{0B527FA1-E0A2-4CA8-BD28-25D26509DE12}" presName="srcNode" presStyleLbl="node1" presStyleIdx="0" presStyleCnt="6"/>
      <dgm:spPr/>
    </dgm:pt>
    <dgm:pt modelId="{BD3EC02E-CD62-482C-BD85-4D96AAC0438A}" type="pres">
      <dgm:prSet presAssocID="{0B527FA1-E0A2-4CA8-BD28-25D26509DE12}" presName="conn" presStyleLbl="parChTrans1D2" presStyleIdx="0" presStyleCnt="1"/>
      <dgm:spPr/>
    </dgm:pt>
    <dgm:pt modelId="{64702945-340D-46FE-A038-DB4A1FF61C79}" type="pres">
      <dgm:prSet presAssocID="{0B527FA1-E0A2-4CA8-BD28-25D26509DE12}" presName="extraNode" presStyleLbl="node1" presStyleIdx="0" presStyleCnt="6"/>
      <dgm:spPr/>
    </dgm:pt>
    <dgm:pt modelId="{7D24C5F8-5DCD-45A4-9811-E36BEE415FBB}" type="pres">
      <dgm:prSet presAssocID="{0B527FA1-E0A2-4CA8-BD28-25D26509DE12}" presName="dstNode" presStyleLbl="node1" presStyleIdx="0" presStyleCnt="6"/>
      <dgm:spPr/>
    </dgm:pt>
    <dgm:pt modelId="{33784C9D-5C8C-4121-B46E-9E3E0E14D446}" type="pres">
      <dgm:prSet presAssocID="{BE374DD4-7DDC-41B0-839B-D4D6E7D4CF39}" presName="text_1" presStyleLbl="node1" presStyleIdx="0" presStyleCnt="6">
        <dgm:presLayoutVars>
          <dgm:bulletEnabled val="1"/>
        </dgm:presLayoutVars>
      </dgm:prSet>
      <dgm:spPr/>
    </dgm:pt>
    <dgm:pt modelId="{DE684CAF-5A2D-4D3F-A7A7-5895C7640142}" type="pres">
      <dgm:prSet presAssocID="{BE374DD4-7DDC-41B0-839B-D4D6E7D4CF39}" presName="accent_1" presStyleCnt="0"/>
      <dgm:spPr/>
    </dgm:pt>
    <dgm:pt modelId="{AE9F5D22-9E9B-4328-9349-DA6EAE2F8B28}" type="pres">
      <dgm:prSet presAssocID="{BE374DD4-7DDC-41B0-839B-D4D6E7D4CF39}" presName="accentRepeatNode" presStyleLbl="solidFgAcc1" presStyleIdx="0" presStyleCnt="6"/>
      <dgm:spPr/>
    </dgm:pt>
    <dgm:pt modelId="{6D6EAFE7-094C-4779-A711-B508DB42785D}" type="pres">
      <dgm:prSet presAssocID="{D36F2FBB-2156-494E-BBA5-BAF2281FDD87}" presName="text_2" presStyleLbl="node1" presStyleIdx="1" presStyleCnt="6">
        <dgm:presLayoutVars>
          <dgm:bulletEnabled val="1"/>
        </dgm:presLayoutVars>
      </dgm:prSet>
      <dgm:spPr/>
    </dgm:pt>
    <dgm:pt modelId="{03A9F365-1580-49D9-933D-0B334D888172}" type="pres">
      <dgm:prSet presAssocID="{D36F2FBB-2156-494E-BBA5-BAF2281FDD87}" presName="accent_2" presStyleCnt="0"/>
      <dgm:spPr/>
    </dgm:pt>
    <dgm:pt modelId="{1AD00C6D-E38F-4017-97F7-967F13FE67E4}" type="pres">
      <dgm:prSet presAssocID="{D36F2FBB-2156-494E-BBA5-BAF2281FDD87}" presName="accentRepeatNode" presStyleLbl="solidFgAcc1" presStyleIdx="1" presStyleCnt="6"/>
      <dgm:spPr/>
    </dgm:pt>
    <dgm:pt modelId="{EF1DA1E2-BF97-4350-BD1D-94CAF6D0F9B0}" type="pres">
      <dgm:prSet presAssocID="{7B239FD9-BB43-4272-912D-57D2AEAC987B}" presName="text_3" presStyleLbl="node1" presStyleIdx="2" presStyleCnt="6">
        <dgm:presLayoutVars>
          <dgm:bulletEnabled val="1"/>
        </dgm:presLayoutVars>
      </dgm:prSet>
      <dgm:spPr/>
    </dgm:pt>
    <dgm:pt modelId="{455006A8-FECE-440A-A97F-AD04E26D4CE6}" type="pres">
      <dgm:prSet presAssocID="{7B239FD9-BB43-4272-912D-57D2AEAC987B}" presName="accent_3" presStyleCnt="0"/>
      <dgm:spPr/>
    </dgm:pt>
    <dgm:pt modelId="{B44572F3-5A4F-469B-9F2F-834803CA5669}" type="pres">
      <dgm:prSet presAssocID="{7B239FD9-BB43-4272-912D-57D2AEAC987B}" presName="accentRepeatNode" presStyleLbl="solidFgAcc1" presStyleIdx="2" presStyleCnt="6"/>
      <dgm:spPr/>
    </dgm:pt>
    <dgm:pt modelId="{8ECD3CEF-C547-4D5A-B5C5-06D4B3CA3344}" type="pres">
      <dgm:prSet presAssocID="{31D748C6-CF3F-4E3C-800A-EEB69C84B025}" presName="text_4" presStyleLbl="node1" presStyleIdx="3" presStyleCnt="6">
        <dgm:presLayoutVars>
          <dgm:bulletEnabled val="1"/>
        </dgm:presLayoutVars>
      </dgm:prSet>
      <dgm:spPr/>
    </dgm:pt>
    <dgm:pt modelId="{373BFC93-EBF4-4DFA-8A14-DF07519A7302}" type="pres">
      <dgm:prSet presAssocID="{31D748C6-CF3F-4E3C-800A-EEB69C84B025}" presName="accent_4" presStyleCnt="0"/>
      <dgm:spPr/>
    </dgm:pt>
    <dgm:pt modelId="{F4D44C73-F8A9-4B0B-B610-04C7B82F46A7}" type="pres">
      <dgm:prSet presAssocID="{31D748C6-CF3F-4E3C-800A-EEB69C84B025}" presName="accentRepeatNode" presStyleLbl="solidFgAcc1" presStyleIdx="3" presStyleCnt="6"/>
      <dgm:spPr/>
    </dgm:pt>
    <dgm:pt modelId="{9B5BB325-9A42-4148-A91C-941FFA65B13B}" type="pres">
      <dgm:prSet presAssocID="{925F6B78-FED2-43D1-9B22-A8C59ABCB65F}" presName="text_5" presStyleLbl="node1" presStyleIdx="4" presStyleCnt="6">
        <dgm:presLayoutVars>
          <dgm:bulletEnabled val="1"/>
        </dgm:presLayoutVars>
      </dgm:prSet>
      <dgm:spPr/>
    </dgm:pt>
    <dgm:pt modelId="{5BDEE663-CEED-48D7-A8CD-A9748CC12E8A}" type="pres">
      <dgm:prSet presAssocID="{925F6B78-FED2-43D1-9B22-A8C59ABCB65F}" presName="accent_5" presStyleCnt="0"/>
      <dgm:spPr/>
    </dgm:pt>
    <dgm:pt modelId="{97D7856D-4A6F-44B1-91BC-7DACEF816D18}" type="pres">
      <dgm:prSet presAssocID="{925F6B78-FED2-43D1-9B22-A8C59ABCB65F}" presName="accentRepeatNode" presStyleLbl="solidFgAcc1" presStyleIdx="4" presStyleCnt="6"/>
      <dgm:spPr/>
    </dgm:pt>
    <dgm:pt modelId="{A3BBA2D2-07ED-48A3-89D1-311CE4B7593E}" type="pres">
      <dgm:prSet presAssocID="{74B8612A-C12E-4A84-9BB6-61D11AAFEA05}" presName="text_6" presStyleLbl="node1" presStyleIdx="5" presStyleCnt="6">
        <dgm:presLayoutVars>
          <dgm:bulletEnabled val="1"/>
        </dgm:presLayoutVars>
      </dgm:prSet>
      <dgm:spPr/>
    </dgm:pt>
    <dgm:pt modelId="{54220C70-7A20-440F-819A-C078F6157416}" type="pres">
      <dgm:prSet presAssocID="{74B8612A-C12E-4A84-9BB6-61D11AAFEA05}" presName="accent_6" presStyleCnt="0"/>
      <dgm:spPr/>
    </dgm:pt>
    <dgm:pt modelId="{741C44E1-2805-466B-AF1C-8FED7CC37229}" type="pres">
      <dgm:prSet presAssocID="{74B8612A-C12E-4A84-9BB6-61D11AAFEA05}" presName="accentRepeatNode" presStyleLbl="solidFgAcc1" presStyleIdx="5" presStyleCnt="6"/>
      <dgm:spPr/>
    </dgm:pt>
  </dgm:ptLst>
  <dgm:cxnLst>
    <dgm:cxn modelId="{2FAF4C18-9C9A-4784-8B49-A3722CDFBEE8}" type="presOf" srcId="{925F6B78-FED2-43D1-9B22-A8C59ABCB65F}" destId="{9B5BB325-9A42-4148-A91C-941FFA65B13B}" srcOrd="0" destOrd="0" presId="urn:microsoft.com/office/officeart/2008/layout/VerticalCurvedList"/>
    <dgm:cxn modelId="{C069AC1C-B989-4921-AD44-F11076157839}" srcId="{0B527FA1-E0A2-4CA8-BD28-25D26509DE12}" destId="{7B239FD9-BB43-4272-912D-57D2AEAC987B}" srcOrd="2" destOrd="0" parTransId="{17426587-AA3B-43A4-B288-24D3CF96BAB1}" sibTransId="{07AF8C7B-D79D-4843-B1EB-12860B60FA14}"/>
    <dgm:cxn modelId="{14B5E829-1349-4197-83C0-7583D16B8980}" type="presOf" srcId="{06CEDA20-D254-41AB-97C0-FB170C75DFFF}" destId="{BD3EC02E-CD62-482C-BD85-4D96AAC0438A}" srcOrd="0" destOrd="0" presId="urn:microsoft.com/office/officeart/2008/layout/VerticalCurvedList"/>
    <dgm:cxn modelId="{7B44BC2B-196B-4EAF-BA38-F95F42ABAB0D}" type="presOf" srcId="{7B239FD9-BB43-4272-912D-57D2AEAC987B}" destId="{EF1DA1E2-BF97-4350-BD1D-94CAF6D0F9B0}" srcOrd="0" destOrd="0" presId="urn:microsoft.com/office/officeart/2008/layout/VerticalCurvedList"/>
    <dgm:cxn modelId="{947CA639-B660-45CE-82C2-84FB8558F4D2}" srcId="{0B527FA1-E0A2-4CA8-BD28-25D26509DE12}" destId="{74B8612A-C12E-4A84-9BB6-61D11AAFEA05}" srcOrd="5" destOrd="0" parTransId="{67AC3C6F-E94D-42F2-92A4-D509F18C3D58}" sibTransId="{EA748084-59A2-414E-BD10-E97BEBAF8F23}"/>
    <dgm:cxn modelId="{3F8B1A5B-C185-4804-8D86-3E2060DB72B5}" srcId="{0B527FA1-E0A2-4CA8-BD28-25D26509DE12}" destId="{BE374DD4-7DDC-41B0-839B-D4D6E7D4CF39}" srcOrd="0" destOrd="0" parTransId="{F35190C9-5821-470D-AFAB-BDAC092B07F5}" sibTransId="{06CEDA20-D254-41AB-97C0-FB170C75DFFF}"/>
    <dgm:cxn modelId="{801CBB45-D9F5-4B49-9435-875F52D9BA8A}" type="presOf" srcId="{BE374DD4-7DDC-41B0-839B-D4D6E7D4CF39}" destId="{33784C9D-5C8C-4121-B46E-9E3E0E14D446}" srcOrd="0" destOrd="0" presId="urn:microsoft.com/office/officeart/2008/layout/VerticalCurvedList"/>
    <dgm:cxn modelId="{92683948-9427-43BE-B7ED-F7B2104D8A70}" type="presOf" srcId="{74B8612A-C12E-4A84-9BB6-61D11AAFEA05}" destId="{A3BBA2D2-07ED-48A3-89D1-311CE4B7593E}" srcOrd="0" destOrd="0" presId="urn:microsoft.com/office/officeart/2008/layout/VerticalCurvedList"/>
    <dgm:cxn modelId="{9B83D07C-EC53-4050-97D2-8DE7CDB34DFF}" type="presOf" srcId="{D36F2FBB-2156-494E-BBA5-BAF2281FDD87}" destId="{6D6EAFE7-094C-4779-A711-B508DB42785D}" srcOrd="0" destOrd="0" presId="urn:microsoft.com/office/officeart/2008/layout/VerticalCurvedList"/>
    <dgm:cxn modelId="{1E9CD086-85BF-4A8B-A1D7-038DEF990C0C}" type="presOf" srcId="{31D748C6-CF3F-4E3C-800A-EEB69C84B025}" destId="{8ECD3CEF-C547-4D5A-B5C5-06D4B3CA3344}" srcOrd="0" destOrd="0" presId="urn:microsoft.com/office/officeart/2008/layout/VerticalCurvedList"/>
    <dgm:cxn modelId="{5C83ECE0-436D-4D1A-A9DE-1C0F5BAA74E9}" type="presOf" srcId="{0B527FA1-E0A2-4CA8-BD28-25D26509DE12}" destId="{CBC4FBBD-32B3-4538-98D7-87C688A3A823}" srcOrd="0" destOrd="0" presId="urn:microsoft.com/office/officeart/2008/layout/VerticalCurvedList"/>
    <dgm:cxn modelId="{31B5E5E3-5516-4251-AA98-8A3CDE9B5E21}" srcId="{0B527FA1-E0A2-4CA8-BD28-25D26509DE12}" destId="{925F6B78-FED2-43D1-9B22-A8C59ABCB65F}" srcOrd="4" destOrd="0" parTransId="{3F9663F8-56DD-4D0B-BCC3-7D20CC56D67B}" sibTransId="{4CEF60BE-1AAF-4DE3-8045-E3F5804D4A72}"/>
    <dgm:cxn modelId="{10028CF6-907B-4646-AB4E-DD367D74E103}" srcId="{0B527FA1-E0A2-4CA8-BD28-25D26509DE12}" destId="{31D748C6-CF3F-4E3C-800A-EEB69C84B025}" srcOrd="3" destOrd="0" parTransId="{9CE32D98-3A8F-4ACF-AA96-B31EB5F474A0}" sibTransId="{A6DCE57D-F906-421B-8821-E9A5E69D8770}"/>
    <dgm:cxn modelId="{745AB2FB-1E96-4A16-911B-7514F2756961}" srcId="{0B527FA1-E0A2-4CA8-BD28-25D26509DE12}" destId="{D36F2FBB-2156-494E-BBA5-BAF2281FDD87}" srcOrd="1" destOrd="0" parTransId="{4AC461F6-222B-415F-B307-CD002843AFBC}" sibTransId="{44715980-0117-4E7A-9878-7964EC33F8FB}"/>
    <dgm:cxn modelId="{A5D0D0F2-D0F1-47AF-A19D-3B759E662223}" type="presParOf" srcId="{CBC4FBBD-32B3-4538-98D7-87C688A3A823}" destId="{3CDC99BD-6695-4DD0-920B-3E15CF54C3B0}" srcOrd="0" destOrd="0" presId="urn:microsoft.com/office/officeart/2008/layout/VerticalCurvedList"/>
    <dgm:cxn modelId="{88FF57C3-544F-4606-BC07-E4528326ACE6}" type="presParOf" srcId="{3CDC99BD-6695-4DD0-920B-3E15CF54C3B0}" destId="{A322E3D3-64BA-4E04-B128-858F9C991FCD}" srcOrd="0" destOrd="0" presId="urn:microsoft.com/office/officeart/2008/layout/VerticalCurvedList"/>
    <dgm:cxn modelId="{EB70BD12-7898-4E52-8890-843CBBF1C4F9}" type="presParOf" srcId="{A322E3D3-64BA-4E04-B128-858F9C991FCD}" destId="{B688B21E-1EE8-415F-B9A6-2537D7B64841}" srcOrd="0" destOrd="0" presId="urn:microsoft.com/office/officeart/2008/layout/VerticalCurvedList"/>
    <dgm:cxn modelId="{2C734FE0-4CBD-4701-8B9F-CD32E399310C}" type="presParOf" srcId="{A322E3D3-64BA-4E04-B128-858F9C991FCD}" destId="{BD3EC02E-CD62-482C-BD85-4D96AAC0438A}" srcOrd="1" destOrd="0" presId="urn:microsoft.com/office/officeart/2008/layout/VerticalCurvedList"/>
    <dgm:cxn modelId="{84FFB6A7-6D3B-417A-B087-1152B36403C5}" type="presParOf" srcId="{A322E3D3-64BA-4E04-B128-858F9C991FCD}" destId="{64702945-340D-46FE-A038-DB4A1FF61C79}" srcOrd="2" destOrd="0" presId="urn:microsoft.com/office/officeart/2008/layout/VerticalCurvedList"/>
    <dgm:cxn modelId="{25B294C6-32EB-4A50-8076-DFA975D6C22E}" type="presParOf" srcId="{A322E3D3-64BA-4E04-B128-858F9C991FCD}" destId="{7D24C5F8-5DCD-45A4-9811-E36BEE415FBB}" srcOrd="3" destOrd="0" presId="urn:microsoft.com/office/officeart/2008/layout/VerticalCurvedList"/>
    <dgm:cxn modelId="{9CE9E9CB-B3F4-4051-985B-FAA2A54A91ED}" type="presParOf" srcId="{3CDC99BD-6695-4DD0-920B-3E15CF54C3B0}" destId="{33784C9D-5C8C-4121-B46E-9E3E0E14D446}" srcOrd="1" destOrd="0" presId="urn:microsoft.com/office/officeart/2008/layout/VerticalCurvedList"/>
    <dgm:cxn modelId="{A7A4B06D-ACD5-4EB7-A9B5-BE3DED4237DB}" type="presParOf" srcId="{3CDC99BD-6695-4DD0-920B-3E15CF54C3B0}" destId="{DE684CAF-5A2D-4D3F-A7A7-5895C7640142}" srcOrd="2" destOrd="0" presId="urn:microsoft.com/office/officeart/2008/layout/VerticalCurvedList"/>
    <dgm:cxn modelId="{0A1F2F86-A20F-4AF3-A631-30645A72DF5B}" type="presParOf" srcId="{DE684CAF-5A2D-4D3F-A7A7-5895C7640142}" destId="{AE9F5D22-9E9B-4328-9349-DA6EAE2F8B28}" srcOrd="0" destOrd="0" presId="urn:microsoft.com/office/officeart/2008/layout/VerticalCurvedList"/>
    <dgm:cxn modelId="{FEADEBFB-3953-474F-9C1C-6B618C8D097C}" type="presParOf" srcId="{3CDC99BD-6695-4DD0-920B-3E15CF54C3B0}" destId="{6D6EAFE7-094C-4779-A711-B508DB42785D}" srcOrd="3" destOrd="0" presId="urn:microsoft.com/office/officeart/2008/layout/VerticalCurvedList"/>
    <dgm:cxn modelId="{F82D717F-F27D-43D3-9882-F9C9C8B3C593}" type="presParOf" srcId="{3CDC99BD-6695-4DD0-920B-3E15CF54C3B0}" destId="{03A9F365-1580-49D9-933D-0B334D888172}" srcOrd="4" destOrd="0" presId="urn:microsoft.com/office/officeart/2008/layout/VerticalCurvedList"/>
    <dgm:cxn modelId="{C6DDDF6F-0B62-4E69-AB68-F4626CFBB502}" type="presParOf" srcId="{03A9F365-1580-49D9-933D-0B334D888172}" destId="{1AD00C6D-E38F-4017-97F7-967F13FE67E4}" srcOrd="0" destOrd="0" presId="urn:microsoft.com/office/officeart/2008/layout/VerticalCurvedList"/>
    <dgm:cxn modelId="{66DF260E-B505-4259-BF78-8D3C36CA28B7}" type="presParOf" srcId="{3CDC99BD-6695-4DD0-920B-3E15CF54C3B0}" destId="{EF1DA1E2-BF97-4350-BD1D-94CAF6D0F9B0}" srcOrd="5" destOrd="0" presId="urn:microsoft.com/office/officeart/2008/layout/VerticalCurvedList"/>
    <dgm:cxn modelId="{06D68315-B4C8-4DB5-9173-D40CCD7285B5}" type="presParOf" srcId="{3CDC99BD-6695-4DD0-920B-3E15CF54C3B0}" destId="{455006A8-FECE-440A-A97F-AD04E26D4CE6}" srcOrd="6" destOrd="0" presId="urn:microsoft.com/office/officeart/2008/layout/VerticalCurvedList"/>
    <dgm:cxn modelId="{2E7D5630-C4E1-4ADC-BAEA-9C2F2FECBA85}" type="presParOf" srcId="{455006A8-FECE-440A-A97F-AD04E26D4CE6}" destId="{B44572F3-5A4F-469B-9F2F-834803CA5669}" srcOrd="0" destOrd="0" presId="urn:microsoft.com/office/officeart/2008/layout/VerticalCurvedList"/>
    <dgm:cxn modelId="{27BAA143-BEF1-4358-94A9-CE9C3FEB1534}" type="presParOf" srcId="{3CDC99BD-6695-4DD0-920B-3E15CF54C3B0}" destId="{8ECD3CEF-C547-4D5A-B5C5-06D4B3CA3344}" srcOrd="7" destOrd="0" presId="urn:microsoft.com/office/officeart/2008/layout/VerticalCurvedList"/>
    <dgm:cxn modelId="{05AFC638-BC49-4D3E-8895-3D2C433355FE}" type="presParOf" srcId="{3CDC99BD-6695-4DD0-920B-3E15CF54C3B0}" destId="{373BFC93-EBF4-4DFA-8A14-DF07519A7302}" srcOrd="8" destOrd="0" presId="urn:microsoft.com/office/officeart/2008/layout/VerticalCurvedList"/>
    <dgm:cxn modelId="{CFF8B340-5F2B-4E82-A5D7-B0EB6127A64D}" type="presParOf" srcId="{373BFC93-EBF4-4DFA-8A14-DF07519A7302}" destId="{F4D44C73-F8A9-4B0B-B610-04C7B82F46A7}" srcOrd="0" destOrd="0" presId="urn:microsoft.com/office/officeart/2008/layout/VerticalCurvedList"/>
    <dgm:cxn modelId="{86C00A09-51A4-4154-891E-F0F57DAFCE27}" type="presParOf" srcId="{3CDC99BD-6695-4DD0-920B-3E15CF54C3B0}" destId="{9B5BB325-9A42-4148-A91C-941FFA65B13B}" srcOrd="9" destOrd="0" presId="urn:microsoft.com/office/officeart/2008/layout/VerticalCurvedList"/>
    <dgm:cxn modelId="{E5963CB1-FE44-4429-A059-1F17C347A2CB}" type="presParOf" srcId="{3CDC99BD-6695-4DD0-920B-3E15CF54C3B0}" destId="{5BDEE663-CEED-48D7-A8CD-A9748CC12E8A}" srcOrd="10" destOrd="0" presId="urn:microsoft.com/office/officeart/2008/layout/VerticalCurvedList"/>
    <dgm:cxn modelId="{BCF30C3A-BFBF-4AB3-A50A-D140A4A07A19}" type="presParOf" srcId="{5BDEE663-CEED-48D7-A8CD-A9748CC12E8A}" destId="{97D7856D-4A6F-44B1-91BC-7DACEF816D18}" srcOrd="0" destOrd="0" presId="urn:microsoft.com/office/officeart/2008/layout/VerticalCurvedList"/>
    <dgm:cxn modelId="{49993D1E-5CB2-4CC7-B0C3-8DC6C50D7E84}" type="presParOf" srcId="{3CDC99BD-6695-4DD0-920B-3E15CF54C3B0}" destId="{A3BBA2D2-07ED-48A3-89D1-311CE4B7593E}" srcOrd="11" destOrd="0" presId="urn:microsoft.com/office/officeart/2008/layout/VerticalCurvedList"/>
    <dgm:cxn modelId="{08AA38FA-76B0-4208-A6B7-34DDA1AB4033}" type="presParOf" srcId="{3CDC99BD-6695-4DD0-920B-3E15CF54C3B0}" destId="{54220C70-7A20-440F-819A-C078F6157416}" srcOrd="12" destOrd="0" presId="urn:microsoft.com/office/officeart/2008/layout/VerticalCurvedList"/>
    <dgm:cxn modelId="{AA31ED49-D2FC-4037-AC19-A24FAA55925C}" type="presParOf" srcId="{54220C70-7A20-440F-819A-C078F6157416}" destId="{741C44E1-2805-466B-AF1C-8FED7CC3722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527FA1-E0A2-4CA8-BD28-25D26509DE12}"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it-IT"/>
        </a:p>
      </dgm:t>
    </dgm:pt>
    <dgm:pt modelId="{BE374DD4-7DDC-41B0-839B-D4D6E7D4CF39}">
      <dgm:prSet phldrT="[Testo]"/>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Apprendistato duale</a:t>
          </a:r>
          <a:r>
            <a:rPr lang="it-IT" dirty="0">
              <a:effectLst/>
              <a:latin typeface="Calibri" panose="020F0502020204030204" pitchFamily="34" charset="0"/>
              <a:ea typeface="Calibri" panose="020F0502020204030204" pitchFamily="34" charset="0"/>
              <a:cs typeface="Times New Roman" panose="02020603050405020304" pitchFamily="18" charset="0"/>
            </a:rPr>
            <a:t> che unisce formazione e lavoro </a:t>
          </a:r>
          <a:endParaRPr lang="it-IT" dirty="0"/>
        </a:p>
      </dgm:t>
    </dgm:pt>
    <dgm:pt modelId="{F35190C9-5821-470D-AFAB-BDAC092B07F5}" type="parTrans" cxnId="{3F8B1A5B-C185-4804-8D86-3E2060DB72B5}">
      <dgm:prSet/>
      <dgm:spPr/>
      <dgm:t>
        <a:bodyPr/>
        <a:lstStyle/>
        <a:p>
          <a:pPr algn="l"/>
          <a:endParaRPr lang="it-IT"/>
        </a:p>
      </dgm:t>
    </dgm:pt>
    <dgm:pt modelId="{06CEDA20-D254-41AB-97C0-FB170C75DFFF}" type="sibTrans" cxnId="{3F8B1A5B-C185-4804-8D86-3E2060DB72B5}">
      <dgm:prSet/>
      <dgm:spPr/>
      <dgm:t>
        <a:bodyPr/>
        <a:lstStyle/>
        <a:p>
          <a:pPr algn="l"/>
          <a:endParaRPr lang="it-IT"/>
        </a:p>
      </dgm:t>
    </dgm:pt>
    <dgm:pt modelId="{D36F2FBB-2156-494E-BBA5-BAF2281FDD87}">
      <dgm:prSet phldrT="[Testo]"/>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Potenziamento del Servizio Civile Universale</a:t>
          </a:r>
          <a:r>
            <a:rPr lang="it-IT" dirty="0">
              <a:effectLst/>
              <a:latin typeface="Calibri" panose="020F0502020204030204" pitchFamily="34" charset="0"/>
              <a:ea typeface="Calibri" panose="020F0502020204030204" pitchFamily="34" charset="0"/>
              <a:cs typeface="Times New Roman" panose="02020603050405020304" pitchFamily="18" charset="0"/>
            </a:rPr>
            <a:t> </a:t>
          </a:r>
          <a:endParaRPr lang="it-IT" dirty="0"/>
        </a:p>
      </dgm:t>
    </dgm:pt>
    <dgm:pt modelId="{4AC461F6-222B-415F-B307-CD002843AFBC}" type="parTrans" cxnId="{745AB2FB-1E96-4A16-911B-7514F2756961}">
      <dgm:prSet/>
      <dgm:spPr/>
      <dgm:t>
        <a:bodyPr/>
        <a:lstStyle/>
        <a:p>
          <a:pPr algn="l"/>
          <a:endParaRPr lang="it-IT"/>
        </a:p>
      </dgm:t>
    </dgm:pt>
    <dgm:pt modelId="{44715980-0117-4E7A-9878-7964EC33F8FB}" type="sibTrans" cxnId="{745AB2FB-1E96-4A16-911B-7514F2756961}">
      <dgm:prSet/>
      <dgm:spPr/>
      <dgm:t>
        <a:bodyPr/>
        <a:lstStyle/>
        <a:p>
          <a:pPr algn="l"/>
          <a:endParaRPr lang="it-IT"/>
        </a:p>
      </dgm:t>
    </dgm:pt>
    <dgm:pt modelId="{7B239FD9-BB43-4272-912D-57D2AEAC987B}">
      <dgm:prSet phldrT="[Testo]"/>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Maggiori opportunità di lavoro</a:t>
          </a:r>
          <a:r>
            <a:rPr lang="it-IT" dirty="0">
              <a:effectLst/>
              <a:latin typeface="Calibri" panose="020F0502020204030204" pitchFamily="34" charset="0"/>
              <a:ea typeface="Calibri" panose="020F0502020204030204" pitchFamily="34" charset="0"/>
              <a:cs typeface="Times New Roman" panose="02020603050405020304" pitchFamily="18" charset="0"/>
            </a:rPr>
            <a:t> per incentivare la permanenza dei giovani lavoratori in Italia nei territori a maggior rischio spopolamento</a:t>
          </a:r>
          <a:endParaRPr lang="it-IT" dirty="0"/>
        </a:p>
      </dgm:t>
    </dgm:pt>
    <dgm:pt modelId="{17426587-AA3B-43A4-B288-24D3CF96BAB1}" type="parTrans" cxnId="{C069AC1C-B989-4921-AD44-F11076157839}">
      <dgm:prSet/>
      <dgm:spPr/>
      <dgm:t>
        <a:bodyPr/>
        <a:lstStyle/>
        <a:p>
          <a:pPr algn="l"/>
          <a:endParaRPr lang="it-IT"/>
        </a:p>
      </dgm:t>
    </dgm:pt>
    <dgm:pt modelId="{07AF8C7B-D79D-4843-B1EB-12860B60FA14}" type="sibTrans" cxnId="{C069AC1C-B989-4921-AD44-F11076157839}">
      <dgm:prSet/>
      <dgm:spPr/>
      <dgm:t>
        <a:bodyPr/>
        <a:lstStyle/>
        <a:p>
          <a:pPr algn="l"/>
          <a:endParaRPr lang="it-IT"/>
        </a:p>
      </dgm:t>
    </dgm:pt>
    <dgm:pt modelId="{31D748C6-CF3F-4E3C-800A-EEB69C84B025}">
      <dgm:prSet/>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Favorire l’imprenditorialità giovanile</a:t>
          </a:r>
          <a:r>
            <a:rPr lang="it-IT" dirty="0">
              <a:effectLst/>
              <a:latin typeface="Calibri" panose="020F0502020204030204" pitchFamily="34" charset="0"/>
              <a:ea typeface="Calibri" panose="020F0502020204030204" pitchFamily="34" charset="0"/>
              <a:cs typeface="Times New Roman" panose="02020603050405020304" pitchFamily="18" charset="0"/>
            </a:rPr>
            <a:t> con nuove opportunità di lavoro qualificato per sanità, ambiente e innovazione</a:t>
          </a:r>
          <a:endParaRPr lang="it-IT" dirty="0"/>
        </a:p>
      </dgm:t>
    </dgm:pt>
    <dgm:pt modelId="{9CE32D98-3A8F-4ACF-AA96-B31EB5F474A0}" type="parTrans" cxnId="{10028CF6-907B-4646-AB4E-DD367D74E103}">
      <dgm:prSet/>
      <dgm:spPr/>
      <dgm:t>
        <a:bodyPr/>
        <a:lstStyle/>
        <a:p>
          <a:pPr algn="l"/>
          <a:endParaRPr lang="it-IT"/>
        </a:p>
      </dgm:t>
    </dgm:pt>
    <dgm:pt modelId="{A6DCE57D-F906-421B-8821-E9A5E69D8770}" type="sibTrans" cxnId="{10028CF6-907B-4646-AB4E-DD367D74E103}">
      <dgm:prSet/>
      <dgm:spPr/>
      <dgm:t>
        <a:bodyPr/>
        <a:lstStyle/>
        <a:p>
          <a:pPr algn="l"/>
          <a:endParaRPr lang="it-IT"/>
        </a:p>
      </dgm:t>
    </dgm:pt>
    <dgm:pt modelId="{925F6B78-FED2-43D1-9B22-A8C59ABCB65F}">
      <dgm:prSet/>
      <dgm:spPr/>
      <dgm:t>
        <a:bodyPr/>
        <a:lstStyle/>
        <a:p>
          <a:pPr algn="l"/>
          <a:r>
            <a:rPr lang="it-IT" b="1" dirty="0">
              <a:effectLst/>
              <a:latin typeface="Calibri" panose="020F0502020204030204" pitchFamily="34" charset="0"/>
              <a:ea typeface="Calibri" panose="020F0502020204030204" pitchFamily="34" charset="0"/>
              <a:cs typeface="Times New Roman" panose="02020603050405020304" pitchFamily="18" charset="0"/>
            </a:rPr>
            <a:t>Borse di studio</a:t>
          </a:r>
          <a:r>
            <a:rPr lang="it-IT" dirty="0">
              <a:effectLst/>
              <a:latin typeface="Calibri" panose="020F0502020204030204" pitchFamily="34" charset="0"/>
              <a:ea typeface="Calibri" panose="020F0502020204030204" pitchFamily="34" charset="0"/>
              <a:cs typeface="Times New Roman" panose="02020603050405020304" pitchFamily="18" charset="0"/>
            </a:rPr>
            <a:t> dedicate a corsi di formazione in medicina generale </a:t>
          </a:r>
          <a:endParaRPr lang="it-IT" dirty="0"/>
        </a:p>
      </dgm:t>
    </dgm:pt>
    <dgm:pt modelId="{3F9663F8-56DD-4D0B-BCC3-7D20CC56D67B}" type="parTrans" cxnId="{31B5E5E3-5516-4251-AA98-8A3CDE9B5E21}">
      <dgm:prSet/>
      <dgm:spPr/>
      <dgm:t>
        <a:bodyPr/>
        <a:lstStyle/>
        <a:p>
          <a:pPr algn="l"/>
          <a:endParaRPr lang="it-IT"/>
        </a:p>
      </dgm:t>
    </dgm:pt>
    <dgm:pt modelId="{4CEF60BE-1AAF-4DE3-8045-E3F5804D4A72}" type="sibTrans" cxnId="{31B5E5E3-5516-4251-AA98-8A3CDE9B5E21}">
      <dgm:prSet/>
      <dgm:spPr/>
      <dgm:t>
        <a:bodyPr/>
        <a:lstStyle/>
        <a:p>
          <a:pPr algn="l"/>
          <a:endParaRPr lang="it-IT"/>
        </a:p>
      </dgm:t>
    </dgm:pt>
    <dgm:pt modelId="{CBC4FBBD-32B3-4538-98D7-87C688A3A823}" type="pres">
      <dgm:prSet presAssocID="{0B527FA1-E0A2-4CA8-BD28-25D26509DE12}" presName="Name0" presStyleCnt="0">
        <dgm:presLayoutVars>
          <dgm:chMax val="7"/>
          <dgm:chPref val="7"/>
          <dgm:dir/>
        </dgm:presLayoutVars>
      </dgm:prSet>
      <dgm:spPr/>
    </dgm:pt>
    <dgm:pt modelId="{3CDC99BD-6695-4DD0-920B-3E15CF54C3B0}" type="pres">
      <dgm:prSet presAssocID="{0B527FA1-E0A2-4CA8-BD28-25D26509DE12}" presName="Name1" presStyleCnt="0"/>
      <dgm:spPr/>
    </dgm:pt>
    <dgm:pt modelId="{A322E3D3-64BA-4E04-B128-858F9C991FCD}" type="pres">
      <dgm:prSet presAssocID="{0B527FA1-E0A2-4CA8-BD28-25D26509DE12}" presName="cycle" presStyleCnt="0"/>
      <dgm:spPr/>
    </dgm:pt>
    <dgm:pt modelId="{B688B21E-1EE8-415F-B9A6-2537D7B64841}" type="pres">
      <dgm:prSet presAssocID="{0B527FA1-E0A2-4CA8-BD28-25D26509DE12}" presName="srcNode" presStyleLbl="node1" presStyleIdx="0" presStyleCnt="5"/>
      <dgm:spPr/>
    </dgm:pt>
    <dgm:pt modelId="{BD3EC02E-CD62-482C-BD85-4D96AAC0438A}" type="pres">
      <dgm:prSet presAssocID="{0B527FA1-E0A2-4CA8-BD28-25D26509DE12}" presName="conn" presStyleLbl="parChTrans1D2" presStyleIdx="0" presStyleCnt="1"/>
      <dgm:spPr/>
    </dgm:pt>
    <dgm:pt modelId="{64702945-340D-46FE-A038-DB4A1FF61C79}" type="pres">
      <dgm:prSet presAssocID="{0B527FA1-E0A2-4CA8-BD28-25D26509DE12}" presName="extraNode" presStyleLbl="node1" presStyleIdx="0" presStyleCnt="5"/>
      <dgm:spPr/>
    </dgm:pt>
    <dgm:pt modelId="{7D24C5F8-5DCD-45A4-9811-E36BEE415FBB}" type="pres">
      <dgm:prSet presAssocID="{0B527FA1-E0A2-4CA8-BD28-25D26509DE12}" presName="dstNode" presStyleLbl="node1" presStyleIdx="0" presStyleCnt="5"/>
      <dgm:spPr/>
    </dgm:pt>
    <dgm:pt modelId="{33784C9D-5C8C-4121-B46E-9E3E0E14D446}" type="pres">
      <dgm:prSet presAssocID="{BE374DD4-7DDC-41B0-839B-D4D6E7D4CF39}" presName="text_1" presStyleLbl="node1" presStyleIdx="0" presStyleCnt="5">
        <dgm:presLayoutVars>
          <dgm:bulletEnabled val="1"/>
        </dgm:presLayoutVars>
      </dgm:prSet>
      <dgm:spPr/>
    </dgm:pt>
    <dgm:pt modelId="{DE684CAF-5A2D-4D3F-A7A7-5895C7640142}" type="pres">
      <dgm:prSet presAssocID="{BE374DD4-7DDC-41B0-839B-D4D6E7D4CF39}" presName="accent_1" presStyleCnt="0"/>
      <dgm:spPr/>
    </dgm:pt>
    <dgm:pt modelId="{AE9F5D22-9E9B-4328-9349-DA6EAE2F8B28}" type="pres">
      <dgm:prSet presAssocID="{BE374DD4-7DDC-41B0-839B-D4D6E7D4CF39}" presName="accentRepeatNode" presStyleLbl="solidFgAcc1" presStyleIdx="0" presStyleCnt="5"/>
      <dgm:spPr/>
    </dgm:pt>
    <dgm:pt modelId="{6D6EAFE7-094C-4779-A711-B508DB42785D}" type="pres">
      <dgm:prSet presAssocID="{D36F2FBB-2156-494E-BBA5-BAF2281FDD87}" presName="text_2" presStyleLbl="node1" presStyleIdx="1" presStyleCnt="5">
        <dgm:presLayoutVars>
          <dgm:bulletEnabled val="1"/>
        </dgm:presLayoutVars>
      </dgm:prSet>
      <dgm:spPr/>
    </dgm:pt>
    <dgm:pt modelId="{03A9F365-1580-49D9-933D-0B334D888172}" type="pres">
      <dgm:prSet presAssocID="{D36F2FBB-2156-494E-BBA5-BAF2281FDD87}" presName="accent_2" presStyleCnt="0"/>
      <dgm:spPr/>
    </dgm:pt>
    <dgm:pt modelId="{1AD00C6D-E38F-4017-97F7-967F13FE67E4}" type="pres">
      <dgm:prSet presAssocID="{D36F2FBB-2156-494E-BBA5-BAF2281FDD87}" presName="accentRepeatNode" presStyleLbl="solidFgAcc1" presStyleIdx="1" presStyleCnt="5"/>
      <dgm:spPr/>
    </dgm:pt>
    <dgm:pt modelId="{EF1DA1E2-BF97-4350-BD1D-94CAF6D0F9B0}" type="pres">
      <dgm:prSet presAssocID="{7B239FD9-BB43-4272-912D-57D2AEAC987B}" presName="text_3" presStyleLbl="node1" presStyleIdx="2" presStyleCnt="5">
        <dgm:presLayoutVars>
          <dgm:bulletEnabled val="1"/>
        </dgm:presLayoutVars>
      </dgm:prSet>
      <dgm:spPr/>
    </dgm:pt>
    <dgm:pt modelId="{455006A8-FECE-440A-A97F-AD04E26D4CE6}" type="pres">
      <dgm:prSet presAssocID="{7B239FD9-BB43-4272-912D-57D2AEAC987B}" presName="accent_3" presStyleCnt="0"/>
      <dgm:spPr/>
    </dgm:pt>
    <dgm:pt modelId="{B44572F3-5A4F-469B-9F2F-834803CA5669}" type="pres">
      <dgm:prSet presAssocID="{7B239FD9-BB43-4272-912D-57D2AEAC987B}" presName="accentRepeatNode" presStyleLbl="solidFgAcc1" presStyleIdx="2" presStyleCnt="5"/>
      <dgm:spPr/>
    </dgm:pt>
    <dgm:pt modelId="{8ECD3CEF-C547-4D5A-B5C5-06D4B3CA3344}" type="pres">
      <dgm:prSet presAssocID="{31D748C6-CF3F-4E3C-800A-EEB69C84B025}" presName="text_4" presStyleLbl="node1" presStyleIdx="3" presStyleCnt="5">
        <dgm:presLayoutVars>
          <dgm:bulletEnabled val="1"/>
        </dgm:presLayoutVars>
      </dgm:prSet>
      <dgm:spPr/>
    </dgm:pt>
    <dgm:pt modelId="{373BFC93-EBF4-4DFA-8A14-DF07519A7302}" type="pres">
      <dgm:prSet presAssocID="{31D748C6-CF3F-4E3C-800A-EEB69C84B025}" presName="accent_4" presStyleCnt="0"/>
      <dgm:spPr/>
    </dgm:pt>
    <dgm:pt modelId="{F4D44C73-F8A9-4B0B-B610-04C7B82F46A7}" type="pres">
      <dgm:prSet presAssocID="{31D748C6-CF3F-4E3C-800A-EEB69C84B025}" presName="accentRepeatNode" presStyleLbl="solidFgAcc1" presStyleIdx="3" presStyleCnt="5"/>
      <dgm:spPr/>
    </dgm:pt>
    <dgm:pt modelId="{9B5BB325-9A42-4148-A91C-941FFA65B13B}" type="pres">
      <dgm:prSet presAssocID="{925F6B78-FED2-43D1-9B22-A8C59ABCB65F}" presName="text_5" presStyleLbl="node1" presStyleIdx="4" presStyleCnt="5">
        <dgm:presLayoutVars>
          <dgm:bulletEnabled val="1"/>
        </dgm:presLayoutVars>
      </dgm:prSet>
      <dgm:spPr/>
    </dgm:pt>
    <dgm:pt modelId="{5BDEE663-CEED-48D7-A8CD-A9748CC12E8A}" type="pres">
      <dgm:prSet presAssocID="{925F6B78-FED2-43D1-9B22-A8C59ABCB65F}" presName="accent_5" presStyleCnt="0"/>
      <dgm:spPr/>
    </dgm:pt>
    <dgm:pt modelId="{97D7856D-4A6F-44B1-91BC-7DACEF816D18}" type="pres">
      <dgm:prSet presAssocID="{925F6B78-FED2-43D1-9B22-A8C59ABCB65F}" presName="accentRepeatNode" presStyleLbl="solidFgAcc1" presStyleIdx="4" presStyleCnt="5"/>
      <dgm:spPr/>
    </dgm:pt>
  </dgm:ptLst>
  <dgm:cxnLst>
    <dgm:cxn modelId="{2FAF4C18-9C9A-4784-8B49-A3722CDFBEE8}" type="presOf" srcId="{925F6B78-FED2-43D1-9B22-A8C59ABCB65F}" destId="{9B5BB325-9A42-4148-A91C-941FFA65B13B}" srcOrd="0" destOrd="0" presId="urn:microsoft.com/office/officeart/2008/layout/VerticalCurvedList"/>
    <dgm:cxn modelId="{C069AC1C-B989-4921-AD44-F11076157839}" srcId="{0B527FA1-E0A2-4CA8-BD28-25D26509DE12}" destId="{7B239FD9-BB43-4272-912D-57D2AEAC987B}" srcOrd="2" destOrd="0" parTransId="{17426587-AA3B-43A4-B288-24D3CF96BAB1}" sibTransId="{07AF8C7B-D79D-4843-B1EB-12860B60FA14}"/>
    <dgm:cxn modelId="{14B5E829-1349-4197-83C0-7583D16B8980}" type="presOf" srcId="{06CEDA20-D254-41AB-97C0-FB170C75DFFF}" destId="{BD3EC02E-CD62-482C-BD85-4D96AAC0438A}" srcOrd="0" destOrd="0" presId="urn:microsoft.com/office/officeart/2008/layout/VerticalCurvedList"/>
    <dgm:cxn modelId="{7B44BC2B-196B-4EAF-BA38-F95F42ABAB0D}" type="presOf" srcId="{7B239FD9-BB43-4272-912D-57D2AEAC987B}" destId="{EF1DA1E2-BF97-4350-BD1D-94CAF6D0F9B0}" srcOrd="0" destOrd="0" presId="urn:microsoft.com/office/officeart/2008/layout/VerticalCurvedList"/>
    <dgm:cxn modelId="{3F8B1A5B-C185-4804-8D86-3E2060DB72B5}" srcId="{0B527FA1-E0A2-4CA8-BD28-25D26509DE12}" destId="{BE374DD4-7DDC-41B0-839B-D4D6E7D4CF39}" srcOrd="0" destOrd="0" parTransId="{F35190C9-5821-470D-AFAB-BDAC092B07F5}" sibTransId="{06CEDA20-D254-41AB-97C0-FB170C75DFFF}"/>
    <dgm:cxn modelId="{801CBB45-D9F5-4B49-9435-875F52D9BA8A}" type="presOf" srcId="{BE374DD4-7DDC-41B0-839B-D4D6E7D4CF39}" destId="{33784C9D-5C8C-4121-B46E-9E3E0E14D446}" srcOrd="0" destOrd="0" presId="urn:microsoft.com/office/officeart/2008/layout/VerticalCurvedList"/>
    <dgm:cxn modelId="{9B83D07C-EC53-4050-97D2-8DE7CDB34DFF}" type="presOf" srcId="{D36F2FBB-2156-494E-BBA5-BAF2281FDD87}" destId="{6D6EAFE7-094C-4779-A711-B508DB42785D}" srcOrd="0" destOrd="0" presId="urn:microsoft.com/office/officeart/2008/layout/VerticalCurvedList"/>
    <dgm:cxn modelId="{1E9CD086-85BF-4A8B-A1D7-038DEF990C0C}" type="presOf" srcId="{31D748C6-CF3F-4E3C-800A-EEB69C84B025}" destId="{8ECD3CEF-C547-4D5A-B5C5-06D4B3CA3344}" srcOrd="0" destOrd="0" presId="urn:microsoft.com/office/officeart/2008/layout/VerticalCurvedList"/>
    <dgm:cxn modelId="{5C83ECE0-436D-4D1A-A9DE-1C0F5BAA74E9}" type="presOf" srcId="{0B527FA1-E0A2-4CA8-BD28-25D26509DE12}" destId="{CBC4FBBD-32B3-4538-98D7-87C688A3A823}" srcOrd="0" destOrd="0" presId="urn:microsoft.com/office/officeart/2008/layout/VerticalCurvedList"/>
    <dgm:cxn modelId="{31B5E5E3-5516-4251-AA98-8A3CDE9B5E21}" srcId="{0B527FA1-E0A2-4CA8-BD28-25D26509DE12}" destId="{925F6B78-FED2-43D1-9B22-A8C59ABCB65F}" srcOrd="4" destOrd="0" parTransId="{3F9663F8-56DD-4D0B-BCC3-7D20CC56D67B}" sibTransId="{4CEF60BE-1AAF-4DE3-8045-E3F5804D4A72}"/>
    <dgm:cxn modelId="{10028CF6-907B-4646-AB4E-DD367D74E103}" srcId="{0B527FA1-E0A2-4CA8-BD28-25D26509DE12}" destId="{31D748C6-CF3F-4E3C-800A-EEB69C84B025}" srcOrd="3" destOrd="0" parTransId="{9CE32D98-3A8F-4ACF-AA96-B31EB5F474A0}" sibTransId="{A6DCE57D-F906-421B-8821-E9A5E69D8770}"/>
    <dgm:cxn modelId="{745AB2FB-1E96-4A16-911B-7514F2756961}" srcId="{0B527FA1-E0A2-4CA8-BD28-25D26509DE12}" destId="{D36F2FBB-2156-494E-BBA5-BAF2281FDD87}" srcOrd="1" destOrd="0" parTransId="{4AC461F6-222B-415F-B307-CD002843AFBC}" sibTransId="{44715980-0117-4E7A-9878-7964EC33F8FB}"/>
    <dgm:cxn modelId="{A5D0D0F2-D0F1-47AF-A19D-3B759E662223}" type="presParOf" srcId="{CBC4FBBD-32B3-4538-98D7-87C688A3A823}" destId="{3CDC99BD-6695-4DD0-920B-3E15CF54C3B0}" srcOrd="0" destOrd="0" presId="urn:microsoft.com/office/officeart/2008/layout/VerticalCurvedList"/>
    <dgm:cxn modelId="{88FF57C3-544F-4606-BC07-E4528326ACE6}" type="presParOf" srcId="{3CDC99BD-6695-4DD0-920B-3E15CF54C3B0}" destId="{A322E3D3-64BA-4E04-B128-858F9C991FCD}" srcOrd="0" destOrd="0" presId="urn:microsoft.com/office/officeart/2008/layout/VerticalCurvedList"/>
    <dgm:cxn modelId="{EB70BD12-7898-4E52-8890-843CBBF1C4F9}" type="presParOf" srcId="{A322E3D3-64BA-4E04-B128-858F9C991FCD}" destId="{B688B21E-1EE8-415F-B9A6-2537D7B64841}" srcOrd="0" destOrd="0" presId="urn:microsoft.com/office/officeart/2008/layout/VerticalCurvedList"/>
    <dgm:cxn modelId="{2C734FE0-4CBD-4701-8B9F-CD32E399310C}" type="presParOf" srcId="{A322E3D3-64BA-4E04-B128-858F9C991FCD}" destId="{BD3EC02E-CD62-482C-BD85-4D96AAC0438A}" srcOrd="1" destOrd="0" presId="urn:microsoft.com/office/officeart/2008/layout/VerticalCurvedList"/>
    <dgm:cxn modelId="{84FFB6A7-6D3B-417A-B087-1152B36403C5}" type="presParOf" srcId="{A322E3D3-64BA-4E04-B128-858F9C991FCD}" destId="{64702945-340D-46FE-A038-DB4A1FF61C79}" srcOrd="2" destOrd="0" presId="urn:microsoft.com/office/officeart/2008/layout/VerticalCurvedList"/>
    <dgm:cxn modelId="{25B294C6-32EB-4A50-8076-DFA975D6C22E}" type="presParOf" srcId="{A322E3D3-64BA-4E04-B128-858F9C991FCD}" destId="{7D24C5F8-5DCD-45A4-9811-E36BEE415FBB}" srcOrd="3" destOrd="0" presId="urn:microsoft.com/office/officeart/2008/layout/VerticalCurvedList"/>
    <dgm:cxn modelId="{9CE9E9CB-B3F4-4051-985B-FAA2A54A91ED}" type="presParOf" srcId="{3CDC99BD-6695-4DD0-920B-3E15CF54C3B0}" destId="{33784C9D-5C8C-4121-B46E-9E3E0E14D446}" srcOrd="1" destOrd="0" presId="urn:microsoft.com/office/officeart/2008/layout/VerticalCurvedList"/>
    <dgm:cxn modelId="{A7A4B06D-ACD5-4EB7-A9B5-BE3DED4237DB}" type="presParOf" srcId="{3CDC99BD-6695-4DD0-920B-3E15CF54C3B0}" destId="{DE684CAF-5A2D-4D3F-A7A7-5895C7640142}" srcOrd="2" destOrd="0" presId="urn:microsoft.com/office/officeart/2008/layout/VerticalCurvedList"/>
    <dgm:cxn modelId="{0A1F2F86-A20F-4AF3-A631-30645A72DF5B}" type="presParOf" srcId="{DE684CAF-5A2D-4D3F-A7A7-5895C7640142}" destId="{AE9F5D22-9E9B-4328-9349-DA6EAE2F8B28}" srcOrd="0" destOrd="0" presId="urn:microsoft.com/office/officeart/2008/layout/VerticalCurvedList"/>
    <dgm:cxn modelId="{FEADEBFB-3953-474F-9C1C-6B618C8D097C}" type="presParOf" srcId="{3CDC99BD-6695-4DD0-920B-3E15CF54C3B0}" destId="{6D6EAFE7-094C-4779-A711-B508DB42785D}" srcOrd="3" destOrd="0" presId="urn:microsoft.com/office/officeart/2008/layout/VerticalCurvedList"/>
    <dgm:cxn modelId="{F82D717F-F27D-43D3-9882-F9C9C8B3C593}" type="presParOf" srcId="{3CDC99BD-6695-4DD0-920B-3E15CF54C3B0}" destId="{03A9F365-1580-49D9-933D-0B334D888172}" srcOrd="4" destOrd="0" presId="urn:microsoft.com/office/officeart/2008/layout/VerticalCurvedList"/>
    <dgm:cxn modelId="{C6DDDF6F-0B62-4E69-AB68-F4626CFBB502}" type="presParOf" srcId="{03A9F365-1580-49D9-933D-0B334D888172}" destId="{1AD00C6D-E38F-4017-97F7-967F13FE67E4}" srcOrd="0" destOrd="0" presId="urn:microsoft.com/office/officeart/2008/layout/VerticalCurvedList"/>
    <dgm:cxn modelId="{66DF260E-B505-4259-BF78-8D3C36CA28B7}" type="presParOf" srcId="{3CDC99BD-6695-4DD0-920B-3E15CF54C3B0}" destId="{EF1DA1E2-BF97-4350-BD1D-94CAF6D0F9B0}" srcOrd="5" destOrd="0" presId="urn:microsoft.com/office/officeart/2008/layout/VerticalCurvedList"/>
    <dgm:cxn modelId="{06D68315-B4C8-4DB5-9173-D40CCD7285B5}" type="presParOf" srcId="{3CDC99BD-6695-4DD0-920B-3E15CF54C3B0}" destId="{455006A8-FECE-440A-A97F-AD04E26D4CE6}" srcOrd="6" destOrd="0" presId="urn:microsoft.com/office/officeart/2008/layout/VerticalCurvedList"/>
    <dgm:cxn modelId="{2E7D5630-C4E1-4ADC-BAEA-9C2F2FECBA85}" type="presParOf" srcId="{455006A8-FECE-440A-A97F-AD04E26D4CE6}" destId="{B44572F3-5A4F-469B-9F2F-834803CA5669}" srcOrd="0" destOrd="0" presId="urn:microsoft.com/office/officeart/2008/layout/VerticalCurvedList"/>
    <dgm:cxn modelId="{27BAA143-BEF1-4358-94A9-CE9C3FEB1534}" type="presParOf" srcId="{3CDC99BD-6695-4DD0-920B-3E15CF54C3B0}" destId="{8ECD3CEF-C547-4D5A-B5C5-06D4B3CA3344}" srcOrd="7" destOrd="0" presId="urn:microsoft.com/office/officeart/2008/layout/VerticalCurvedList"/>
    <dgm:cxn modelId="{05AFC638-BC49-4D3E-8895-3D2C433355FE}" type="presParOf" srcId="{3CDC99BD-6695-4DD0-920B-3E15CF54C3B0}" destId="{373BFC93-EBF4-4DFA-8A14-DF07519A7302}" srcOrd="8" destOrd="0" presId="urn:microsoft.com/office/officeart/2008/layout/VerticalCurvedList"/>
    <dgm:cxn modelId="{CFF8B340-5F2B-4E82-A5D7-B0EB6127A64D}" type="presParOf" srcId="{373BFC93-EBF4-4DFA-8A14-DF07519A7302}" destId="{F4D44C73-F8A9-4B0B-B610-04C7B82F46A7}" srcOrd="0" destOrd="0" presId="urn:microsoft.com/office/officeart/2008/layout/VerticalCurvedList"/>
    <dgm:cxn modelId="{86C00A09-51A4-4154-891E-F0F57DAFCE27}" type="presParOf" srcId="{3CDC99BD-6695-4DD0-920B-3E15CF54C3B0}" destId="{9B5BB325-9A42-4148-A91C-941FFA65B13B}" srcOrd="9" destOrd="0" presId="urn:microsoft.com/office/officeart/2008/layout/VerticalCurvedList"/>
    <dgm:cxn modelId="{E5963CB1-FE44-4429-A059-1F17C347A2CB}" type="presParOf" srcId="{3CDC99BD-6695-4DD0-920B-3E15CF54C3B0}" destId="{5BDEE663-CEED-48D7-A8CD-A9748CC12E8A}" srcOrd="10" destOrd="0" presId="urn:microsoft.com/office/officeart/2008/layout/VerticalCurvedList"/>
    <dgm:cxn modelId="{BCF30C3A-BFBF-4AB3-A50A-D140A4A07A19}" type="presParOf" srcId="{5BDEE663-CEED-48D7-A8CD-A9748CC12E8A}" destId="{97D7856D-4A6F-44B1-91BC-7DACEF816D1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13FD1-17C1-4886-B593-5CB838D7CFD7}">
      <dsp:nvSpPr>
        <dsp:cNvPr id="0" name=""/>
        <dsp:cNvSpPr/>
      </dsp:nvSpPr>
      <dsp:spPr>
        <a:xfrm rot="5400000">
          <a:off x="5007120" y="-1901186"/>
          <a:ext cx="1163260" cy="526694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Il primo prevede che almeno </a:t>
          </a:r>
          <a:r>
            <a:rPr lang="it-IT" sz="1300" b="1" kern="1200" dirty="0"/>
            <a:t>4.000 PMI </a:t>
          </a:r>
          <a:r>
            <a:rPr lang="it-IT" sz="1300" kern="1200" dirty="0"/>
            <a:t>ricevano finanziamenti </a:t>
          </a:r>
          <a:r>
            <a:rPr lang="it-IT" sz="1300" b="0" kern="1200" dirty="0"/>
            <a:t>dal</a:t>
          </a:r>
          <a:r>
            <a:rPr lang="it-IT" sz="1300" b="1" kern="1200" dirty="0"/>
            <a:t> fondo 394/81 gestito da SIMEST</a:t>
          </a:r>
        </a:p>
        <a:p>
          <a:pPr marL="114300" lvl="1" indent="-114300" algn="l" defTabSz="577850">
            <a:lnSpc>
              <a:spcPct val="90000"/>
            </a:lnSpc>
            <a:spcBef>
              <a:spcPct val="0"/>
            </a:spcBef>
            <a:spcAft>
              <a:spcPct val="15000"/>
            </a:spcAft>
            <a:buChar char="•"/>
          </a:pPr>
          <a:r>
            <a:rPr lang="it-IT" sz="1300" kern="1200" dirty="0"/>
            <a:t>Il secondo obiettivo prevede invece il </a:t>
          </a:r>
          <a:r>
            <a:rPr lang="it-IT" sz="1300" b="1" kern="1200" dirty="0"/>
            <a:t>completamento delle procedure di assunzione di 1.000 esperti per l’attuazione del PNRR</a:t>
          </a:r>
        </a:p>
      </dsp:txBody>
      <dsp:txXfrm rot="-5400000">
        <a:off x="2955278" y="207442"/>
        <a:ext cx="5210158" cy="1049688"/>
      </dsp:txXfrm>
    </dsp:sp>
    <dsp:sp modelId="{AA4FED95-E3C8-4251-AC82-F471CF916AD0}">
      <dsp:nvSpPr>
        <dsp:cNvPr id="0" name=""/>
        <dsp:cNvSpPr/>
      </dsp:nvSpPr>
      <dsp:spPr>
        <a:xfrm>
          <a:off x="0" y="7088"/>
          <a:ext cx="2962656" cy="145407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it-IT" sz="2400" b="1" kern="1200" dirty="0"/>
            <a:t>31/12: 2 obiettivi </a:t>
          </a:r>
        </a:p>
      </dsp:txBody>
      <dsp:txXfrm>
        <a:off x="70982" y="78070"/>
        <a:ext cx="2820692" cy="1312111"/>
      </dsp:txXfrm>
    </dsp:sp>
    <dsp:sp modelId="{CE4FE8FF-2DAC-40F0-9727-2755B53E19B0}">
      <dsp:nvSpPr>
        <dsp:cNvPr id="0" name=""/>
        <dsp:cNvSpPr/>
      </dsp:nvSpPr>
      <dsp:spPr>
        <a:xfrm rot="5400000">
          <a:off x="5014497" y="-379619"/>
          <a:ext cx="1163260" cy="526694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it-IT" sz="1300" b="1" kern="1200" dirty="0"/>
            <a:t>16 si riferiscono a investimenti e 24 a riforme</a:t>
          </a:r>
          <a:r>
            <a:rPr lang="it-IT" sz="1300" kern="1200" dirty="0"/>
            <a:t>. </a:t>
          </a:r>
        </a:p>
        <a:p>
          <a:pPr marL="114300" lvl="1" indent="-114300" algn="l" defTabSz="577850">
            <a:lnSpc>
              <a:spcPct val="90000"/>
            </a:lnSpc>
            <a:spcBef>
              <a:spcPct val="0"/>
            </a:spcBef>
            <a:spcAft>
              <a:spcPct val="15000"/>
            </a:spcAft>
            <a:buChar char="•"/>
          </a:pPr>
          <a:r>
            <a:rPr lang="it-IT" sz="1300" kern="1200" dirty="0"/>
            <a:t>I traguardi relativi agli investimenti sono interventi </a:t>
          </a:r>
          <a:r>
            <a:rPr lang="it-IT" sz="1300" b="1" kern="1200" dirty="0"/>
            <a:t>di natura progettuale </a:t>
          </a:r>
          <a:r>
            <a:rPr lang="it-IT" sz="1300" kern="1200" dirty="0"/>
            <a:t>piuttosto che esecutiva.</a:t>
          </a:r>
        </a:p>
        <a:p>
          <a:pPr marL="114300" lvl="1" indent="-114300" algn="l" defTabSz="577850">
            <a:lnSpc>
              <a:spcPct val="90000"/>
            </a:lnSpc>
            <a:spcBef>
              <a:spcPct val="0"/>
            </a:spcBef>
            <a:spcAft>
              <a:spcPct val="15000"/>
            </a:spcAft>
            <a:buChar char="•"/>
          </a:pPr>
          <a:r>
            <a:rPr lang="it-IT" sz="1300" kern="1200" dirty="0"/>
            <a:t>I traguardi relativi alle riforme sono</a:t>
          </a:r>
          <a:r>
            <a:rPr lang="it-IT" sz="1300" b="1" kern="1200" dirty="0"/>
            <a:t>: 5 per riforme orizzontali, 3 per riforme abilitanti e 16 per riforme settoriali</a:t>
          </a:r>
        </a:p>
      </dsp:txBody>
      <dsp:txXfrm rot="-5400000">
        <a:off x="2962655" y="1729009"/>
        <a:ext cx="5210158" cy="1049688"/>
      </dsp:txXfrm>
    </dsp:sp>
    <dsp:sp modelId="{DB500347-DD0B-47DC-803F-119758C9AA2F}">
      <dsp:nvSpPr>
        <dsp:cNvPr id="0" name=""/>
        <dsp:cNvSpPr/>
      </dsp:nvSpPr>
      <dsp:spPr>
        <a:xfrm>
          <a:off x="0" y="1526815"/>
          <a:ext cx="2962656" cy="145407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it-IT" sz="2400" b="1" kern="1200" dirty="0"/>
            <a:t>31/12: 40 traguardi</a:t>
          </a:r>
        </a:p>
      </dsp:txBody>
      <dsp:txXfrm>
        <a:off x="70982" y="1597797"/>
        <a:ext cx="2820692" cy="1312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256C1-79DE-4C7E-BA37-847304CE8563}">
      <dsp:nvSpPr>
        <dsp:cNvPr id="0" name=""/>
        <dsp:cNvSpPr/>
      </dsp:nvSpPr>
      <dsp:spPr>
        <a:xfrm>
          <a:off x="0" y="322581"/>
          <a:ext cx="8229600" cy="1029600"/>
        </a:xfrm>
        <a:prstGeom prst="roundRect">
          <a:avLst/>
        </a:prstGeom>
        <a:blipFill rotWithShape="0">
          <a:blip xmlns:r="http://schemas.openxmlformats.org/officeDocument/2006/relationships" r:embed="rId1" cstate="print"/>
          <a:srcRect/>
          <a:stretch>
            <a:fillRect l="-84000" r="-8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endParaRPr lang="it-IT" sz="4300" kern="1200"/>
        </a:p>
      </dsp:txBody>
      <dsp:txXfrm>
        <a:off x="50261" y="372842"/>
        <a:ext cx="8129078" cy="929078"/>
      </dsp:txXfrm>
    </dsp:sp>
    <dsp:sp modelId="{3AEBC4B5-EF7E-4772-80F2-A54E0A5BD8F5}">
      <dsp:nvSpPr>
        <dsp:cNvPr id="0" name=""/>
        <dsp:cNvSpPr/>
      </dsp:nvSpPr>
      <dsp:spPr>
        <a:xfrm>
          <a:off x="0" y="1352181"/>
          <a:ext cx="8229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4610" rIns="305816" bIns="54610" numCol="1" spcCol="1270" anchor="t" anchorCtr="0">
          <a:noAutofit/>
        </a:bodyPr>
        <a:lstStyle/>
        <a:p>
          <a:pPr marL="285750" lvl="1" indent="-285750" algn="l" defTabSz="1511300">
            <a:lnSpc>
              <a:spcPct val="90000"/>
            </a:lnSpc>
            <a:spcBef>
              <a:spcPct val="0"/>
            </a:spcBef>
            <a:spcAft>
              <a:spcPct val="20000"/>
            </a:spcAft>
            <a:buChar char="•"/>
          </a:pPr>
          <a:endParaRPr lang="it-IT" sz="3400" kern="1200"/>
        </a:p>
      </dsp:txBody>
      <dsp:txXfrm>
        <a:off x="0" y="1352181"/>
        <a:ext cx="8229600" cy="910800"/>
      </dsp:txXfrm>
    </dsp:sp>
    <dsp:sp modelId="{7857A081-49BF-462B-AFF3-3E06D444832D}">
      <dsp:nvSpPr>
        <dsp:cNvPr id="0" name=""/>
        <dsp:cNvSpPr/>
      </dsp:nvSpPr>
      <dsp:spPr>
        <a:xfrm>
          <a:off x="0" y="2262981"/>
          <a:ext cx="8229600" cy="1029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endParaRPr lang="it-IT" sz="4300" kern="1200"/>
        </a:p>
      </dsp:txBody>
      <dsp:txXfrm>
        <a:off x="50261" y="2313242"/>
        <a:ext cx="8129078" cy="929078"/>
      </dsp:txXfrm>
    </dsp:sp>
    <dsp:sp modelId="{B0DA0C04-63D8-4524-89FB-31B4378303A8}">
      <dsp:nvSpPr>
        <dsp:cNvPr id="0" name=""/>
        <dsp:cNvSpPr/>
      </dsp:nvSpPr>
      <dsp:spPr>
        <a:xfrm>
          <a:off x="0" y="3292581"/>
          <a:ext cx="8229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4610" rIns="305816" bIns="54610" numCol="1" spcCol="1270" anchor="t" anchorCtr="0">
          <a:noAutofit/>
        </a:bodyPr>
        <a:lstStyle/>
        <a:p>
          <a:pPr marL="285750" lvl="1" indent="-285750" algn="l" defTabSz="1511300">
            <a:lnSpc>
              <a:spcPct val="90000"/>
            </a:lnSpc>
            <a:spcBef>
              <a:spcPct val="0"/>
            </a:spcBef>
            <a:spcAft>
              <a:spcPct val="20000"/>
            </a:spcAft>
            <a:buChar char="•"/>
          </a:pPr>
          <a:endParaRPr lang="it-IT" sz="3400" kern="1200"/>
        </a:p>
      </dsp:txBody>
      <dsp:txXfrm>
        <a:off x="0" y="3292581"/>
        <a:ext cx="8229600" cy="910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F9369-9AC0-4059-81DE-50608A047D9F}">
      <dsp:nvSpPr>
        <dsp:cNvPr id="0" name=""/>
        <dsp:cNvSpPr/>
      </dsp:nvSpPr>
      <dsp:spPr>
        <a:xfrm>
          <a:off x="1132953" y="899665"/>
          <a:ext cx="2121800" cy="14152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it-IT" sz="1400" b="1" kern="1200" dirty="0"/>
            <a:t>Intesa</a:t>
          </a:r>
          <a:r>
            <a:rPr lang="it-IT" sz="1400" kern="1200" dirty="0"/>
            <a:t> tra le Regioni in Conferenza Stato - Regioni - Autonomie</a:t>
          </a:r>
        </a:p>
      </dsp:txBody>
      <dsp:txXfrm>
        <a:off x="1472441" y="899665"/>
        <a:ext cx="1782312" cy="1415241"/>
      </dsp:txXfrm>
    </dsp:sp>
    <dsp:sp modelId="{1CB9815B-A445-4416-9A98-700D1D217907}">
      <dsp:nvSpPr>
        <dsp:cNvPr id="0" name=""/>
        <dsp:cNvSpPr/>
      </dsp:nvSpPr>
      <dsp:spPr>
        <a:xfrm>
          <a:off x="1132953" y="2314906"/>
          <a:ext cx="2121800" cy="14152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it-IT" sz="1400" b="1" kern="1200" dirty="0"/>
            <a:t>Decreto</a:t>
          </a:r>
          <a:r>
            <a:rPr lang="it-IT" sz="1400" kern="1200" dirty="0"/>
            <a:t> </a:t>
          </a:r>
          <a:r>
            <a:rPr lang="it-IT" sz="1400" b="0" kern="1200" dirty="0"/>
            <a:t>di riparto delle risorse</a:t>
          </a:r>
        </a:p>
      </dsp:txBody>
      <dsp:txXfrm>
        <a:off x="1472441" y="2314906"/>
        <a:ext cx="1782312" cy="1415241"/>
      </dsp:txXfrm>
    </dsp:sp>
    <dsp:sp modelId="{DCB99635-7FDA-40B8-935D-6E6234566788}">
      <dsp:nvSpPr>
        <dsp:cNvPr id="0" name=""/>
        <dsp:cNvSpPr/>
      </dsp:nvSpPr>
      <dsp:spPr>
        <a:xfrm>
          <a:off x="1326" y="333852"/>
          <a:ext cx="1414533" cy="141453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it-IT" sz="1700" kern="1200" dirty="0"/>
            <a:t>Modalità di attuazione n°1 </a:t>
          </a:r>
        </a:p>
      </dsp:txBody>
      <dsp:txXfrm>
        <a:off x="208480" y="541006"/>
        <a:ext cx="1000225" cy="1000225"/>
      </dsp:txXfrm>
    </dsp:sp>
    <dsp:sp modelId="{B7D7FB55-B853-4C24-BB7B-7793CF868F8F}">
      <dsp:nvSpPr>
        <dsp:cNvPr id="0" name=""/>
        <dsp:cNvSpPr/>
      </dsp:nvSpPr>
      <dsp:spPr>
        <a:xfrm>
          <a:off x="4669288" y="899665"/>
          <a:ext cx="2121800" cy="14152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it-IT" sz="1400" b="1" kern="1200" dirty="0"/>
            <a:t>Decreto </a:t>
          </a:r>
          <a:r>
            <a:rPr lang="it-IT" sz="1400" b="0" kern="1200" dirty="0"/>
            <a:t>con criteri di selezione dei progetti </a:t>
          </a:r>
          <a:r>
            <a:rPr lang="it-IT" sz="1400" kern="1200" dirty="0"/>
            <a:t>da parte del Ministero titolare dell’intervento</a:t>
          </a:r>
        </a:p>
      </dsp:txBody>
      <dsp:txXfrm>
        <a:off x="5008776" y="899665"/>
        <a:ext cx="1782312" cy="1415241"/>
      </dsp:txXfrm>
    </dsp:sp>
    <dsp:sp modelId="{79B4B50F-84B3-424B-89BC-0726B89EF338}">
      <dsp:nvSpPr>
        <dsp:cNvPr id="0" name=""/>
        <dsp:cNvSpPr/>
      </dsp:nvSpPr>
      <dsp:spPr>
        <a:xfrm>
          <a:off x="4669288" y="2314906"/>
          <a:ext cx="2121800" cy="1415241"/>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it-IT" sz="1400" b="1" kern="1200" dirty="0"/>
            <a:t>Avviso pubblico</a:t>
          </a:r>
        </a:p>
        <a:p>
          <a:pPr marL="0" lvl="0" indent="0" algn="l" defTabSz="622300">
            <a:lnSpc>
              <a:spcPct val="90000"/>
            </a:lnSpc>
            <a:spcBef>
              <a:spcPct val="0"/>
            </a:spcBef>
            <a:spcAft>
              <a:spcPct val="35000"/>
            </a:spcAft>
            <a:buNone/>
          </a:pPr>
          <a:endParaRPr lang="it-IT" sz="1400" b="1" kern="1200" dirty="0"/>
        </a:p>
        <a:p>
          <a:pPr marL="0" lvl="0" indent="0" algn="l" defTabSz="622300">
            <a:lnSpc>
              <a:spcPct val="90000"/>
            </a:lnSpc>
            <a:spcBef>
              <a:spcPct val="0"/>
            </a:spcBef>
            <a:spcAft>
              <a:spcPct val="35000"/>
            </a:spcAft>
            <a:buNone/>
          </a:pPr>
          <a:r>
            <a:rPr lang="it-IT" sz="1400" b="1" kern="1200" dirty="0"/>
            <a:t>Decreto </a:t>
          </a:r>
          <a:r>
            <a:rPr lang="it-IT" sz="1400" b="0" kern="1200" dirty="0"/>
            <a:t>di selezione delle proposte e riparto delle risorse</a:t>
          </a:r>
        </a:p>
      </dsp:txBody>
      <dsp:txXfrm>
        <a:off x="5008776" y="2314906"/>
        <a:ext cx="1782312" cy="1415241"/>
      </dsp:txXfrm>
    </dsp:sp>
    <dsp:sp modelId="{9D77D85E-A72B-4137-9C51-F680B42C2A81}">
      <dsp:nvSpPr>
        <dsp:cNvPr id="0" name=""/>
        <dsp:cNvSpPr/>
      </dsp:nvSpPr>
      <dsp:spPr>
        <a:xfrm>
          <a:off x="3537661" y="333852"/>
          <a:ext cx="1414533" cy="141453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it-IT" sz="1700" kern="1200" dirty="0"/>
            <a:t>Modalità di attuazione n°2 </a:t>
          </a:r>
        </a:p>
      </dsp:txBody>
      <dsp:txXfrm>
        <a:off x="3744815" y="541006"/>
        <a:ext cx="1000225" cy="1000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EC02E-CD62-482C-BD85-4D96AAC0438A}">
      <dsp:nvSpPr>
        <dsp:cNvPr id="0" name=""/>
        <dsp:cNvSpPr/>
      </dsp:nvSpPr>
      <dsp:spPr>
        <a:xfrm>
          <a:off x="-5604264" y="-857943"/>
          <a:ext cx="6672538" cy="6672538"/>
        </a:xfrm>
        <a:prstGeom prst="blockArc">
          <a:avLst>
            <a:gd name="adj1" fmla="val 18900000"/>
            <a:gd name="adj2" fmla="val 2700000"/>
            <a:gd name="adj3" fmla="val 32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84C9D-5C8C-4121-B46E-9E3E0E14D446}">
      <dsp:nvSpPr>
        <dsp:cNvPr id="0" name=""/>
        <dsp:cNvSpPr/>
      </dsp:nvSpPr>
      <dsp:spPr>
        <a:xfrm>
          <a:off x="398127" y="261017"/>
          <a:ext cx="7033251"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3020" rIns="33020" bIns="33020" numCol="1" spcCol="1270" anchor="ctr" anchorCtr="0">
          <a:noAutofit/>
        </a:bodyPr>
        <a:lstStyle/>
        <a:p>
          <a:pPr marL="0" lvl="0" indent="0" algn="l" defTabSz="577850">
            <a:lnSpc>
              <a:spcPct val="90000"/>
            </a:lnSpc>
            <a:spcBef>
              <a:spcPct val="0"/>
            </a:spcBef>
            <a:spcAft>
              <a:spcPct val="35000"/>
            </a:spcAft>
            <a:buNone/>
          </a:pPr>
          <a:r>
            <a:rPr lang="it-IT" sz="1300" b="1" kern="1200" dirty="0">
              <a:effectLst/>
              <a:latin typeface="Calibri" panose="020F0502020204030204" pitchFamily="34" charset="0"/>
              <a:ea typeface="Calibri" panose="020F0502020204030204" pitchFamily="34" charset="0"/>
              <a:cs typeface="Times New Roman" panose="02020603050405020304" pitchFamily="18" charset="0"/>
            </a:rPr>
            <a:t>Reclutamento di giovane personale nella PA</a:t>
          </a:r>
          <a:r>
            <a:rPr lang="it-IT" sz="1300" kern="1200" dirty="0">
              <a:effectLst/>
              <a:latin typeface="Calibri" panose="020F0502020204030204" pitchFamily="34" charset="0"/>
              <a:ea typeface="Calibri" panose="020F0502020204030204" pitchFamily="34" charset="0"/>
              <a:cs typeface="Times New Roman" panose="02020603050405020304" pitchFamily="18" charset="0"/>
            </a:rPr>
            <a:t> per favorire il ricambio generazionale nella Pubblica Amministrazione</a:t>
          </a:r>
          <a:endParaRPr lang="it-IT" sz="1300" kern="1200" dirty="0"/>
        </a:p>
      </dsp:txBody>
      <dsp:txXfrm>
        <a:off x="398127" y="261017"/>
        <a:ext cx="7033251" cy="521836"/>
      </dsp:txXfrm>
    </dsp:sp>
    <dsp:sp modelId="{AE9F5D22-9E9B-4328-9349-DA6EAE2F8B28}">
      <dsp:nvSpPr>
        <dsp:cNvPr id="0" name=""/>
        <dsp:cNvSpPr/>
      </dsp:nvSpPr>
      <dsp:spPr>
        <a:xfrm>
          <a:off x="71979" y="195787"/>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EAFE7-094C-4779-A711-B508DB42785D}">
      <dsp:nvSpPr>
        <dsp:cNvPr id="0" name=""/>
        <dsp:cNvSpPr/>
      </dsp:nvSpPr>
      <dsp:spPr>
        <a:xfrm>
          <a:off x="827373" y="1043672"/>
          <a:ext cx="6604005"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3020" rIns="33020" bIns="33020" numCol="1" spcCol="1270" anchor="ctr" anchorCtr="0">
          <a:noAutofit/>
        </a:bodyPr>
        <a:lstStyle/>
        <a:p>
          <a:pPr marL="0" lvl="0" indent="0" algn="l" defTabSz="577850">
            <a:lnSpc>
              <a:spcPct val="90000"/>
            </a:lnSpc>
            <a:spcBef>
              <a:spcPct val="0"/>
            </a:spcBef>
            <a:spcAft>
              <a:spcPct val="35000"/>
            </a:spcAft>
            <a:buNone/>
          </a:pPr>
          <a:r>
            <a:rPr lang="it-IT" sz="1300" b="1" kern="1200" dirty="0">
              <a:effectLst/>
              <a:latin typeface="Calibri" panose="020F0502020204030204" pitchFamily="34" charset="0"/>
              <a:ea typeface="Calibri" panose="020F0502020204030204" pitchFamily="34" charset="0"/>
              <a:cs typeface="Times New Roman" panose="02020603050405020304" pitchFamily="18" charset="0"/>
            </a:rPr>
            <a:t>Digitalizzazione della Pubblica Amministrazione</a:t>
          </a:r>
          <a:r>
            <a:rPr lang="it-IT" sz="1300" kern="1200" dirty="0">
              <a:effectLst/>
              <a:latin typeface="Calibri" panose="020F0502020204030204" pitchFamily="34" charset="0"/>
              <a:ea typeface="Calibri" panose="020F0502020204030204" pitchFamily="34" charset="0"/>
              <a:cs typeface="Times New Roman" panose="02020603050405020304" pitchFamily="18" charset="0"/>
            </a:rPr>
            <a:t> per semplificare i processi burocratici che coinvolgono i giovani e favorire la loro partecipazione alla vita sociale e culturale del paese</a:t>
          </a:r>
          <a:endParaRPr lang="it-IT" sz="1300" kern="1200" dirty="0"/>
        </a:p>
      </dsp:txBody>
      <dsp:txXfrm>
        <a:off x="827373" y="1043672"/>
        <a:ext cx="6604005" cy="521836"/>
      </dsp:txXfrm>
    </dsp:sp>
    <dsp:sp modelId="{1AD00C6D-E38F-4017-97F7-967F13FE67E4}">
      <dsp:nvSpPr>
        <dsp:cNvPr id="0" name=""/>
        <dsp:cNvSpPr/>
      </dsp:nvSpPr>
      <dsp:spPr>
        <a:xfrm>
          <a:off x="501225" y="978442"/>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DA1E2-BF97-4350-BD1D-94CAF6D0F9B0}">
      <dsp:nvSpPr>
        <dsp:cNvPr id="0" name=""/>
        <dsp:cNvSpPr/>
      </dsp:nvSpPr>
      <dsp:spPr>
        <a:xfrm>
          <a:off x="1023656" y="1826327"/>
          <a:ext cx="6407722"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3020" rIns="33020" bIns="33020" numCol="1" spcCol="1270" anchor="ctr" anchorCtr="0">
          <a:noAutofit/>
        </a:bodyPr>
        <a:lstStyle/>
        <a:p>
          <a:pPr marL="0" lvl="0" indent="0" algn="l" defTabSz="577850">
            <a:lnSpc>
              <a:spcPct val="90000"/>
            </a:lnSpc>
            <a:spcBef>
              <a:spcPct val="0"/>
            </a:spcBef>
            <a:spcAft>
              <a:spcPct val="35000"/>
            </a:spcAft>
            <a:buNone/>
          </a:pPr>
          <a:r>
            <a:rPr lang="it-IT" sz="1300" b="1" kern="1200" dirty="0">
              <a:effectLst/>
              <a:latin typeface="Calibri" panose="020F0502020204030204" pitchFamily="34" charset="0"/>
              <a:ea typeface="Calibri" panose="020F0502020204030204" pitchFamily="34" charset="0"/>
              <a:cs typeface="Times New Roman" panose="02020603050405020304" pitchFamily="18" charset="0"/>
            </a:rPr>
            <a:t>Programmi di diffusione di competenze digitali</a:t>
          </a:r>
          <a:r>
            <a:rPr lang="it-IT" sz="1300" kern="1200" dirty="0">
              <a:effectLst/>
              <a:latin typeface="Calibri" panose="020F0502020204030204" pitchFamily="34" charset="0"/>
              <a:ea typeface="Calibri" panose="020F0502020204030204" pitchFamily="34" charset="0"/>
              <a:cs typeface="Times New Roman" panose="02020603050405020304" pitchFamily="18" charset="0"/>
            </a:rPr>
            <a:t> nelle scuole e tramite il nuovo servizio civile digitale</a:t>
          </a:r>
          <a:endParaRPr lang="it-IT" sz="1300" kern="1200" dirty="0"/>
        </a:p>
      </dsp:txBody>
      <dsp:txXfrm>
        <a:off x="1023656" y="1826327"/>
        <a:ext cx="6407722" cy="521836"/>
      </dsp:txXfrm>
    </dsp:sp>
    <dsp:sp modelId="{B44572F3-5A4F-469B-9F2F-834803CA5669}">
      <dsp:nvSpPr>
        <dsp:cNvPr id="0" name=""/>
        <dsp:cNvSpPr/>
      </dsp:nvSpPr>
      <dsp:spPr>
        <a:xfrm>
          <a:off x="697508" y="1761098"/>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D3CEF-C547-4D5A-B5C5-06D4B3CA3344}">
      <dsp:nvSpPr>
        <dsp:cNvPr id="0" name=""/>
        <dsp:cNvSpPr/>
      </dsp:nvSpPr>
      <dsp:spPr>
        <a:xfrm>
          <a:off x="1023656" y="2608487"/>
          <a:ext cx="6407722"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3020" rIns="33020" bIns="33020" numCol="1" spcCol="1270" anchor="ctr" anchorCtr="0">
          <a:noAutofit/>
        </a:bodyPr>
        <a:lstStyle/>
        <a:p>
          <a:pPr marL="0" lvl="0" indent="0" algn="l" defTabSz="577850">
            <a:lnSpc>
              <a:spcPct val="90000"/>
            </a:lnSpc>
            <a:spcBef>
              <a:spcPct val="0"/>
            </a:spcBef>
            <a:spcAft>
              <a:spcPct val="35000"/>
            </a:spcAft>
            <a:buNone/>
          </a:pPr>
          <a:r>
            <a:rPr lang="it-IT" sz="1300" b="0" kern="1200" dirty="0">
              <a:effectLst/>
              <a:latin typeface="Calibri" panose="020F0502020204030204" pitchFamily="34" charset="0"/>
              <a:ea typeface="Calibri" panose="020F0502020204030204" pitchFamily="34" charset="0"/>
              <a:cs typeface="Times New Roman" panose="02020603050405020304" pitchFamily="18" charset="0"/>
            </a:rPr>
            <a:t>Completamento e miglioramento della </a:t>
          </a:r>
          <a:r>
            <a:rPr lang="it-IT" sz="1300" b="1" kern="1200" dirty="0">
              <a:effectLst/>
              <a:latin typeface="Calibri" panose="020F0502020204030204" pitchFamily="34" charset="0"/>
              <a:ea typeface="Calibri" panose="020F0502020204030204" pitchFamily="34" charset="0"/>
              <a:cs typeface="Times New Roman" panose="02020603050405020304" pitchFamily="18" charset="0"/>
            </a:rPr>
            <a:t>connettività nelle scuole</a:t>
          </a:r>
          <a:endParaRPr lang="it-IT" sz="1300" kern="1200" dirty="0"/>
        </a:p>
      </dsp:txBody>
      <dsp:txXfrm>
        <a:off x="1023656" y="2608487"/>
        <a:ext cx="6407722" cy="521836"/>
      </dsp:txXfrm>
    </dsp:sp>
    <dsp:sp modelId="{F4D44C73-F8A9-4B0B-B610-04C7B82F46A7}">
      <dsp:nvSpPr>
        <dsp:cNvPr id="0" name=""/>
        <dsp:cNvSpPr/>
      </dsp:nvSpPr>
      <dsp:spPr>
        <a:xfrm>
          <a:off x="697508" y="2543257"/>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BB325-9A42-4148-A91C-941FFA65B13B}">
      <dsp:nvSpPr>
        <dsp:cNvPr id="0" name=""/>
        <dsp:cNvSpPr/>
      </dsp:nvSpPr>
      <dsp:spPr>
        <a:xfrm>
          <a:off x="827373" y="3391142"/>
          <a:ext cx="6604005"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3020" rIns="33020" bIns="33020" numCol="1" spcCol="1270" anchor="ctr" anchorCtr="0">
          <a:noAutofit/>
        </a:bodyPr>
        <a:lstStyle/>
        <a:p>
          <a:pPr marL="0" lvl="0" indent="0" algn="l" defTabSz="577850">
            <a:lnSpc>
              <a:spcPct val="90000"/>
            </a:lnSpc>
            <a:spcBef>
              <a:spcPct val="0"/>
            </a:spcBef>
            <a:spcAft>
              <a:spcPct val="35000"/>
            </a:spcAft>
            <a:buNone/>
          </a:pPr>
          <a:r>
            <a:rPr lang="it-IT" sz="1300" b="1" kern="1200" dirty="0">
              <a:effectLst/>
              <a:latin typeface="Calibri" panose="020F0502020204030204" pitchFamily="34" charset="0"/>
              <a:ea typeface="Calibri" panose="020F0502020204030204" pitchFamily="34" charset="0"/>
              <a:cs typeface="Times New Roman" panose="02020603050405020304" pitchFamily="18" charset="0"/>
            </a:rPr>
            <a:t>Creazione </a:t>
          </a:r>
          <a:r>
            <a:rPr lang="it-IT" sz="13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di occupazione giovanile </a:t>
          </a:r>
          <a:r>
            <a:rPr lang="it-IT" sz="1300" b="0"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in tutti i settori toccati </a:t>
          </a:r>
          <a:r>
            <a:rPr lang="it-IT" sz="13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dal Green </a:t>
          </a:r>
          <a:r>
            <a:rPr lang="it-IT" sz="1300" b="1" kern="1200" dirty="0" err="1">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Deal</a:t>
          </a:r>
          <a:r>
            <a:rPr lang="it-IT" sz="13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 europeo </a:t>
          </a:r>
          <a:r>
            <a:rPr lang="it-IT" sz="1300" b="0"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e nella realizzazione</a:t>
          </a:r>
          <a:r>
            <a:rPr lang="it-IT" sz="1300" b="1" kern="1200" dirty="0">
              <a:solidFill>
                <a:prstClr val="white"/>
              </a:solidFill>
              <a:effectLst/>
              <a:latin typeface="Calibri" panose="020F0502020204030204" pitchFamily="34" charset="0"/>
              <a:ea typeface="Calibri" panose="020F0502020204030204" pitchFamily="34" charset="0"/>
              <a:cs typeface="Times New Roman" panose="02020603050405020304" pitchFamily="18" charset="0"/>
            </a:rPr>
            <a:t> di infrastrutture e trasporti</a:t>
          </a:r>
        </a:p>
      </dsp:txBody>
      <dsp:txXfrm>
        <a:off x="827373" y="3391142"/>
        <a:ext cx="6604005" cy="521836"/>
      </dsp:txXfrm>
    </dsp:sp>
    <dsp:sp modelId="{97D7856D-4A6F-44B1-91BC-7DACEF816D18}">
      <dsp:nvSpPr>
        <dsp:cNvPr id="0" name=""/>
        <dsp:cNvSpPr/>
      </dsp:nvSpPr>
      <dsp:spPr>
        <a:xfrm>
          <a:off x="501225" y="3325912"/>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BA2D2-07ED-48A3-89D1-311CE4B7593E}">
      <dsp:nvSpPr>
        <dsp:cNvPr id="0" name=""/>
        <dsp:cNvSpPr/>
      </dsp:nvSpPr>
      <dsp:spPr>
        <a:xfrm>
          <a:off x="398127" y="4173797"/>
          <a:ext cx="7033251"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3020" rIns="33020" bIns="33020" numCol="1" spcCol="1270" anchor="ctr" anchorCtr="0">
          <a:noAutofit/>
        </a:bodyPr>
        <a:lstStyle/>
        <a:p>
          <a:pPr marL="0" lvl="0" indent="0" algn="l" defTabSz="577850">
            <a:lnSpc>
              <a:spcPct val="90000"/>
            </a:lnSpc>
            <a:spcBef>
              <a:spcPct val="0"/>
            </a:spcBef>
            <a:spcAft>
              <a:spcPct val="35000"/>
            </a:spcAft>
            <a:buNone/>
          </a:pPr>
          <a:r>
            <a:rPr lang="it-IT" sz="1300" b="1" kern="1200" dirty="0">
              <a:effectLst/>
              <a:latin typeface="Calibri" panose="020F0502020204030204" pitchFamily="34" charset="0"/>
              <a:ea typeface="Calibri" panose="020F0502020204030204" pitchFamily="34" charset="0"/>
              <a:cs typeface="Times New Roman" panose="02020603050405020304" pitchFamily="18" charset="0"/>
            </a:rPr>
            <a:t>Potenziamento delle opportunità di mobilità</a:t>
          </a:r>
          <a:r>
            <a:rPr lang="it-IT" sz="1300" kern="1200" dirty="0">
              <a:effectLst/>
              <a:latin typeface="Calibri" panose="020F0502020204030204" pitchFamily="34" charset="0"/>
              <a:ea typeface="Calibri" panose="020F0502020204030204" pitchFamily="34" charset="0"/>
              <a:cs typeface="Times New Roman" panose="02020603050405020304" pitchFamily="18" charset="0"/>
            </a:rPr>
            <a:t> fondamentali per la formazione e per il corretto collocamento dei giovani nel mondo del lavoro </a:t>
          </a:r>
        </a:p>
      </dsp:txBody>
      <dsp:txXfrm>
        <a:off x="398127" y="4173797"/>
        <a:ext cx="7033251" cy="521836"/>
      </dsp:txXfrm>
    </dsp:sp>
    <dsp:sp modelId="{741C44E1-2805-466B-AF1C-8FED7CC37229}">
      <dsp:nvSpPr>
        <dsp:cNvPr id="0" name=""/>
        <dsp:cNvSpPr/>
      </dsp:nvSpPr>
      <dsp:spPr>
        <a:xfrm>
          <a:off x="71979" y="4108568"/>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EC02E-CD62-482C-BD85-4D96AAC0438A}">
      <dsp:nvSpPr>
        <dsp:cNvPr id="0" name=""/>
        <dsp:cNvSpPr/>
      </dsp:nvSpPr>
      <dsp:spPr>
        <a:xfrm>
          <a:off x="-5604264" y="-857943"/>
          <a:ext cx="6672538" cy="6672538"/>
        </a:xfrm>
        <a:prstGeom prst="blockArc">
          <a:avLst>
            <a:gd name="adj1" fmla="val 18900000"/>
            <a:gd name="adj2" fmla="val 2700000"/>
            <a:gd name="adj3" fmla="val 32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84C9D-5C8C-4121-B46E-9E3E0E14D446}">
      <dsp:nvSpPr>
        <dsp:cNvPr id="0" name=""/>
        <dsp:cNvSpPr/>
      </dsp:nvSpPr>
      <dsp:spPr>
        <a:xfrm>
          <a:off x="398127" y="261017"/>
          <a:ext cx="7033251"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8100" rIns="38100" bIns="38100" numCol="1" spcCol="1270" anchor="ctr" anchorCtr="0">
          <a:noAutofit/>
        </a:bodyPr>
        <a:lstStyle/>
        <a:p>
          <a:pPr marL="0" lvl="0" indent="0" algn="l" defTabSz="666750">
            <a:lnSpc>
              <a:spcPct val="90000"/>
            </a:lnSpc>
            <a:spcBef>
              <a:spcPct val="0"/>
            </a:spcBef>
            <a:spcAft>
              <a:spcPct val="35000"/>
            </a:spcAft>
            <a:buNone/>
          </a:pPr>
          <a:r>
            <a:rPr lang="it-IT" sz="1500" b="1" kern="1200" dirty="0">
              <a:effectLst/>
              <a:latin typeface="Calibri" panose="020F0502020204030204" pitchFamily="34" charset="0"/>
              <a:ea typeface="Calibri" panose="020F0502020204030204" pitchFamily="34" charset="0"/>
              <a:cs typeface="Times New Roman" panose="02020603050405020304" pitchFamily="18" charset="0"/>
            </a:rPr>
            <a:t>Potenziamento delle competenze quantitative tecnologiche e linguistiche </a:t>
          </a:r>
          <a:r>
            <a:rPr lang="it-IT" sz="1500" kern="1200" dirty="0">
              <a:effectLst/>
              <a:latin typeface="Calibri" panose="020F0502020204030204" pitchFamily="34" charset="0"/>
              <a:ea typeface="Calibri" panose="020F0502020204030204" pitchFamily="34" charset="0"/>
              <a:cs typeface="Times New Roman" panose="02020603050405020304" pitchFamily="18" charset="0"/>
            </a:rPr>
            <a:t>per dotare gli studenti di competenze digitali già dalla scuola primaria </a:t>
          </a:r>
          <a:endParaRPr lang="it-IT" sz="1500" kern="1200" dirty="0"/>
        </a:p>
      </dsp:txBody>
      <dsp:txXfrm>
        <a:off x="398127" y="261017"/>
        <a:ext cx="7033251" cy="521836"/>
      </dsp:txXfrm>
    </dsp:sp>
    <dsp:sp modelId="{AE9F5D22-9E9B-4328-9349-DA6EAE2F8B28}">
      <dsp:nvSpPr>
        <dsp:cNvPr id="0" name=""/>
        <dsp:cNvSpPr/>
      </dsp:nvSpPr>
      <dsp:spPr>
        <a:xfrm>
          <a:off x="71979" y="195787"/>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EAFE7-094C-4779-A711-B508DB42785D}">
      <dsp:nvSpPr>
        <dsp:cNvPr id="0" name=""/>
        <dsp:cNvSpPr/>
      </dsp:nvSpPr>
      <dsp:spPr>
        <a:xfrm>
          <a:off x="827373" y="1043672"/>
          <a:ext cx="6604005"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8100" rIns="38100" bIns="38100" numCol="1" spcCol="1270" anchor="ctr" anchorCtr="0">
          <a:noAutofit/>
        </a:bodyPr>
        <a:lstStyle/>
        <a:p>
          <a:pPr marL="0" lvl="0" indent="0" algn="l" defTabSz="666750">
            <a:lnSpc>
              <a:spcPct val="90000"/>
            </a:lnSpc>
            <a:spcBef>
              <a:spcPct val="0"/>
            </a:spcBef>
            <a:spcAft>
              <a:spcPct val="35000"/>
            </a:spcAft>
            <a:buNone/>
          </a:pPr>
          <a:r>
            <a:rPr lang="it-IT" sz="1500" b="1" kern="1200" dirty="0">
              <a:effectLst/>
              <a:latin typeface="Calibri" panose="020F0502020204030204" pitchFamily="34" charset="0"/>
              <a:ea typeface="Calibri" panose="020F0502020204030204" pitchFamily="34" charset="0"/>
              <a:cs typeface="Times New Roman" panose="02020603050405020304" pitchFamily="18" charset="0"/>
            </a:rPr>
            <a:t>Estensione del tempo pieno e potenziamento delle strutture sportive scolastiche </a:t>
          </a:r>
          <a:endParaRPr lang="it-IT" sz="1500" kern="1200" dirty="0"/>
        </a:p>
      </dsp:txBody>
      <dsp:txXfrm>
        <a:off x="827373" y="1043672"/>
        <a:ext cx="6604005" cy="521836"/>
      </dsp:txXfrm>
    </dsp:sp>
    <dsp:sp modelId="{1AD00C6D-E38F-4017-97F7-967F13FE67E4}">
      <dsp:nvSpPr>
        <dsp:cNvPr id="0" name=""/>
        <dsp:cNvSpPr/>
      </dsp:nvSpPr>
      <dsp:spPr>
        <a:xfrm>
          <a:off x="501225" y="978442"/>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DA1E2-BF97-4350-BD1D-94CAF6D0F9B0}">
      <dsp:nvSpPr>
        <dsp:cNvPr id="0" name=""/>
        <dsp:cNvSpPr/>
      </dsp:nvSpPr>
      <dsp:spPr>
        <a:xfrm>
          <a:off x="1023656" y="1826327"/>
          <a:ext cx="6407722"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8100" rIns="38100" bIns="38100" numCol="1" spcCol="1270" anchor="ctr" anchorCtr="0">
          <a:noAutofit/>
        </a:bodyPr>
        <a:lstStyle/>
        <a:p>
          <a:pPr marL="0" lvl="0" indent="0" algn="l" defTabSz="666750">
            <a:lnSpc>
              <a:spcPct val="90000"/>
            </a:lnSpc>
            <a:spcBef>
              <a:spcPct val="0"/>
            </a:spcBef>
            <a:spcAft>
              <a:spcPct val="35000"/>
            </a:spcAft>
            <a:buNone/>
          </a:pPr>
          <a:r>
            <a:rPr lang="it-IT" sz="1500" b="1" kern="1200" dirty="0">
              <a:effectLst/>
              <a:latin typeface="Calibri" panose="020F0502020204030204" pitchFamily="34" charset="0"/>
              <a:ea typeface="Calibri" panose="020F0502020204030204" pitchFamily="34" charset="0"/>
              <a:cs typeface="Times New Roman" panose="02020603050405020304" pitchFamily="18" charset="0"/>
            </a:rPr>
            <a:t>Piano asili nido</a:t>
          </a:r>
          <a:r>
            <a:rPr lang="it-IT" sz="1500" kern="1200" dirty="0">
              <a:effectLst/>
              <a:latin typeface="Calibri" panose="020F0502020204030204" pitchFamily="34" charset="0"/>
              <a:ea typeface="Calibri" panose="020F0502020204030204" pitchFamily="34" charset="0"/>
              <a:cs typeface="Times New Roman" panose="02020603050405020304" pitchFamily="18" charset="0"/>
            </a:rPr>
            <a:t> per aumentare il tasso di presa in carico dei servizi di educazione e cura per la prima infanzia </a:t>
          </a:r>
          <a:endParaRPr lang="it-IT" sz="1500" kern="1200" dirty="0"/>
        </a:p>
      </dsp:txBody>
      <dsp:txXfrm>
        <a:off x="1023656" y="1826327"/>
        <a:ext cx="6407722" cy="521836"/>
      </dsp:txXfrm>
    </dsp:sp>
    <dsp:sp modelId="{B44572F3-5A4F-469B-9F2F-834803CA5669}">
      <dsp:nvSpPr>
        <dsp:cNvPr id="0" name=""/>
        <dsp:cNvSpPr/>
      </dsp:nvSpPr>
      <dsp:spPr>
        <a:xfrm>
          <a:off x="697508" y="1761098"/>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D3CEF-C547-4D5A-B5C5-06D4B3CA3344}">
      <dsp:nvSpPr>
        <dsp:cNvPr id="0" name=""/>
        <dsp:cNvSpPr/>
      </dsp:nvSpPr>
      <dsp:spPr>
        <a:xfrm>
          <a:off x="1023656" y="2608487"/>
          <a:ext cx="6407722"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8100" rIns="38100" bIns="38100" numCol="1" spcCol="1270" anchor="ctr" anchorCtr="0">
          <a:noAutofit/>
        </a:bodyPr>
        <a:lstStyle/>
        <a:p>
          <a:pPr marL="0" lvl="0" indent="0" algn="l" defTabSz="666750">
            <a:lnSpc>
              <a:spcPct val="90000"/>
            </a:lnSpc>
            <a:spcBef>
              <a:spcPct val="0"/>
            </a:spcBef>
            <a:spcAft>
              <a:spcPct val="35000"/>
            </a:spcAft>
            <a:buNone/>
          </a:pPr>
          <a:r>
            <a:rPr lang="it-IT" sz="1500" b="1" kern="1200" dirty="0">
              <a:effectLst/>
              <a:latin typeface="Calibri" panose="020F0502020204030204" pitchFamily="34" charset="0"/>
              <a:ea typeface="Calibri" panose="020F0502020204030204" pitchFamily="34" charset="0"/>
              <a:cs typeface="Times New Roman" panose="02020603050405020304" pitchFamily="18" charset="0"/>
            </a:rPr>
            <a:t>Promozione di nuovi centri di ricerca al Sud</a:t>
          </a:r>
          <a:r>
            <a:rPr lang="it-IT" sz="1500" kern="1200" dirty="0">
              <a:effectLst/>
              <a:latin typeface="Calibri" panose="020F0502020204030204" pitchFamily="34" charset="0"/>
              <a:ea typeface="Calibri" panose="020F0502020204030204" pitchFamily="34" charset="0"/>
              <a:cs typeface="Times New Roman" panose="02020603050405020304" pitchFamily="18" charset="0"/>
            </a:rPr>
            <a:t> per incentivare il trasferimento tecnologico e l’impiego di risorse qualificate </a:t>
          </a:r>
          <a:endParaRPr lang="it-IT" sz="1500" kern="1200" dirty="0"/>
        </a:p>
      </dsp:txBody>
      <dsp:txXfrm>
        <a:off x="1023656" y="2608487"/>
        <a:ext cx="6407722" cy="521836"/>
      </dsp:txXfrm>
    </dsp:sp>
    <dsp:sp modelId="{F4D44C73-F8A9-4B0B-B610-04C7B82F46A7}">
      <dsp:nvSpPr>
        <dsp:cNvPr id="0" name=""/>
        <dsp:cNvSpPr/>
      </dsp:nvSpPr>
      <dsp:spPr>
        <a:xfrm>
          <a:off x="697508" y="2543257"/>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BB325-9A42-4148-A91C-941FFA65B13B}">
      <dsp:nvSpPr>
        <dsp:cNvPr id="0" name=""/>
        <dsp:cNvSpPr/>
      </dsp:nvSpPr>
      <dsp:spPr>
        <a:xfrm>
          <a:off x="827373" y="3391142"/>
          <a:ext cx="6604005"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8100" rIns="38100" bIns="38100" numCol="1" spcCol="1270" anchor="ctr" anchorCtr="0">
          <a:noAutofit/>
        </a:bodyPr>
        <a:lstStyle/>
        <a:p>
          <a:pPr marL="0" lvl="0" indent="0" algn="l" defTabSz="666750">
            <a:lnSpc>
              <a:spcPct val="90000"/>
            </a:lnSpc>
            <a:spcBef>
              <a:spcPct val="0"/>
            </a:spcBef>
            <a:spcAft>
              <a:spcPct val="35000"/>
            </a:spcAft>
            <a:buNone/>
          </a:pPr>
          <a:r>
            <a:rPr lang="it-IT" sz="1500" b="1" kern="1200" dirty="0">
              <a:effectLst/>
              <a:latin typeface="Calibri" panose="020F0502020204030204" pitchFamily="34" charset="0"/>
              <a:ea typeface="Calibri" panose="020F0502020204030204" pitchFamily="34" charset="0"/>
              <a:cs typeface="Times New Roman" panose="02020603050405020304" pitchFamily="18" charset="0"/>
            </a:rPr>
            <a:t>Acquisizione di competenza e abilità</a:t>
          </a:r>
          <a:r>
            <a:rPr lang="it-IT" sz="1500" kern="1200" dirty="0">
              <a:effectLst/>
              <a:latin typeface="Calibri" panose="020F0502020204030204" pitchFamily="34" charset="0"/>
              <a:ea typeface="Calibri" panose="020F0502020204030204" pitchFamily="34" charset="0"/>
              <a:cs typeface="Times New Roman" panose="02020603050405020304" pitchFamily="18" charset="0"/>
            </a:rPr>
            <a:t> indispensabili per affrontare i cambiamenti legati alla digitalizzazione e alla transizione ecologica </a:t>
          </a:r>
          <a:endParaRPr lang="it-IT" sz="1500" kern="1200" dirty="0"/>
        </a:p>
      </dsp:txBody>
      <dsp:txXfrm>
        <a:off x="827373" y="3391142"/>
        <a:ext cx="6604005" cy="521836"/>
      </dsp:txXfrm>
    </dsp:sp>
    <dsp:sp modelId="{97D7856D-4A6F-44B1-91BC-7DACEF816D18}">
      <dsp:nvSpPr>
        <dsp:cNvPr id="0" name=""/>
        <dsp:cNvSpPr/>
      </dsp:nvSpPr>
      <dsp:spPr>
        <a:xfrm>
          <a:off x="501225" y="3325912"/>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BA2D2-07ED-48A3-89D1-311CE4B7593E}">
      <dsp:nvSpPr>
        <dsp:cNvPr id="0" name=""/>
        <dsp:cNvSpPr/>
      </dsp:nvSpPr>
      <dsp:spPr>
        <a:xfrm>
          <a:off x="398127" y="4173797"/>
          <a:ext cx="7033251" cy="5218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4207" tIns="38100" rIns="38100" bIns="38100" numCol="1" spcCol="1270" anchor="ctr" anchorCtr="0">
          <a:noAutofit/>
        </a:bodyPr>
        <a:lstStyle/>
        <a:p>
          <a:pPr marL="0" lvl="0" indent="0" algn="l" defTabSz="666750">
            <a:lnSpc>
              <a:spcPct val="90000"/>
            </a:lnSpc>
            <a:spcBef>
              <a:spcPct val="0"/>
            </a:spcBef>
            <a:spcAft>
              <a:spcPct val="35000"/>
            </a:spcAft>
            <a:buNone/>
          </a:pPr>
          <a:r>
            <a:rPr lang="it-IT" sz="1500" b="1" kern="1200" dirty="0">
              <a:effectLst/>
              <a:latin typeface="Calibri" panose="020F0502020204030204" pitchFamily="34" charset="0"/>
              <a:ea typeface="Calibri" panose="020F0502020204030204" pitchFamily="34" charset="0"/>
              <a:cs typeface="Times New Roman" panose="02020603050405020304" pitchFamily="18" charset="0"/>
            </a:rPr>
            <a:t>Finanziamento di progetti presentati da giovani ricercatori, di start up e di dottorati innovativi </a:t>
          </a:r>
          <a:endParaRPr lang="it-IT" sz="1500" kern="1200" dirty="0"/>
        </a:p>
      </dsp:txBody>
      <dsp:txXfrm>
        <a:off x="398127" y="4173797"/>
        <a:ext cx="7033251" cy="521836"/>
      </dsp:txXfrm>
    </dsp:sp>
    <dsp:sp modelId="{741C44E1-2805-466B-AF1C-8FED7CC37229}">
      <dsp:nvSpPr>
        <dsp:cNvPr id="0" name=""/>
        <dsp:cNvSpPr/>
      </dsp:nvSpPr>
      <dsp:spPr>
        <a:xfrm>
          <a:off x="71979" y="4108568"/>
          <a:ext cx="652295" cy="65229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EC02E-CD62-482C-BD85-4D96AAC0438A}">
      <dsp:nvSpPr>
        <dsp:cNvPr id="0" name=""/>
        <dsp:cNvSpPr/>
      </dsp:nvSpPr>
      <dsp:spPr>
        <a:xfrm>
          <a:off x="-5604264" y="-857943"/>
          <a:ext cx="6672538" cy="6672538"/>
        </a:xfrm>
        <a:prstGeom prst="blockArc">
          <a:avLst>
            <a:gd name="adj1" fmla="val 18900000"/>
            <a:gd name="adj2" fmla="val 2700000"/>
            <a:gd name="adj3" fmla="val 32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84C9D-5C8C-4121-B46E-9E3E0E14D446}">
      <dsp:nvSpPr>
        <dsp:cNvPr id="0" name=""/>
        <dsp:cNvSpPr/>
      </dsp:nvSpPr>
      <dsp:spPr>
        <a:xfrm>
          <a:off x="467024" y="309691"/>
          <a:ext cx="6964354" cy="6197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950" tIns="40640" rIns="40640" bIns="40640" numCol="1" spcCol="1270" anchor="ctr" anchorCtr="0">
          <a:noAutofit/>
        </a:bodyPr>
        <a:lstStyle/>
        <a:p>
          <a:pPr marL="0" lvl="0" indent="0" algn="l" defTabSz="711200">
            <a:lnSpc>
              <a:spcPct val="90000"/>
            </a:lnSpc>
            <a:spcBef>
              <a:spcPct val="0"/>
            </a:spcBef>
            <a:spcAft>
              <a:spcPct val="35000"/>
            </a:spcAft>
            <a:buNone/>
          </a:pPr>
          <a:r>
            <a:rPr lang="it-IT" sz="1600" b="1" kern="1200" dirty="0">
              <a:effectLst/>
              <a:latin typeface="Calibri" panose="020F0502020204030204" pitchFamily="34" charset="0"/>
              <a:ea typeface="Calibri" panose="020F0502020204030204" pitchFamily="34" charset="0"/>
              <a:cs typeface="Times New Roman" panose="02020603050405020304" pitchFamily="18" charset="0"/>
            </a:rPr>
            <a:t>Apprendistato duale</a:t>
          </a:r>
          <a:r>
            <a:rPr lang="it-IT" sz="1600" kern="1200" dirty="0">
              <a:effectLst/>
              <a:latin typeface="Calibri" panose="020F0502020204030204" pitchFamily="34" charset="0"/>
              <a:ea typeface="Calibri" panose="020F0502020204030204" pitchFamily="34" charset="0"/>
              <a:cs typeface="Times New Roman" panose="02020603050405020304" pitchFamily="18" charset="0"/>
            </a:rPr>
            <a:t> che unisce formazione e lavoro </a:t>
          </a:r>
          <a:endParaRPr lang="it-IT" sz="1600" kern="1200" dirty="0"/>
        </a:p>
      </dsp:txBody>
      <dsp:txXfrm>
        <a:off x="467024" y="309691"/>
        <a:ext cx="6964354" cy="619779"/>
      </dsp:txXfrm>
    </dsp:sp>
    <dsp:sp modelId="{AE9F5D22-9E9B-4328-9349-DA6EAE2F8B28}">
      <dsp:nvSpPr>
        <dsp:cNvPr id="0" name=""/>
        <dsp:cNvSpPr/>
      </dsp:nvSpPr>
      <dsp:spPr>
        <a:xfrm>
          <a:off x="79662" y="232219"/>
          <a:ext cx="774724" cy="77472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EAFE7-094C-4779-A711-B508DB42785D}">
      <dsp:nvSpPr>
        <dsp:cNvPr id="0" name=""/>
        <dsp:cNvSpPr/>
      </dsp:nvSpPr>
      <dsp:spPr>
        <a:xfrm>
          <a:off x="911140" y="1239063"/>
          <a:ext cx="6520238" cy="6197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950" tIns="40640" rIns="40640" bIns="40640" numCol="1" spcCol="1270" anchor="ctr" anchorCtr="0">
          <a:noAutofit/>
        </a:bodyPr>
        <a:lstStyle/>
        <a:p>
          <a:pPr marL="0" lvl="0" indent="0" algn="l" defTabSz="711200">
            <a:lnSpc>
              <a:spcPct val="90000"/>
            </a:lnSpc>
            <a:spcBef>
              <a:spcPct val="0"/>
            </a:spcBef>
            <a:spcAft>
              <a:spcPct val="35000"/>
            </a:spcAft>
            <a:buNone/>
          </a:pPr>
          <a:r>
            <a:rPr lang="it-IT" sz="1600" b="1" kern="1200" dirty="0">
              <a:effectLst/>
              <a:latin typeface="Calibri" panose="020F0502020204030204" pitchFamily="34" charset="0"/>
              <a:ea typeface="Calibri" panose="020F0502020204030204" pitchFamily="34" charset="0"/>
              <a:cs typeface="Times New Roman" panose="02020603050405020304" pitchFamily="18" charset="0"/>
            </a:rPr>
            <a:t>Potenziamento del Servizio Civile Universale</a:t>
          </a:r>
          <a:r>
            <a:rPr lang="it-IT" sz="1600" kern="12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600" kern="1200" dirty="0"/>
        </a:p>
      </dsp:txBody>
      <dsp:txXfrm>
        <a:off x="911140" y="1239063"/>
        <a:ext cx="6520238" cy="619779"/>
      </dsp:txXfrm>
    </dsp:sp>
    <dsp:sp modelId="{1AD00C6D-E38F-4017-97F7-967F13FE67E4}">
      <dsp:nvSpPr>
        <dsp:cNvPr id="0" name=""/>
        <dsp:cNvSpPr/>
      </dsp:nvSpPr>
      <dsp:spPr>
        <a:xfrm>
          <a:off x="523778" y="1161591"/>
          <a:ext cx="774724" cy="77472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DA1E2-BF97-4350-BD1D-94CAF6D0F9B0}">
      <dsp:nvSpPr>
        <dsp:cNvPr id="0" name=""/>
        <dsp:cNvSpPr/>
      </dsp:nvSpPr>
      <dsp:spPr>
        <a:xfrm>
          <a:off x="1047448" y="2168435"/>
          <a:ext cx="6383930" cy="6197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950" tIns="40640" rIns="40640" bIns="40640" numCol="1" spcCol="1270" anchor="ctr" anchorCtr="0">
          <a:noAutofit/>
        </a:bodyPr>
        <a:lstStyle/>
        <a:p>
          <a:pPr marL="0" lvl="0" indent="0" algn="l" defTabSz="711200">
            <a:lnSpc>
              <a:spcPct val="90000"/>
            </a:lnSpc>
            <a:spcBef>
              <a:spcPct val="0"/>
            </a:spcBef>
            <a:spcAft>
              <a:spcPct val="35000"/>
            </a:spcAft>
            <a:buNone/>
          </a:pPr>
          <a:r>
            <a:rPr lang="it-IT" sz="1600" b="1" kern="1200" dirty="0">
              <a:effectLst/>
              <a:latin typeface="Calibri" panose="020F0502020204030204" pitchFamily="34" charset="0"/>
              <a:ea typeface="Calibri" panose="020F0502020204030204" pitchFamily="34" charset="0"/>
              <a:cs typeface="Times New Roman" panose="02020603050405020304" pitchFamily="18" charset="0"/>
            </a:rPr>
            <a:t>Maggiori opportunità di lavoro</a:t>
          </a:r>
          <a:r>
            <a:rPr lang="it-IT" sz="1600" kern="1200" dirty="0">
              <a:effectLst/>
              <a:latin typeface="Calibri" panose="020F0502020204030204" pitchFamily="34" charset="0"/>
              <a:ea typeface="Calibri" panose="020F0502020204030204" pitchFamily="34" charset="0"/>
              <a:cs typeface="Times New Roman" panose="02020603050405020304" pitchFamily="18" charset="0"/>
            </a:rPr>
            <a:t> per incentivare la permanenza dei giovani lavoratori in Italia nei territori a maggior rischio spopolamento</a:t>
          </a:r>
          <a:endParaRPr lang="it-IT" sz="1600" kern="1200" dirty="0"/>
        </a:p>
      </dsp:txBody>
      <dsp:txXfrm>
        <a:off x="1047448" y="2168435"/>
        <a:ext cx="6383930" cy="619779"/>
      </dsp:txXfrm>
    </dsp:sp>
    <dsp:sp modelId="{B44572F3-5A4F-469B-9F2F-834803CA5669}">
      <dsp:nvSpPr>
        <dsp:cNvPr id="0" name=""/>
        <dsp:cNvSpPr/>
      </dsp:nvSpPr>
      <dsp:spPr>
        <a:xfrm>
          <a:off x="660086" y="2090963"/>
          <a:ext cx="774724" cy="77472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D3CEF-C547-4D5A-B5C5-06D4B3CA3344}">
      <dsp:nvSpPr>
        <dsp:cNvPr id="0" name=""/>
        <dsp:cNvSpPr/>
      </dsp:nvSpPr>
      <dsp:spPr>
        <a:xfrm>
          <a:off x="911140" y="3097807"/>
          <a:ext cx="6520238" cy="6197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950" tIns="40640" rIns="40640" bIns="40640" numCol="1" spcCol="1270" anchor="ctr" anchorCtr="0">
          <a:noAutofit/>
        </a:bodyPr>
        <a:lstStyle/>
        <a:p>
          <a:pPr marL="0" lvl="0" indent="0" algn="l" defTabSz="711200">
            <a:lnSpc>
              <a:spcPct val="90000"/>
            </a:lnSpc>
            <a:spcBef>
              <a:spcPct val="0"/>
            </a:spcBef>
            <a:spcAft>
              <a:spcPct val="35000"/>
            </a:spcAft>
            <a:buNone/>
          </a:pPr>
          <a:r>
            <a:rPr lang="it-IT" sz="1600" b="1" kern="1200" dirty="0">
              <a:effectLst/>
              <a:latin typeface="Calibri" panose="020F0502020204030204" pitchFamily="34" charset="0"/>
              <a:ea typeface="Calibri" panose="020F0502020204030204" pitchFamily="34" charset="0"/>
              <a:cs typeface="Times New Roman" panose="02020603050405020304" pitchFamily="18" charset="0"/>
            </a:rPr>
            <a:t>Favorire l’imprenditorialità giovanile</a:t>
          </a:r>
          <a:r>
            <a:rPr lang="it-IT" sz="1600" kern="1200" dirty="0">
              <a:effectLst/>
              <a:latin typeface="Calibri" panose="020F0502020204030204" pitchFamily="34" charset="0"/>
              <a:ea typeface="Calibri" panose="020F0502020204030204" pitchFamily="34" charset="0"/>
              <a:cs typeface="Times New Roman" panose="02020603050405020304" pitchFamily="18" charset="0"/>
            </a:rPr>
            <a:t> con nuove opportunità di lavoro qualificato per sanità, ambiente e innovazione</a:t>
          </a:r>
          <a:endParaRPr lang="it-IT" sz="1600" kern="1200" dirty="0"/>
        </a:p>
      </dsp:txBody>
      <dsp:txXfrm>
        <a:off x="911140" y="3097807"/>
        <a:ext cx="6520238" cy="619779"/>
      </dsp:txXfrm>
    </dsp:sp>
    <dsp:sp modelId="{F4D44C73-F8A9-4B0B-B610-04C7B82F46A7}">
      <dsp:nvSpPr>
        <dsp:cNvPr id="0" name=""/>
        <dsp:cNvSpPr/>
      </dsp:nvSpPr>
      <dsp:spPr>
        <a:xfrm>
          <a:off x="523778" y="3020335"/>
          <a:ext cx="774724" cy="77472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BB325-9A42-4148-A91C-941FFA65B13B}">
      <dsp:nvSpPr>
        <dsp:cNvPr id="0" name=""/>
        <dsp:cNvSpPr/>
      </dsp:nvSpPr>
      <dsp:spPr>
        <a:xfrm>
          <a:off x="467024" y="4027179"/>
          <a:ext cx="6964354" cy="6197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950" tIns="40640" rIns="40640" bIns="40640" numCol="1" spcCol="1270" anchor="ctr" anchorCtr="0">
          <a:noAutofit/>
        </a:bodyPr>
        <a:lstStyle/>
        <a:p>
          <a:pPr marL="0" lvl="0" indent="0" algn="l" defTabSz="711200">
            <a:lnSpc>
              <a:spcPct val="90000"/>
            </a:lnSpc>
            <a:spcBef>
              <a:spcPct val="0"/>
            </a:spcBef>
            <a:spcAft>
              <a:spcPct val="35000"/>
            </a:spcAft>
            <a:buNone/>
          </a:pPr>
          <a:r>
            <a:rPr lang="it-IT" sz="1600" b="1" kern="1200" dirty="0">
              <a:effectLst/>
              <a:latin typeface="Calibri" panose="020F0502020204030204" pitchFamily="34" charset="0"/>
              <a:ea typeface="Calibri" panose="020F0502020204030204" pitchFamily="34" charset="0"/>
              <a:cs typeface="Times New Roman" panose="02020603050405020304" pitchFamily="18" charset="0"/>
            </a:rPr>
            <a:t>Borse di studio</a:t>
          </a:r>
          <a:r>
            <a:rPr lang="it-IT" sz="1600" kern="1200" dirty="0">
              <a:effectLst/>
              <a:latin typeface="Calibri" panose="020F0502020204030204" pitchFamily="34" charset="0"/>
              <a:ea typeface="Calibri" panose="020F0502020204030204" pitchFamily="34" charset="0"/>
              <a:cs typeface="Times New Roman" panose="02020603050405020304" pitchFamily="18" charset="0"/>
            </a:rPr>
            <a:t> dedicate a corsi di formazione in medicina generale </a:t>
          </a:r>
          <a:endParaRPr lang="it-IT" sz="1600" kern="1200" dirty="0"/>
        </a:p>
      </dsp:txBody>
      <dsp:txXfrm>
        <a:off x="467024" y="4027179"/>
        <a:ext cx="6964354" cy="619779"/>
      </dsp:txXfrm>
    </dsp:sp>
    <dsp:sp modelId="{97D7856D-4A6F-44B1-91BC-7DACEF816D18}">
      <dsp:nvSpPr>
        <dsp:cNvPr id="0" name=""/>
        <dsp:cNvSpPr/>
      </dsp:nvSpPr>
      <dsp:spPr>
        <a:xfrm>
          <a:off x="79662" y="3949707"/>
          <a:ext cx="774724" cy="77472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BF185-755A-4449-A5F7-2F005FB588C2}" type="datetimeFigureOut">
              <a:rPr lang="it-IT" smtClean="0"/>
              <a:pPr/>
              <a:t>17/10/2021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598D4B-AFDD-4FDB-AE64-273E896F5FC8}" type="slidenum">
              <a:rPr lang="it-IT" smtClean="0"/>
              <a:pPr/>
              <a:t>‹N›</a:t>
            </a:fld>
            <a:endParaRPr lang="it-IT"/>
          </a:p>
        </p:txBody>
      </p:sp>
    </p:spTree>
    <p:extLst>
      <p:ext uri="{BB962C8B-B14F-4D97-AF65-F5344CB8AC3E}">
        <p14:creationId xmlns:p14="http://schemas.microsoft.com/office/powerpoint/2010/main" val="417370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nistroperilsud.gov.it/it/approfondimenti/bandi-e-opportunita/ecosistemi-dellinnovazione-sud/"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struzione.it/ri-generazione-scuola/index.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mandaonline.serviziocivile.i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se.gov.it/index.php/it/198-notizie-stampa/2042722-firmato-decreto-fondo-impresa-donn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nci.it/wp-content/uploads/Allegato-A-signed.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mailto:dario.malerba@timdigitale.governo.it" TargetMode="External"/><Relationship Id="rId3" Type="http://schemas.openxmlformats.org/officeDocument/2006/relationships/hyperlink" Target="http://www.funzionepubblica.gov.it/articolo/ministro/17-03-2021/recovery-brunetta-largo-ai-giovani-nella-pa-dare-i-migliori-servizi" TargetMode="External"/><Relationship Id="rId7" Type="http://schemas.openxmlformats.org/officeDocument/2006/relationships/hyperlink" Target="https://www.istruzione.it/pon/avviso_digital%20board%20trasformazione%20digitale%20nella%20didattica%20e%20nella%20organizzazione.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istruzione.it/pon/avviso_reti_locali.html#sez_man" TargetMode="External"/><Relationship Id="rId5" Type="http://schemas.openxmlformats.org/officeDocument/2006/relationships/hyperlink" Target="http://www.ministroperilsud.gov.it/it/approfondimenti/schede/tutte-le-misure-e-le-risorse-di-react-eu/" TargetMode="External"/><Relationship Id="rId4" Type="http://schemas.openxmlformats.org/officeDocument/2006/relationships/hyperlink" Target="https://innovazione.gov.it/notizie/articoli/mobility-as-a-service-for-italy-la-mobilita-urbana-va-in-digita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1</a:t>
            </a:fld>
            <a:endParaRPr lang="it-IT"/>
          </a:p>
        </p:txBody>
      </p:sp>
    </p:spTree>
    <p:extLst>
      <p:ext uri="{BB962C8B-B14F-4D97-AF65-F5344CB8AC3E}">
        <p14:creationId xmlns:p14="http://schemas.microsoft.com/office/powerpoint/2010/main" val="355722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0000" lnSpcReduction="20000"/>
          </a:bodyPr>
          <a:lstStyle/>
          <a:p>
            <a:pPr>
              <a:lnSpc>
                <a:spcPct val="107000"/>
              </a:lnSpc>
              <a:spcAft>
                <a:spcPts val="800"/>
              </a:spcAft>
            </a:pPr>
            <a:r>
              <a:rPr lang="it-IT" sz="1100" b="1" dirty="0">
                <a:effectLst/>
                <a:latin typeface="Calibri" panose="020F0502020204030204" pitchFamily="34" charset="0"/>
                <a:ea typeface="Calibri" panose="020F0502020204030204" pitchFamily="34" charset="0"/>
                <a:cs typeface="Times New Roman" panose="02020603050405020304" pitchFamily="18" charset="0"/>
              </a:rPr>
              <a:t>Missione 4 – Istruzione e Ricerca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Potenziamento delle competenze quantitative tecnologiche e linguistiche </a:t>
            </a:r>
            <a:r>
              <a:rPr lang="it-IT" sz="1100" dirty="0">
                <a:effectLst/>
                <a:latin typeface="Calibri" panose="020F0502020204030204" pitchFamily="34" charset="0"/>
                <a:ea typeface="Calibri" panose="020F0502020204030204" pitchFamily="34" charset="0"/>
                <a:cs typeface="Times New Roman" panose="02020603050405020304" pitchFamily="18" charset="0"/>
              </a:rPr>
              <a:t>per dotare gli studenti di competenze digitali già dalla scuola primaria </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investimento su nuove competenze e nuovi linguaggi che punta a introdurre l’apprendimento delle discipline STEM (1 miliardo e 10 milioni/ EUR) + investimento su didattica e competenze universitarie avanzate (500 milioni/ EUR)</a:t>
            </a: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Estensione del tempo pieno e potenziamento delle strutture sportive scolastiche </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Bianchi in cabina di regia: 2 bandi in arrivo entro la fine dell’anno per i comuni</a:t>
            </a:r>
          </a:p>
          <a:p>
            <a:pPr marL="742950" lvl="1" indent="-285750">
              <a:lnSpc>
                <a:spcPct val="107000"/>
              </a:lnSpc>
              <a:buFont typeface="Courier New" panose="02070309020205020404" pitchFamily="49" charset="0"/>
              <a:buChar char="o"/>
            </a:pPr>
            <a:r>
              <a:rPr lang="it-IT" sz="1100" dirty="0">
                <a:effectLst/>
                <a:latin typeface="Calibri" panose="020F0502020204030204" pitchFamily="34" charset="0"/>
                <a:ea typeface="Calibri" panose="020F0502020204030204" pitchFamily="34" charset="0"/>
                <a:cs typeface="Times New Roman" panose="02020603050405020304" pitchFamily="18" charset="0"/>
              </a:rPr>
              <a:t>1 da 300 milioni/EUR per la realizzazione di oltre 430.000 mq di </a:t>
            </a:r>
            <a:r>
              <a:rPr lang="it-IT" sz="1100" b="1" dirty="0">
                <a:effectLst/>
                <a:latin typeface="Calibri" panose="020F0502020204030204" pitchFamily="34" charset="0"/>
                <a:ea typeface="Calibri" panose="020F0502020204030204" pitchFamily="34" charset="0"/>
                <a:cs typeface="Times New Roman" panose="02020603050405020304" pitchFamily="18" charset="0"/>
              </a:rPr>
              <a:t>nuove palestre</a:t>
            </a:r>
            <a:r>
              <a:rPr lang="it-IT" sz="1100" dirty="0">
                <a:effectLst/>
                <a:latin typeface="Calibri" panose="020F0502020204030204" pitchFamily="34" charset="0"/>
                <a:ea typeface="Calibri" panose="020F0502020204030204" pitchFamily="34" charset="0"/>
                <a:cs typeface="Times New Roman" panose="02020603050405020304" pitchFamily="18" charset="0"/>
              </a:rPr>
              <a:t> per valorizzare le competenze legate all’attività motoria e sportiva, nonché aumentare l’offerta formativa oltre l’orario curricolare </a:t>
            </a:r>
          </a:p>
          <a:p>
            <a:pPr marL="742950" lvl="1" indent="-285750">
              <a:lnSpc>
                <a:spcPct val="107000"/>
              </a:lnSpc>
              <a:buFont typeface="Courier New" panose="02070309020205020404" pitchFamily="49" charset="0"/>
              <a:buChar char="o"/>
            </a:pPr>
            <a:r>
              <a:rPr lang="it-IT" sz="1100" dirty="0">
                <a:effectLst/>
                <a:latin typeface="Calibri" panose="020F0502020204030204" pitchFamily="34" charset="0"/>
                <a:ea typeface="Calibri" panose="020F0502020204030204" pitchFamily="34" charset="0"/>
                <a:cs typeface="Times New Roman" panose="02020603050405020304" pitchFamily="18" charset="0"/>
              </a:rPr>
              <a:t>1 da 400 milioni/EUR per la costruzione e riqualificazione degli spazi dedicati alle </a:t>
            </a:r>
            <a:r>
              <a:rPr lang="it-IT" sz="1100" b="1" dirty="0">
                <a:effectLst/>
                <a:latin typeface="Calibri" panose="020F0502020204030204" pitchFamily="34" charset="0"/>
                <a:ea typeface="Calibri" panose="020F0502020204030204" pitchFamily="34" charset="0"/>
                <a:cs typeface="Times New Roman" panose="02020603050405020304" pitchFamily="18" charset="0"/>
              </a:rPr>
              <a:t>mense</a:t>
            </a:r>
            <a:r>
              <a:rPr lang="it-IT" sz="1100" dirty="0">
                <a:effectLst/>
                <a:latin typeface="Calibri" panose="020F0502020204030204" pitchFamily="34" charset="0"/>
                <a:ea typeface="Calibri" panose="020F0502020204030204" pitchFamily="34" charset="0"/>
                <a:cs typeface="Times New Roman" panose="02020603050405020304" pitchFamily="18" charset="0"/>
              </a:rPr>
              <a:t>, potente strumento per favorire l’attivazione del tempo pieno e la limitazione della dispersione scolastica in vista della prossima definizione e pubblicazione si avvierà un confronto con i territori e i soggetti interessati</a:t>
            </a: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Piano asili nido</a:t>
            </a:r>
            <a:r>
              <a:rPr lang="it-IT" sz="1100" dirty="0">
                <a:effectLst/>
                <a:latin typeface="Calibri" panose="020F0502020204030204" pitchFamily="34" charset="0"/>
                <a:ea typeface="Calibri" panose="020F0502020204030204" pitchFamily="34" charset="0"/>
                <a:cs typeface="Times New Roman" panose="02020603050405020304" pitchFamily="18" charset="0"/>
              </a:rPr>
              <a:t> per aumentare il tasso di presa in carico dei servizi di educazione e cura per la prima infanzia (Bianchi in cabina di Regia: “bando per comuni entro l’anno da 3 miliardi/EUR destinati a nuovi asili nido, aggiuntivi rispetto ai 700 milioni/EUR per progetti in essere e 900 milioni/EUR in conto corrente per sostenere gli enti nella gestione”) </a:t>
            </a: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Promozione di nuovi centri di ricerca al Sud</a:t>
            </a:r>
            <a:r>
              <a:rPr lang="it-IT" sz="1100" dirty="0">
                <a:effectLst/>
                <a:latin typeface="Calibri" panose="020F0502020204030204" pitchFamily="34" charset="0"/>
                <a:ea typeface="Calibri" panose="020F0502020204030204" pitchFamily="34" charset="0"/>
                <a:cs typeface="Times New Roman" panose="02020603050405020304" pitchFamily="18" charset="0"/>
              </a:rPr>
              <a:t> per incentivare il trasferimento tecnologico e l’impiego di risorse qualificate (</a:t>
            </a:r>
            <a:r>
              <a:rPr lang="it-IT"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avviso</a:t>
            </a:r>
            <a:r>
              <a:rPr lang="it-IT" sz="1100" dirty="0">
                <a:effectLst/>
                <a:latin typeface="Calibri" panose="020F0502020204030204" pitchFamily="34" charset="0"/>
                <a:ea typeface="Calibri" panose="020F0502020204030204" pitchFamily="34" charset="0"/>
                <a:cs typeface="Times New Roman" panose="02020603050405020304" pitchFamily="18" charset="0"/>
              </a:rPr>
              <a:t> di manifestazione di interesse già pubblicato per gli ecosistemi dell’innovazione al Sud: scadenza il 12 novembre, 350 milioni/EUR (suddivisi in 70 milioni di euro per ciascuno degli anni dal 2022 al 2026) )</a:t>
            </a: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Efficientamento, costruzione e digitalizzazione delle scuole</a:t>
            </a:r>
            <a:r>
              <a:rPr lang="it-IT" sz="1100" dirty="0">
                <a:effectLst/>
                <a:latin typeface="Calibri" panose="020F0502020204030204" pitchFamily="34" charset="0"/>
                <a:ea typeface="Calibri" panose="020F0502020204030204" pitchFamily="34" charset="0"/>
                <a:cs typeface="Times New Roman" panose="02020603050405020304" pitchFamily="18" charset="0"/>
              </a:rPr>
              <a:t> per ridurre i divari territoriali migliorando l’offerta infrastrutturale delle regioni </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per la costruzione di scuole nuove senza consumo di suolo - nei casi in cui gli interventi di efficientamento energetico non siano convenienti - ci sono 800 milioni inserti all’interno del progetto </a:t>
            </a:r>
            <a:r>
              <a:rPr lang="it-IT"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Rigenerazione Scuola</a:t>
            </a:r>
            <a:r>
              <a:rPr lang="it-IT" sz="1100" dirty="0">
                <a:effectLst/>
                <a:latin typeface="Calibri" panose="020F0502020204030204" pitchFamily="34" charset="0"/>
                <a:ea typeface="Calibri" panose="020F0502020204030204" pitchFamily="34" charset="0"/>
                <a:cs typeface="Times New Roman" panose="02020603050405020304" pitchFamily="18" charset="0"/>
              </a:rPr>
              <a:t>. Per la digitalizzazione delle scuole è previsto un piano Scuola 4.0 da 2 miliardi e 10 milioni/EUR. Alcune misure per la digitalizzazione della scuola le ho incluse nella Missione 1 e sono finanziate da REACT EU. Per l’efficientamento ci sono vari interventi, tra cui 6 miliardi, tra progetti già in essere e da avviare, destinati agli enti locali.  </a:t>
            </a: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Acquisizione di competenza e abilità</a:t>
            </a:r>
            <a:r>
              <a:rPr lang="it-IT" sz="1100" dirty="0">
                <a:effectLst/>
                <a:latin typeface="Calibri" panose="020F0502020204030204" pitchFamily="34" charset="0"/>
                <a:ea typeface="Calibri" panose="020F0502020204030204" pitchFamily="34" charset="0"/>
                <a:cs typeface="Times New Roman" panose="02020603050405020304" pitchFamily="18" charset="0"/>
              </a:rPr>
              <a:t> indispensabili per affrontare i cambiamenti legati alla digitalizzazione e alla transizione ecologica </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in arrivo entro il 2021 riforma istituti tecnici professionali e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Its</a:t>
            </a:r>
            <a:r>
              <a:rPr lang="it-IT" sz="1100" dirty="0">
                <a:effectLst/>
                <a:latin typeface="Calibri" panose="020F0502020204030204" pitchFamily="34" charset="0"/>
                <a:ea typeface="Calibri" panose="020F0502020204030204" pitchFamily="34" charset="0"/>
                <a:cs typeface="Times New Roman" panose="02020603050405020304" pitchFamily="18" charset="0"/>
              </a:rPr>
              <a:t> (quella degli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Its</a:t>
            </a:r>
            <a:r>
              <a:rPr lang="it-IT" sz="1100" dirty="0">
                <a:effectLst/>
                <a:latin typeface="Calibri" panose="020F0502020204030204" pitchFamily="34" charset="0"/>
                <a:ea typeface="Calibri" panose="020F0502020204030204" pitchFamily="34" charset="0"/>
                <a:cs typeface="Times New Roman" panose="02020603050405020304" pitchFamily="18" charset="0"/>
              </a:rPr>
              <a:t> ha ottenuto il sì della Camera ed è ora al Senato), riforma del sistema di orientamento, riforma delle classi di laurea con la previsione di crediti formativi da assegnare a diversi ambiti disciplinari</a:t>
            </a:r>
          </a:p>
          <a:p>
            <a:pPr marL="342900" lvl="0" indent="-342900">
              <a:lnSpc>
                <a:spcPct val="107000"/>
              </a:lnSpc>
              <a:spcAft>
                <a:spcPts val="800"/>
              </a:spcAft>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Finanziamento di progetti presentati da giovani ricercatori, di start up e di dottorati innovativi </a:t>
            </a:r>
            <a:r>
              <a:rPr lang="it-IT" sz="1100" dirty="0">
                <a:effectLst/>
                <a:latin typeface="Calibri" panose="020F0502020204030204" pitchFamily="34" charset="0"/>
                <a:ea typeface="Calibri" panose="020F0502020204030204" pitchFamily="34" charset="0"/>
                <a:cs typeface="Times New Roman" panose="02020603050405020304" pitchFamily="18" charset="0"/>
              </a:rPr>
              <a:t>che rispondo ai fabbisogni di innovazione delle imprese e promuovo l’assunzione dei ricercatori dalle imprese. 600 milioni/EUR per i progetti dei giovani ricercatori,</a:t>
            </a:r>
            <a:r>
              <a:rPr lang="it-IT" sz="1100" b="1"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a:effectLst/>
                <a:latin typeface="Calibri" panose="020F0502020204030204" pitchFamily="34" charset="0"/>
                <a:ea typeface="Calibri" panose="020F0502020204030204" pitchFamily="34" charset="0"/>
                <a:cs typeface="Times New Roman" panose="02020603050405020304" pitchFamily="18" charset="0"/>
              </a:rPr>
              <a:t>300 milioni/EUR per le start-up e 600 milioni/EUR per i dottorati, ma non sono stati trattati nella pima cabina di regia quindi le tempistiche sono più lunghe.</a:t>
            </a:r>
          </a:p>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10</a:t>
            </a:fld>
            <a:endParaRPr lang="it-IT"/>
          </a:p>
        </p:txBody>
      </p:sp>
    </p:spTree>
    <p:extLst>
      <p:ext uri="{BB962C8B-B14F-4D97-AF65-F5344CB8AC3E}">
        <p14:creationId xmlns:p14="http://schemas.microsoft.com/office/powerpoint/2010/main" val="1076853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55000" lnSpcReduction="20000"/>
          </a:bodyPr>
          <a:lstStyle/>
          <a:p>
            <a:pPr>
              <a:lnSpc>
                <a:spcPct val="107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Missione 5 – Inclusione sociale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1800" b="1" dirty="0">
                <a:effectLst/>
                <a:latin typeface="Calibri" panose="020F0502020204030204" pitchFamily="34" charset="0"/>
                <a:ea typeface="Calibri" panose="020F0502020204030204" pitchFamily="34" charset="0"/>
                <a:cs typeface="Times New Roman" panose="02020603050405020304" pitchFamily="18" charset="0"/>
              </a:rPr>
              <a:t>Apprendistato duale</a:t>
            </a:r>
            <a:r>
              <a:rPr lang="it-IT" sz="1800" dirty="0">
                <a:effectLst/>
                <a:latin typeface="Calibri" panose="020F0502020204030204" pitchFamily="34" charset="0"/>
                <a:ea typeface="Calibri" panose="020F0502020204030204" pitchFamily="34" charset="0"/>
                <a:cs typeface="Times New Roman" panose="02020603050405020304" pitchFamily="18" charset="0"/>
              </a:rPr>
              <a:t> che unisce formazione e lavoro </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 investimento da 600 milioni/EUR </a:t>
            </a:r>
          </a:p>
          <a:p>
            <a:pPr marL="342900" lvl="0" indent="-342900">
              <a:lnSpc>
                <a:spcPct val="107000"/>
              </a:lnSpc>
              <a:buFont typeface="Symbol" panose="05050102010706020507" pitchFamily="18" charset="2"/>
              <a:buChar char=""/>
            </a:pPr>
            <a:r>
              <a:rPr lang="it-IT" sz="1800" b="1" dirty="0">
                <a:effectLst/>
                <a:latin typeface="Calibri" panose="020F0502020204030204" pitchFamily="34" charset="0"/>
                <a:ea typeface="Calibri" panose="020F0502020204030204" pitchFamily="34" charset="0"/>
                <a:cs typeface="Times New Roman" panose="02020603050405020304" pitchFamily="18" charset="0"/>
              </a:rPr>
              <a:t>Potenziamento del Servizio Civile Universale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 dal 2021 al 2023: pubblicazione nel primo semestre di ciascun anno di un avviso indirizzato agli enti di servizio civile per la presentazione di programmi di intervento in cui impiegare i giovani volontari. Nel secondo semestre valutazione, approvazione e finanziamento dei programmi con successiva pubblicazione del bando per la selezione degli operatori volontari. 650 milioni/EUR. </a:t>
            </a:r>
            <a:r>
              <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Link al portale per presentare domanda</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it-IT" sz="1800" b="1" dirty="0">
                <a:effectLst/>
                <a:latin typeface="Calibri" panose="020F0502020204030204" pitchFamily="34" charset="0"/>
                <a:ea typeface="Calibri" panose="020F0502020204030204" pitchFamily="34" charset="0"/>
                <a:cs typeface="Times New Roman" panose="02020603050405020304" pitchFamily="18" charset="0"/>
              </a:rPr>
              <a:t>Maggiori opportunità di lavoro</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 incentivare la permanenza dei giovani lavoratori in Italia nei territori a maggior rischio spopolamento </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 Politiche attive del lavoro con programma Garanzia Occupabilità dei lavoratori. 4 miliardi e 400 milioni/EUR + 500 milioni/EUR da REACT EU. In arrivo primi 880 milioni: lo schema di decreto con i criteri di ripartizione per le regioni è stato approvato dalla Conferenza Stato Regioni mercoledì 13 ottobre. </a:t>
            </a:r>
          </a:p>
          <a:p>
            <a:pPr>
              <a:lnSpc>
                <a:spcPct val="107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Missione 6 - Salute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1800" b="1" dirty="0">
                <a:effectLst/>
                <a:latin typeface="Calibri" panose="020F0502020204030204" pitchFamily="34" charset="0"/>
                <a:ea typeface="Calibri" panose="020F0502020204030204" pitchFamily="34" charset="0"/>
                <a:cs typeface="Times New Roman" panose="02020603050405020304" pitchFamily="18" charset="0"/>
              </a:rPr>
              <a:t>Favorire l’imprenditorialità giovanile</a:t>
            </a:r>
            <a:r>
              <a:rPr lang="it-IT" sz="1800" dirty="0">
                <a:effectLst/>
                <a:latin typeface="Calibri" panose="020F0502020204030204" pitchFamily="34" charset="0"/>
                <a:ea typeface="Calibri" panose="020F0502020204030204" pitchFamily="34" charset="0"/>
                <a:cs typeface="Times New Roman" panose="02020603050405020304" pitchFamily="18" charset="0"/>
              </a:rPr>
              <a:t> con nuove opportunità di lavoro qualificato per sanità, ambiente e innovazione </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 parte dell’investimento in sviluppo delle competenze tecniche, professionali, digitali manageriali del personale del sistema sanitario che vale 740 milioni/EUR.</a:t>
            </a:r>
          </a:p>
          <a:p>
            <a:pPr marL="457200">
              <a:lnSpc>
                <a:spcPct val="107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Si tratta di progetti formativi per lo sviluppo di percorsi di acquisizione di competenze di management per i professionisti del SSN: si prevede la formazione di 2.000 persone entro la metà del 2024 e altre 4.500 persone entro il T2 2026 </a:t>
            </a:r>
          </a:p>
          <a:p>
            <a:pPr marL="342900" lvl="0" indent="-342900">
              <a:lnSpc>
                <a:spcPct val="107000"/>
              </a:lnSpc>
              <a:spcAft>
                <a:spcPts val="800"/>
              </a:spcAft>
              <a:buFont typeface="Symbol" panose="05050102010706020507" pitchFamily="18" charset="2"/>
              <a:buChar char=""/>
            </a:pPr>
            <a:r>
              <a:rPr lang="it-IT" sz="1800" b="1" dirty="0">
                <a:effectLst/>
                <a:latin typeface="Calibri" panose="020F0502020204030204" pitchFamily="34" charset="0"/>
                <a:ea typeface="Calibri" panose="020F0502020204030204" pitchFamily="34" charset="0"/>
                <a:cs typeface="Times New Roman" panose="02020603050405020304" pitchFamily="18" charset="0"/>
              </a:rPr>
              <a:t>Borse di studio</a:t>
            </a:r>
            <a:r>
              <a:rPr lang="it-IT" sz="1800" dirty="0">
                <a:effectLst/>
                <a:latin typeface="Calibri" panose="020F0502020204030204" pitchFamily="34" charset="0"/>
                <a:ea typeface="Calibri" panose="020F0502020204030204" pitchFamily="34" charset="0"/>
                <a:cs typeface="Times New Roman" panose="02020603050405020304" pitchFamily="18" charset="0"/>
              </a:rPr>
              <a:t> dedicate a corsi di formazione in medicina generale </a:t>
            </a:r>
            <a:r>
              <a:rPr lang="it-IT"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 parte dell’investimento in sviluppo delle competenze tecniche, professionali, digitali manageriali del personale del sistema sanitario che vale 740 milioni/EUR. Ogni anno del triennio 2021-2023 sarà pubblicato un decreto governativo di assegnazione delle risorse economiche alle Regioni per finanziare 900 borse di studio aggiuntive all’anno per corsi specifici di medicina generale di durata triennale (per un totale di 2.700 borse aggiuntive). Questa distribuzione temporale assicura il completamento degli ultimi corsi entro metà 2026. </a:t>
            </a:r>
          </a:p>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11</a:t>
            </a:fld>
            <a:endParaRPr lang="it-IT"/>
          </a:p>
        </p:txBody>
      </p:sp>
    </p:spTree>
    <p:extLst>
      <p:ext uri="{BB962C8B-B14F-4D97-AF65-F5344CB8AC3E}">
        <p14:creationId xmlns:p14="http://schemas.microsoft.com/office/powerpoint/2010/main" val="299782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2</a:t>
            </a:fld>
            <a:endParaRPr lang="it-IT"/>
          </a:p>
        </p:txBody>
      </p:sp>
    </p:spTree>
    <p:extLst>
      <p:ext uri="{BB962C8B-B14F-4D97-AF65-F5344CB8AC3E}">
        <p14:creationId xmlns:p14="http://schemas.microsoft.com/office/powerpoint/2010/main" val="206979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3</a:t>
            </a:fld>
            <a:endParaRPr lang="it-IT"/>
          </a:p>
        </p:txBody>
      </p:sp>
    </p:spTree>
    <p:extLst>
      <p:ext uri="{BB962C8B-B14F-4D97-AF65-F5344CB8AC3E}">
        <p14:creationId xmlns:p14="http://schemas.microsoft.com/office/powerpoint/2010/main" val="34060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62500" lnSpcReduction="20000"/>
          </a:bodyPr>
          <a:lstStyle/>
          <a:p>
            <a:r>
              <a:rPr lang="it-IT" sz="1400" dirty="0">
                <a:latin typeface="+mn-lt"/>
              </a:rPr>
              <a:t>Già conseguiti: </a:t>
            </a:r>
          </a:p>
          <a:p>
            <a:pPr marL="228600" indent="-228600">
              <a:buFont typeface="+mj-lt"/>
              <a:buAutoNum type="arabicPeriod"/>
            </a:pPr>
            <a:r>
              <a:rPr lang="it-IT" sz="1400" dirty="0">
                <a:latin typeface="+mn-lt"/>
              </a:rPr>
              <a:t>Entrata in vigore della legislazione primaria sulla </a:t>
            </a:r>
            <a:r>
              <a:rPr lang="it-IT" sz="1400" b="1" dirty="0">
                <a:latin typeface="+mn-lt"/>
              </a:rPr>
              <a:t>governance del PNRR </a:t>
            </a:r>
            <a:r>
              <a:rPr lang="it-IT" sz="1400" dirty="0">
                <a:latin typeface="+mn-lt"/>
              </a:rPr>
              <a:t>(conseguito con dl semplificazioni)</a:t>
            </a:r>
          </a:p>
          <a:p>
            <a:pPr marL="228600" indent="-228600">
              <a:buFont typeface="+mj-lt"/>
              <a:buAutoNum type="arabicPeriod"/>
            </a:pPr>
            <a:r>
              <a:rPr lang="it-IT" sz="1400" dirty="0">
                <a:latin typeface="+mn-lt"/>
              </a:rPr>
              <a:t>Entrata in vigore della legislazione primaria sulla </a:t>
            </a:r>
            <a:r>
              <a:rPr lang="it-IT" sz="1400" b="1" dirty="0">
                <a:latin typeface="+mn-lt"/>
              </a:rPr>
              <a:t>semplificazione delle procedure amministrative per l'attuazione del PNRR </a:t>
            </a:r>
            <a:r>
              <a:rPr lang="it-IT" sz="1400" dirty="0">
                <a:latin typeface="+mn-lt"/>
              </a:rPr>
              <a:t>(conseguito con dl 77)</a:t>
            </a:r>
          </a:p>
          <a:p>
            <a:pPr marL="228600" indent="-228600">
              <a:buFont typeface="+mj-lt"/>
              <a:buAutoNum type="arabicPeriod"/>
            </a:pPr>
            <a:r>
              <a:rPr lang="it-IT" sz="1400" dirty="0">
                <a:latin typeface="+mn-lt"/>
              </a:rPr>
              <a:t>Entrata in vigore della legislazione primaria necessaria per </a:t>
            </a:r>
            <a:r>
              <a:rPr lang="it-IT" sz="1400" b="1" dirty="0">
                <a:latin typeface="+mn-lt"/>
              </a:rPr>
              <a:t>fornire assistenza tecnica e rafforzare la creazione di capacità per l'attuazione del PNRR </a:t>
            </a:r>
            <a:r>
              <a:rPr lang="it-IT" sz="1400" dirty="0">
                <a:latin typeface="+mn-lt"/>
              </a:rPr>
              <a:t>(conseguito con dl 80)</a:t>
            </a:r>
          </a:p>
          <a:p>
            <a:pPr marL="228600" indent="-228600">
              <a:buFont typeface="+mj-lt"/>
              <a:buAutoNum type="arabicPeriod"/>
            </a:pPr>
            <a:r>
              <a:rPr lang="it-IT" sz="1400" b="0" dirty="0">
                <a:solidFill>
                  <a:srgbClr val="006000"/>
                </a:solidFill>
                <a:effectLst/>
                <a:latin typeface="+mn-lt"/>
              </a:rPr>
              <a:t>Entrata in vigore del decreto sulla </a:t>
            </a:r>
            <a:r>
              <a:rPr lang="it-IT" sz="1400" b="1" dirty="0">
                <a:solidFill>
                  <a:srgbClr val="006000"/>
                </a:solidFill>
                <a:effectLst/>
                <a:latin typeface="+mn-lt"/>
              </a:rPr>
              <a:t>semplificazione del sistema degli appalti pubblici </a:t>
            </a:r>
            <a:r>
              <a:rPr lang="it-IT" sz="1400" b="0" dirty="0">
                <a:solidFill>
                  <a:srgbClr val="006000"/>
                </a:solidFill>
                <a:effectLst/>
                <a:latin typeface="+mn-lt"/>
              </a:rPr>
              <a:t>(conseguito con dl 77)</a:t>
            </a:r>
          </a:p>
          <a:p>
            <a:pPr marL="228600" indent="-228600">
              <a:buFont typeface="+mj-lt"/>
              <a:buAutoNum type="arabicPeriod"/>
            </a:pPr>
            <a:r>
              <a:rPr lang="it-IT" sz="1400" b="0" dirty="0">
                <a:solidFill>
                  <a:srgbClr val="006000"/>
                </a:solidFill>
                <a:effectLst/>
                <a:latin typeface="+mn-lt"/>
              </a:rPr>
              <a:t>Entrata in vigore dei </a:t>
            </a:r>
            <a:r>
              <a:rPr lang="it-IT" sz="1400" b="1" dirty="0">
                <a:solidFill>
                  <a:srgbClr val="006000"/>
                </a:solidFill>
                <a:effectLst/>
                <a:latin typeface="+mn-lt"/>
              </a:rPr>
              <a:t>decreti-legge per la riforma 1.1 «Processo di acquisto ICT» </a:t>
            </a:r>
            <a:r>
              <a:rPr lang="it-IT" sz="1400" b="0" dirty="0">
                <a:solidFill>
                  <a:srgbClr val="006000"/>
                </a:solidFill>
                <a:effectLst/>
                <a:latin typeface="+mn-lt"/>
              </a:rPr>
              <a:t>(conseguito con dl 77)</a:t>
            </a:r>
          </a:p>
          <a:p>
            <a:pPr marL="228600" indent="-228600">
              <a:buFont typeface="+mj-lt"/>
              <a:buAutoNum type="arabicPeriod"/>
            </a:pPr>
            <a:r>
              <a:rPr lang="it-IT" sz="1400" b="0" dirty="0">
                <a:solidFill>
                  <a:srgbClr val="006000"/>
                </a:solidFill>
                <a:effectLst/>
                <a:latin typeface="+mn-lt"/>
              </a:rPr>
              <a:t>Entrata in vigore della legislazione attuativa per la </a:t>
            </a:r>
            <a:r>
              <a:rPr lang="it-IT" sz="1400" b="1" dirty="0">
                <a:solidFill>
                  <a:srgbClr val="006000"/>
                </a:solidFill>
                <a:effectLst/>
                <a:latin typeface="+mn-lt"/>
              </a:rPr>
              <a:t>riforma del processo penale </a:t>
            </a:r>
            <a:r>
              <a:rPr lang="it-IT" sz="1400" b="0" dirty="0">
                <a:solidFill>
                  <a:srgbClr val="006000"/>
                </a:solidFill>
                <a:effectLst/>
                <a:latin typeface="+mn-lt"/>
              </a:rPr>
              <a:t>(legge in corso di conversione)</a:t>
            </a:r>
          </a:p>
          <a:p>
            <a:pPr marL="228600" indent="-228600">
              <a:buFont typeface="+mj-lt"/>
              <a:buAutoNum type="arabicPeriod"/>
            </a:pPr>
            <a:r>
              <a:rPr lang="it-IT" sz="1400" b="0" i="0" dirty="0">
                <a:solidFill>
                  <a:srgbClr val="006000"/>
                </a:solidFill>
                <a:effectLst/>
                <a:latin typeface="+mn-lt"/>
              </a:rPr>
              <a:t>Entrata in vigore della </a:t>
            </a:r>
            <a:r>
              <a:rPr lang="it-IT" sz="1400" b="1" i="0" dirty="0">
                <a:solidFill>
                  <a:srgbClr val="006000"/>
                </a:solidFill>
                <a:effectLst/>
                <a:latin typeface="+mn-lt"/>
              </a:rPr>
              <a:t>legislazione speciale che disciplina le assunzioni nell'ambito del PNRR </a:t>
            </a:r>
            <a:r>
              <a:rPr lang="it-IT" sz="1400" b="0" i="0" dirty="0">
                <a:solidFill>
                  <a:srgbClr val="006000"/>
                </a:solidFill>
                <a:effectLst/>
                <a:latin typeface="+mn-lt"/>
              </a:rPr>
              <a:t>(conseguito con dl 80)</a:t>
            </a:r>
          </a:p>
          <a:p>
            <a:pPr marL="228600" indent="-228600">
              <a:buFont typeface="+mj-lt"/>
              <a:buAutoNum type="arabicPeriod"/>
            </a:pPr>
            <a:r>
              <a:rPr lang="it-IT" sz="1400" b="1" i="0" dirty="0">
                <a:solidFill>
                  <a:srgbClr val="006000"/>
                </a:solidFill>
                <a:effectLst/>
                <a:latin typeface="+mn-lt"/>
              </a:rPr>
              <a:t>Estensione al bilancio nazionale del metodo utilizzato per il PNRR </a:t>
            </a:r>
            <a:r>
              <a:rPr lang="it-IT" sz="1400" b="0" i="0" dirty="0">
                <a:solidFill>
                  <a:srgbClr val="006000"/>
                </a:solidFill>
                <a:effectLst/>
                <a:latin typeface="+mn-lt"/>
              </a:rPr>
              <a:t>per aumentare l’assorbimento degli investimenti (conseguito con dl 59/2021 – Fondo complementare)</a:t>
            </a:r>
          </a:p>
          <a:p>
            <a:pPr marL="228600" indent="-228600">
              <a:buFont typeface="+mj-lt"/>
              <a:buAutoNum type="arabicPeriod"/>
            </a:pPr>
            <a:r>
              <a:rPr lang="it-IT" sz="1400" b="0" i="0" dirty="0">
                <a:solidFill>
                  <a:srgbClr val="006000"/>
                </a:solidFill>
                <a:effectLst/>
                <a:latin typeface="+mn-lt"/>
              </a:rPr>
              <a:t>Entrata in vigore di </a:t>
            </a:r>
            <a:r>
              <a:rPr lang="it-IT" sz="1400" b="1" i="0" dirty="0">
                <a:solidFill>
                  <a:srgbClr val="006000"/>
                </a:solidFill>
                <a:effectLst/>
                <a:latin typeface="+mn-lt"/>
              </a:rPr>
              <a:t>procedure più rapide per la valutazione dei progetti nel settore dei sistemi di trasporto pubblico locale </a:t>
            </a:r>
            <a:r>
              <a:rPr lang="it-IT" sz="1400" b="0" i="0" dirty="0">
                <a:solidFill>
                  <a:srgbClr val="006000"/>
                </a:solidFill>
                <a:effectLst/>
                <a:latin typeface="+mn-lt"/>
              </a:rPr>
              <a:t>con impianti fissi e nel settore del trasporto rapido di massa (conseguito con dl Infrastrutture in </a:t>
            </a:r>
            <a:r>
              <a:rPr lang="it-IT" sz="1400" b="0" i="0" dirty="0" err="1">
                <a:solidFill>
                  <a:srgbClr val="006000"/>
                </a:solidFill>
                <a:effectLst/>
                <a:latin typeface="+mn-lt"/>
              </a:rPr>
              <a:t>cdm</a:t>
            </a:r>
            <a:r>
              <a:rPr lang="it-IT" sz="1400" b="0" i="0" dirty="0">
                <a:solidFill>
                  <a:srgbClr val="006000"/>
                </a:solidFill>
                <a:effectLst/>
                <a:latin typeface="+mn-lt"/>
              </a:rPr>
              <a:t> del 2 settembre)</a:t>
            </a:r>
          </a:p>
          <a:p>
            <a:pPr marL="228600" indent="-228600">
              <a:buFont typeface="+mj-lt"/>
              <a:buAutoNum type="arabicPeriod"/>
            </a:pPr>
            <a:r>
              <a:rPr lang="it-IT" sz="1400" b="0" i="0" dirty="0">
                <a:solidFill>
                  <a:srgbClr val="006000"/>
                </a:solidFill>
                <a:effectLst/>
                <a:latin typeface="+mn-lt"/>
              </a:rPr>
              <a:t>Entrata in vigore </a:t>
            </a:r>
            <a:r>
              <a:rPr lang="it-IT" sz="1400" b="1" i="0" dirty="0">
                <a:solidFill>
                  <a:srgbClr val="006000"/>
                </a:solidFill>
                <a:effectLst/>
                <a:latin typeface="+mn-lt"/>
              </a:rPr>
              <a:t>della proroga del Superbonus </a:t>
            </a:r>
            <a:r>
              <a:rPr lang="it-IT" sz="1400" b="0" i="0" dirty="0">
                <a:solidFill>
                  <a:srgbClr val="006000"/>
                </a:solidFill>
                <a:effectLst/>
                <a:latin typeface="+mn-lt"/>
              </a:rPr>
              <a:t>(raggiunto proroga in legge di bilancio)</a:t>
            </a:r>
          </a:p>
          <a:p>
            <a:pPr marL="228600" indent="-228600">
              <a:buFont typeface="+mj-lt"/>
              <a:buAutoNum type="arabicPeriod"/>
            </a:pPr>
            <a:r>
              <a:rPr lang="it-IT" sz="1400" b="0" i="0" dirty="0">
                <a:solidFill>
                  <a:srgbClr val="006000"/>
                </a:solidFill>
                <a:effectLst/>
                <a:latin typeface="+mn-lt"/>
              </a:rPr>
              <a:t>Varo </a:t>
            </a:r>
            <a:r>
              <a:rPr lang="it-IT" sz="1400" b="1" i="0" dirty="0">
                <a:solidFill>
                  <a:srgbClr val="006000"/>
                </a:solidFill>
                <a:effectLst/>
                <a:latin typeface="+mn-lt"/>
              </a:rPr>
              <a:t>dell'invito a manifestare interesse per l'identificazione dei progetti nazionali, compresi i progetti IPCEI microelettronica</a:t>
            </a:r>
          </a:p>
          <a:p>
            <a:pPr marL="228600" indent="-228600">
              <a:buFont typeface="+mj-lt"/>
              <a:buAutoNum type="arabicPeriod"/>
            </a:pPr>
            <a:r>
              <a:rPr lang="it-IT" sz="1400" b="0" i="0" dirty="0">
                <a:solidFill>
                  <a:srgbClr val="006000"/>
                </a:solidFill>
                <a:effectLst/>
                <a:latin typeface="+mn-lt"/>
              </a:rPr>
              <a:t>Entrata in vigore del </a:t>
            </a:r>
            <a:r>
              <a:rPr lang="it-IT" sz="1400" b="1" i="0" dirty="0">
                <a:solidFill>
                  <a:srgbClr val="006000"/>
                </a:solidFill>
                <a:effectLst/>
                <a:latin typeface="+mn-lt"/>
              </a:rPr>
              <a:t>rifinanziamento del Fondo 394/81 </a:t>
            </a:r>
            <a:r>
              <a:rPr lang="it-IT" sz="1400" b="0" i="0" dirty="0">
                <a:solidFill>
                  <a:srgbClr val="006000"/>
                </a:solidFill>
                <a:effectLst/>
                <a:latin typeface="+mn-lt"/>
              </a:rPr>
              <a:t>e adozione della politica di investimento (il </a:t>
            </a:r>
            <a:r>
              <a:rPr lang="it-IT" sz="1400" b="0" i="0" dirty="0">
                <a:solidFill>
                  <a:srgbClr val="000000"/>
                </a:solidFill>
                <a:effectLst/>
                <a:latin typeface="+mn-lt"/>
              </a:rPr>
              <a:t>27 luglio Il Comitato agevolazioni per l’amministrazione del Fondo 295/73 e del Fondo 394/81 ha deliberato la riapertura del fondo)</a:t>
            </a:r>
          </a:p>
          <a:p>
            <a:pPr marL="228600" indent="-228600">
              <a:buFont typeface="+mj-lt"/>
              <a:buAutoNum type="arabicPeriod"/>
            </a:pPr>
            <a:r>
              <a:rPr lang="it-IT" sz="1400" b="0" dirty="0">
                <a:solidFill>
                  <a:srgbClr val="006000"/>
                </a:solidFill>
                <a:effectLst/>
                <a:latin typeface="+mn-lt"/>
              </a:rPr>
              <a:t>Entrata in vigore del decreto ministeriale per </a:t>
            </a:r>
            <a:r>
              <a:rPr lang="it-IT" sz="1400" b="1" dirty="0">
                <a:solidFill>
                  <a:srgbClr val="006000"/>
                </a:solidFill>
                <a:effectLst/>
                <a:latin typeface="+mn-lt"/>
              </a:rPr>
              <a:t>nuovi impianti gestione dei rifiuti e progetti faro economia circolare </a:t>
            </a:r>
            <a:r>
              <a:rPr lang="it-IT" sz="1400" b="0" dirty="0">
                <a:solidFill>
                  <a:srgbClr val="006000"/>
                </a:solidFill>
                <a:effectLst/>
                <a:latin typeface="+mn-lt"/>
              </a:rPr>
              <a:t>(conseguito con i decreti del Mite del 30 settembre)</a:t>
            </a:r>
          </a:p>
          <a:p>
            <a:pPr marL="228600" indent="-228600">
              <a:buFont typeface="+mj-lt"/>
              <a:buAutoNum type="arabicPeriod"/>
            </a:pPr>
            <a:r>
              <a:rPr lang="it-IT" sz="1400" b="0" dirty="0">
                <a:solidFill>
                  <a:srgbClr val="006000"/>
                </a:solidFill>
                <a:effectLst/>
                <a:latin typeface="+mn-lt"/>
              </a:rPr>
              <a:t>Decreto per </a:t>
            </a:r>
            <a:r>
              <a:rPr lang="it-IT" sz="1400" b="1" dirty="0">
                <a:solidFill>
                  <a:srgbClr val="006000"/>
                </a:solidFill>
                <a:effectLst/>
                <a:latin typeface="+mn-lt"/>
              </a:rPr>
              <a:t>piano operativo per un sistema avanzato e integrato di monitoraggio e previsione </a:t>
            </a:r>
            <a:r>
              <a:rPr lang="it-IT" sz="1400" b="0" dirty="0">
                <a:solidFill>
                  <a:srgbClr val="006000"/>
                </a:solidFill>
                <a:effectLst/>
                <a:latin typeface="+mn-lt"/>
              </a:rPr>
              <a:t>per l'individuazione dei rischi idrologici (conseguito con i decreti del Mite del 30 settembre) </a:t>
            </a:r>
          </a:p>
          <a:p>
            <a:pPr marL="228600" indent="-228600">
              <a:buFont typeface="+mj-lt"/>
              <a:buAutoNum type="arabicPeriod"/>
            </a:pPr>
            <a:r>
              <a:rPr lang="it-IT" sz="1400" b="0" i="0" dirty="0">
                <a:solidFill>
                  <a:srgbClr val="006000"/>
                </a:solidFill>
                <a:effectLst/>
                <a:latin typeface="+mn-lt"/>
              </a:rPr>
              <a:t>Entrata in vigore di una </a:t>
            </a:r>
            <a:r>
              <a:rPr lang="it-IT" sz="1400" b="1" i="0" u="none" dirty="0">
                <a:solidFill>
                  <a:srgbClr val="006000"/>
                </a:solidFill>
                <a:effectLst/>
                <a:latin typeface="+mn-lt"/>
              </a:rPr>
              <a:t>modifica normativa che riduca la durata dell'iter di autorizzazione dei progetti da 11 a 6 mesi </a:t>
            </a:r>
            <a:r>
              <a:rPr lang="it-IT" sz="1400" b="0" i="0" dirty="0">
                <a:solidFill>
                  <a:srgbClr val="006000"/>
                </a:solidFill>
                <a:effectLst/>
                <a:latin typeface="+mn-lt"/>
              </a:rPr>
              <a:t>(conseguito con corsia ultrarapida prevista dagli articoli 44-46 del Dl 77/2021)</a:t>
            </a:r>
            <a:endParaRPr lang="it-IT" sz="1400" b="0" i="0" dirty="0">
              <a:solidFill>
                <a:schemeClr val="tx1"/>
              </a:solidFill>
              <a:effectLst/>
              <a:latin typeface="+mn-lt"/>
            </a:endParaRPr>
          </a:p>
          <a:p>
            <a:pPr marL="228600" indent="-228600">
              <a:buFont typeface="+mj-lt"/>
              <a:buAutoNum type="arabicPeriod"/>
            </a:pPr>
            <a:r>
              <a:rPr lang="it-IT" sz="1400" b="0" i="0" dirty="0">
                <a:solidFill>
                  <a:schemeClr val="tx1"/>
                </a:solidFill>
                <a:effectLst/>
                <a:latin typeface="+mn-lt"/>
              </a:rPr>
              <a:t>Adozione del </a:t>
            </a:r>
            <a:r>
              <a:rPr lang="it-IT" sz="1400" b="1" i="0" dirty="0">
                <a:solidFill>
                  <a:schemeClr val="tx1"/>
                </a:solidFill>
                <a:effectLst/>
                <a:latin typeface="+mn-lt"/>
              </a:rPr>
              <a:t>fondo a sostegno dell'imprenditorialità femminile </a:t>
            </a:r>
            <a:r>
              <a:rPr lang="it-IT" sz="1400" b="0" i="0" dirty="0">
                <a:solidFill>
                  <a:schemeClr val="tx1"/>
                </a:solidFill>
                <a:effectLst/>
                <a:latin typeface="+mn-lt"/>
              </a:rPr>
              <a:t>(Il 2 </a:t>
            </a:r>
            <a:r>
              <a:rPr lang="it-IT" sz="1400" b="0" i="0" kern="1200" dirty="0">
                <a:solidFill>
                  <a:schemeClr val="tx1"/>
                </a:solidFill>
                <a:effectLst/>
                <a:latin typeface="+mn-lt"/>
                <a:ea typeface="+mn-ea"/>
                <a:cs typeface="+mn-cs"/>
              </a:rPr>
              <a:t>ottobre </a:t>
            </a:r>
            <a:r>
              <a:rPr lang="it-IT" sz="14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è stato firmato il decreto</a:t>
            </a:r>
            <a:r>
              <a:rPr lang="it-IT" sz="1400" b="0" i="0" kern="1200" dirty="0">
                <a:solidFill>
                  <a:schemeClr val="tx1"/>
                </a:solidFill>
                <a:effectLst/>
                <a:latin typeface="+mn-lt"/>
                <a:ea typeface="+mn-ea"/>
                <a:cs typeface="+mn-cs"/>
              </a:rPr>
              <a:t> dai </a:t>
            </a:r>
            <a:r>
              <a:rPr lang="it-IT" sz="1400" b="0" i="0" dirty="0">
                <a:solidFill>
                  <a:schemeClr val="tx1"/>
                </a:solidFill>
                <a:effectLst/>
                <a:latin typeface="+mn-lt"/>
              </a:rPr>
              <a:t>ministri </a:t>
            </a:r>
            <a:r>
              <a:rPr lang="it-IT" sz="1400" b="0" i="0" dirty="0">
                <a:solidFill>
                  <a:srgbClr val="006000"/>
                </a:solidFill>
                <a:effectLst/>
                <a:latin typeface="+mn-lt"/>
              </a:rPr>
              <a:t>competenti. Il decreto è ora al vaglio della Corte dei Conti per la registrazione)</a:t>
            </a:r>
          </a:p>
          <a:p>
            <a:pPr marL="228600" indent="-228600">
              <a:buFont typeface="+mj-lt"/>
              <a:buAutoNum type="arabicPeriod"/>
            </a:pPr>
            <a:r>
              <a:rPr lang="it-IT" sz="1400" b="0" i="0" dirty="0">
                <a:solidFill>
                  <a:srgbClr val="006000"/>
                </a:solidFill>
                <a:effectLst/>
                <a:latin typeface="+mn-lt"/>
              </a:rPr>
              <a:t>Entrata in vigore del regolamento per </a:t>
            </a:r>
            <a:r>
              <a:rPr lang="it-IT" sz="1400" b="1" i="0" dirty="0">
                <a:solidFill>
                  <a:srgbClr val="006000"/>
                </a:solidFill>
                <a:effectLst/>
                <a:latin typeface="+mn-lt"/>
              </a:rPr>
              <a:t>la semplificazione delle procedure e il rafforzamento del ruolo del Commissario nelle Zone Economiche Speciali</a:t>
            </a:r>
            <a:r>
              <a:rPr lang="it-IT" sz="1400" b="0" i="0" dirty="0">
                <a:solidFill>
                  <a:srgbClr val="006000"/>
                </a:solidFill>
                <a:effectLst/>
                <a:latin typeface="+mn-lt"/>
              </a:rPr>
              <a:t> (conseguito con il dl 77/2021)</a:t>
            </a:r>
          </a:p>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4</a:t>
            </a:fld>
            <a:endParaRPr lang="it-IT"/>
          </a:p>
        </p:txBody>
      </p:sp>
    </p:spTree>
    <p:extLst>
      <p:ext uri="{BB962C8B-B14F-4D97-AF65-F5344CB8AC3E}">
        <p14:creationId xmlns:p14="http://schemas.microsoft.com/office/powerpoint/2010/main" val="138947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25000" lnSpcReduction="20000"/>
          </a:bodyPr>
          <a:lstStyle/>
          <a:p>
            <a:pPr algn="just">
              <a:lnSpc>
                <a:spcPct val="107000"/>
              </a:lnSpc>
              <a:spcBef>
                <a:spcPts val="1200"/>
              </a:spcBef>
              <a:spcAft>
                <a:spcPts val="800"/>
              </a:spcAft>
            </a:pPr>
            <a:r>
              <a:rPr lang="it-IT" sz="1800" u="sng" dirty="0">
                <a:effectLst/>
                <a:latin typeface="Calibri" panose="020F0502020204030204" pitchFamily="34" charset="0"/>
                <a:ea typeface="Calibri" panose="020F0502020204030204" pitchFamily="34" charset="0"/>
                <a:cs typeface="Times New Roman" panose="02020603050405020304" pitchFamily="18" charset="0"/>
              </a:rPr>
              <a:t>Pubblicati </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Decreto d</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Ministero dell’Istruzione di approvazione dei piani degli interventi per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manutenzione straordinaria e l'efficientamento energetico degli edifici scolastici</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 competenza di province, città metropolitane ed enti di decentramento regionale e individuazione dei termini di aggiudicazione, nonché' delle modalità di rendicontazione e di monitoraggio, pubblicato in Gazzetta Ufficiale l’8 ottobre del 2021. L’importo complessivo da assegnare agli enti locali individuati nell’</a:t>
            </a:r>
            <a:r>
              <a:rPr lang="it-IT"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allegato A, </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 pari ad euro 1 miliardo e 120 milioni di euro a valere sui fondi del Next Generation EU. </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Decreto MEF sull’attuazione finanziaria che ripartisce i 191,5 miliardi totali del piano, di cui 124,5 per «nuovi progetti», 51,4 per «progetti in essere» e 15,6 per progetti finanziati con il Fondo sviluppo coesione, fra 23 amministrazioni centrali</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Decreto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 Ministero delle Infrastrutture e della Mobilità Sostenibili di approvazione del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programma di interventi infrastrutturali in ambito portuale </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sinergici e complementari al Piano nazionale di ripresa e resilienza, pubblicato in Gazzetta Ufficiale il 2 ottobre. Il decreto contiene finanziamenti per interventi di ammodernamento e efficientamento dei porti per una dote di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 miliardi di euro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da ripartirsi dal 2021 al 2026 e a valere sul Fondo Complementare al PNRR</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Decreti </a:t>
            </a:r>
            <a:r>
              <a:rPr lang="it-IT" sz="1800" u="none"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MiTE</a:t>
            </a: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relativi all’approvazione dei criteri di selezione dei progetti (online anche il relativo avviso) prevedono </a:t>
            </a:r>
            <a:r>
              <a:rPr lang="it-IT" sz="18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miliardo e mezzo di euro </a:t>
            </a: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 la realizzazione di nuovi impianti di gestione dei rifiuti e l’ammodernamento degli impianti esistenti e </a:t>
            </a:r>
            <a:r>
              <a:rPr lang="it-IT" sz="1800" b="1"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600 milioni di euro </a:t>
            </a: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 la realizzazione di progetti faro di economia circolare per filiere industriali strategiche</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Decreto Mise sul </a:t>
            </a:r>
            <a:r>
              <a:rPr lang="it-IT" sz="2800" b="0" i="0" dirty="0">
                <a:solidFill>
                  <a:srgbClr val="333333"/>
                </a:solidFill>
                <a:effectLst/>
                <a:latin typeface="Titillium Web" panose="00000500000000000000" pitchFamily="2" charset="0"/>
              </a:rPr>
              <a:t> il Piano del Ministero dello Sviluppo economico per la realizzazione di interventi infrastrutturali legati allo sviluppo della </a:t>
            </a:r>
            <a:r>
              <a:rPr lang="it-IT" sz="2800" b="1" i="0" dirty="0">
                <a:solidFill>
                  <a:srgbClr val="333333"/>
                </a:solidFill>
                <a:effectLst/>
                <a:latin typeface="Titillium Web" panose="00000500000000000000" pitchFamily="2" charset="0"/>
              </a:rPr>
              <a:t>banda </a:t>
            </a:r>
            <a:r>
              <a:rPr lang="it-IT" sz="2800" b="1" i="0" dirty="0" err="1">
                <a:solidFill>
                  <a:srgbClr val="333333"/>
                </a:solidFill>
                <a:effectLst/>
                <a:latin typeface="Titillium Web" panose="00000500000000000000" pitchFamily="2" charset="0"/>
              </a:rPr>
              <a:t>ultralarga</a:t>
            </a:r>
            <a:r>
              <a:rPr lang="it-IT" sz="2800" b="0" i="0" dirty="0">
                <a:solidFill>
                  <a:srgbClr val="333333"/>
                </a:solidFill>
                <a:effectLst/>
                <a:latin typeface="Titillium Web" panose="00000500000000000000" pitchFamily="2" charset="0"/>
              </a:rPr>
              <a:t> nelle isole minori del Paese con una dote di  60.500.000 euro</a:t>
            </a:r>
          </a:p>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it-IT" sz="2800" b="0" i="0" dirty="0">
                <a:solidFill>
                  <a:srgbClr val="333333"/>
                </a:solidFill>
                <a:effectLst/>
                <a:latin typeface="Titillium Web" panose="00000500000000000000" pitchFamily="2" charset="0"/>
              </a:rPr>
              <a:t>6 decreti </a:t>
            </a:r>
            <a:r>
              <a:rPr lang="it-IT" sz="2800" b="0" i="0" dirty="0" err="1">
                <a:solidFill>
                  <a:srgbClr val="333333"/>
                </a:solidFill>
                <a:effectLst/>
                <a:latin typeface="Titillium Web" panose="00000500000000000000" pitchFamily="2" charset="0"/>
              </a:rPr>
              <a:t>Mims</a:t>
            </a:r>
            <a:r>
              <a:rPr lang="it-IT" sz="2800" b="0" i="0" dirty="0">
                <a:solidFill>
                  <a:srgbClr val="333333"/>
                </a:solidFill>
                <a:effectLst/>
                <a:latin typeface="Titillium Web" panose="00000500000000000000" pitchFamily="2" charset="0"/>
              </a:rPr>
              <a:t> per riparto </a:t>
            </a:r>
            <a:r>
              <a:rPr lang="it-IT" sz="2800" b="1" i="0" dirty="0">
                <a:solidFill>
                  <a:srgbClr val="333333"/>
                </a:solidFill>
                <a:effectLst/>
                <a:latin typeface="Titillium Web" panose="00000500000000000000" pitchFamily="2" charset="0"/>
              </a:rPr>
              <a:t>1,7 miliardi di euro del fondo complementare. </a:t>
            </a:r>
            <a:r>
              <a:rPr lang="it-IT" sz="4000" b="0" i="0" dirty="0">
                <a:solidFill>
                  <a:srgbClr val="333333"/>
                </a:solidFill>
                <a:effectLst/>
                <a:latin typeface="Roboto" panose="02000000000000000000" pitchFamily="2" charset="0"/>
              </a:rPr>
              <a:t>Il primo decreto vale </a:t>
            </a:r>
            <a:r>
              <a:rPr lang="it-IT" sz="4000" b="1" i="0" dirty="0">
                <a:solidFill>
                  <a:srgbClr val="333333"/>
                </a:solidFill>
                <a:effectLst/>
                <a:latin typeface="Roboto" panose="02000000000000000000" pitchFamily="2" charset="0"/>
              </a:rPr>
              <a:t>un miliardo</a:t>
            </a:r>
            <a:r>
              <a:rPr lang="it-IT" sz="4000" b="0" i="0" dirty="0">
                <a:solidFill>
                  <a:srgbClr val="333333"/>
                </a:solidFill>
                <a:effectLst/>
                <a:latin typeface="Roboto" panose="02000000000000000000" pitchFamily="2" charset="0"/>
              </a:rPr>
              <a:t> e prevede un piano straordinario </a:t>
            </a:r>
            <a:r>
              <a:rPr lang="it-IT" sz="4000" b="0" i="0" u="none" dirty="0">
                <a:solidFill>
                  <a:schemeClr val="tx1"/>
                </a:solidFill>
                <a:effectLst/>
                <a:latin typeface="Roboto" panose="02000000000000000000" pitchFamily="2" charset="0"/>
              </a:rPr>
              <a:t>per il controllo e la messa in sicurezza di ponti, viadotti e gallerie delle autostrade A24 e A25, interventi per la realizzazione del monitoraggio dinamico su tali opere e l’efficientamento del sistema impiantistico del traforo del Gran Sasso. Il secondo decreto prevede l’utilizzo di 720 milioni di euro per la costruzione di nuove navi o per interventi di completamento di </a:t>
            </a:r>
            <a:r>
              <a:rPr lang="it-IT" sz="4000" b="0" i="0" u="none" dirty="0" err="1">
                <a:solidFill>
                  <a:schemeClr val="tx1"/>
                </a:solidFill>
                <a:effectLst/>
                <a:latin typeface="Roboto" panose="02000000000000000000" pitchFamily="2" charset="0"/>
              </a:rPr>
              <a:t>untà</a:t>
            </a:r>
            <a:r>
              <a:rPr lang="it-IT" sz="4000" b="0" i="0" u="none" dirty="0">
                <a:solidFill>
                  <a:schemeClr val="tx1"/>
                </a:solidFill>
                <a:effectLst/>
                <a:latin typeface="Roboto" panose="02000000000000000000" pitchFamily="2" charset="0"/>
              </a:rPr>
              <a:t> navali già in fase di costruzione. Gli altri 4 decreti sono finalizzati a rinnovare e potenziare il trasporto ferroviario delle merci e valgono nel complesso 200 milioni di euro.</a:t>
            </a:r>
            <a:endPar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Decreto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sui progetti ammessi ai finanziamenti del Piano innovativo della qualità dell'abitare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it-IT" sz="1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PinQua</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Missione 5, Componente 2, Investimento 2.3</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Il decreto contiene l’approvazione 159 proposte di progetti di rigenerazione urbana e di edilizia residenziale pubblica presentate da Regioni, Comuni e Città Metropolitane per un valore complessivo di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2,82 miliardi di euro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gn="just"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arrivo imprese femminili dal valore di 400 milioni e 300 milioni per le strade delle aree interne, fondi in questo caso espressamente assegnati alle province. </a:t>
            </a:r>
          </a:p>
          <a:p>
            <a:pPr algn="just">
              <a:lnSpc>
                <a:spcPct val="107000"/>
              </a:lnSpc>
              <a:spcBef>
                <a:spcPts val="1200"/>
              </a:spcBef>
              <a:spcAft>
                <a:spcPts val="800"/>
              </a:spcAft>
            </a:pPr>
            <a:endParaRPr lang="it-IT"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800"/>
              </a:spcAft>
            </a:pPr>
            <a:r>
              <a:rPr lang="it-IT"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Annunciati ma ancora non pubblicati: </a:t>
            </a:r>
            <a:endPar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1200"/>
              </a:spcBef>
              <a:buFont typeface="Symbol" panose="05050102010706020507" pitchFamily="18" charset="2"/>
              <a:buChar char=""/>
            </a:pP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Decreto di istituzione del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Fondo Impresa Donna</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 Ministero dello Sviluppo Economico. Il Fondo Impresa Donna è istituito con un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finanziamento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iniziale di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 milioni di euro, ai quali si aggiungeranno 400 milioni del PNRR</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destinati all’imprenditoria femminile (</a:t>
            </a:r>
            <a:r>
              <a:rPr lang="it-IT" sz="18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Missione 5, Componente 1, Investimento 1.2</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Bef>
                <a:spcPts val="1200"/>
              </a:spcBef>
              <a:spcAft>
                <a:spcPts val="800"/>
              </a:spcAft>
              <a:buFont typeface="Symbol" panose="05050102010706020507" pitchFamily="18" charset="2"/>
              <a:buChar char=""/>
            </a:pP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Decreto predisposto dal Ministero delle Infrastrutture della Mobilità sostenibili, di concerto con il Ministero per il Sud e con il Ministero dell’Economia e delle Finanze, che assegna</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300 milioni di euro</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previsti dal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Fondo complementare al PNRR </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 la </a:t>
            </a:r>
            <a:r>
              <a:rPr lang="it-IT"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manutenzione straordinaria delle strade delle aree interne</a:t>
            </a:r>
            <a:r>
              <a:rPr lang="it-I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usufruirne saranno le 72 aree già ricomprese nella Strategia Nazionale Aree Interne, ma anche quelle che eventualmente dovessero essere ufficializzate entro il 31/12/2021.</a:t>
            </a:r>
          </a:p>
        </p:txBody>
      </p:sp>
      <p:sp>
        <p:nvSpPr>
          <p:cNvPr id="4" name="Segnaposto numero diapositiva 3"/>
          <p:cNvSpPr>
            <a:spLocks noGrp="1"/>
          </p:cNvSpPr>
          <p:nvPr>
            <p:ph type="sldNum" sz="quarter" idx="5"/>
          </p:nvPr>
        </p:nvSpPr>
        <p:spPr/>
        <p:txBody>
          <a:bodyPr/>
          <a:lstStyle/>
          <a:p>
            <a:fld id="{B7598D4B-AFDD-4FDB-AE64-273E896F5FC8}" type="slidenum">
              <a:rPr lang="it-IT" smtClean="0"/>
              <a:pPr/>
              <a:t>5</a:t>
            </a:fld>
            <a:endParaRPr lang="it-IT"/>
          </a:p>
        </p:txBody>
      </p:sp>
    </p:spTree>
    <p:extLst>
      <p:ext uri="{BB962C8B-B14F-4D97-AF65-F5344CB8AC3E}">
        <p14:creationId xmlns:p14="http://schemas.microsoft.com/office/powerpoint/2010/main" val="261108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400" dirty="0">
              <a:latin typeface="+mn-lt"/>
              <a:cs typeface="Arial"/>
            </a:endParaRP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6</a:t>
            </a:fld>
            <a:endParaRPr lang="it-IT"/>
          </a:p>
        </p:txBody>
      </p:sp>
    </p:spTree>
    <p:extLst>
      <p:ext uri="{BB962C8B-B14F-4D97-AF65-F5344CB8AC3E}">
        <p14:creationId xmlns:p14="http://schemas.microsoft.com/office/powerpoint/2010/main" val="338838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it-IT" b="1" dirty="0"/>
              <a:t>Esempio di prima modalità di attuazione: </a:t>
            </a:r>
            <a:r>
              <a:rPr lang="it-IT" b="0" dirty="0"/>
              <a:t>6 decreti </a:t>
            </a:r>
            <a:r>
              <a:rPr lang="it-IT" b="0" dirty="0" err="1"/>
              <a:t>Mims</a:t>
            </a:r>
            <a:r>
              <a:rPr lang="it-IT" b="0" dirty="0"/>
              <a:t> a valere sul Fondo Complementare </a:t>
            </a:r>
            <a:r>
              <a:rPr lang="it-IT" b="0" dirty="0">
                <a:sym typeface="Wingdings" panose="05000000000000000000" pitchFamily="2" charset="2"/>
              </a:rPr>
              <a:t> approvati dalla Conferenza Unificata il 5 agosto e firmati da Giovannini il 30 settembre (in attesa di pubblicazione in Gazzetta Ufficiale). In arrivo ci sono i decreti di riparto degli 880 milioni per il Piano Garanzia Occupabilità dei Lavoratori e per i 320 milioni per i 1000 esperti da distribuire agli enti locali. Le regioni hanno approvato i due schemi di decreto rispettivamente il 13 e il 7 ottobre</a:t>
            </a:r>
          </a:p>
          <a:p>
            <a:endParaRPr lang="it-IT" b="1" dirty="0">
              <a:sym typeface="Wingdings" panose="05000000000000000000" pitchFamily="2" charset="2"/>
            </a:endParaRPr>
          </a:p>
          <a:p>
            <a:r>
              <a:rPr lang="it-IT" b="1" dirty="0">
                <a:sym typeface="Wingdings" panose="05000000000000000000" pitchFamily="2" charset="2"/>
              </a:rPr>
              <a:t>Esempio seconda modalità di attuazione: </a:t>
            </a:r>
            <a:r>
              <a:rPr lang="it-IT" b="0" dirty="0">
                <a:sym typeface="Wingdings" panose="05000000000000000000" pitchFamily="2" charset="2"/>
              </a:rPr>
              <a:t>Decreti del Mite su nuovi impianti di rifiuti e ammodernamento di quelli esistenti + progetti faro economia circolare. Procedura di evidenza pubblica da avviarsi entro il 15 ottobre</a:t>
            </a:r>
          </a:p>
          <a:p>
            <a:endParaRPr lang="it-IT" b="0" dirty="0">
              <a:sym typeface="Wingdings" panose="05000000000000000000" pitchFamily="2" charset="2"/>
            </a:endParaRPr>
          </a:p>
          <a:p>
            <a:r>
              <a:rPr lang="it-IT" b="1" dirty="0" err="1">
                <a:sym typeface="Wingdings" panose="05000000000000000000" pitchFamily="2" charset="2"/>
              </a:rPr>
              <a:t>N.b.</a:t>
            </a:r>
            <a:r>
              <a:rPr lang="it-IT" b="1" dirty="0">
                <a:sym typeface="Wingdings" panose="05000000000000000000" pitchFamily="2" charset="2"/>
              </a:rPr>
              <a:t>: per alcuni investimenti la modalità è mista! </a:t>
            </a:r>
            <a:r>
              <a:rPr lang="it-IT" b="0" dirty="0">
                <a:sym typeface="Wingdings" panose="05000000000000000000" pitchFamily="2" charset="2"/>
              </a:rPr>
              <a:t>E’ il caso dei borghi: </a:t>
            </a:r>
          </a:p>
          <a:p>
            <a:pPr marL="228600" indent="-228600">
              <a:buFont typeface="+mj-lt"/>
              <a:buAutoNum type="arabicPeriod"/>
            </a:pPr>
            <a:r>
              <a:rPr lang="it-IT" b="1" dirty="0">
                <a:sym typeface="Wingdings" panose="05000000000000000000" pitchFamily="2" charset="2"/>
              </a:rPr>
              <a:t>420 milioni </a:t>
            </a:r>
            <a:r>
              <a:rPr lang="it-IT" b="0" dirty="0">
                <a:sym typeface="Wingdings" panose="05000000000000000000" pitchFamily="2" charset="2"/>
              </a:rPr>
              <a:t>saranno destinati a 21 borghi pilota (20 milioni ciascuno), uno per regione e province autonome. </a:t>
            </a:r>
            <a:r>
              <a:rPr lang="it-IT" b="0" u="sng" dirty="0">
                <a:sym typeface="Wingdings" panose="05000000000000000000" pitchFamily="2" charset="2"/>
              </a:rPr>
              <a:t>Entro il primo trimestre 2022 le regioni dovranno presentare al </a:t>
            </a:r>
            <a:r>
              <a:rPr lang="it-IT" b="0" u="sng" dirty="0" err="1">
                <a:sym typeface="Wingdings" panose="05000000000000000000" pitchFamily="2" charset="2"/>
              </a:rPr>
              <a:t>MiC</a:t>
            </a:r>
            <a:r>
              <a:rPr lang="it-IT" b="0" u="sng" dirty="0">
                <a:sym typeface="Wingdings" panose="05000000000000000000" pitchFamily="2" charset="2"/>
              </a:rPr>
              <a:t> il borgo individuato e il progetto di riqualificazione</a:t>
            </a:r>
            <a:r>
              <a:rPr lang="it-IT" b="1" u="sng" dirty="0">
                <a:sym typeface="Wingdings" panose="05000000000000000000" pitchFamily="2" charset="2"/>
              </a:rPr>
              <a:t>. </a:t>
            </a:r>
            <a:r>
              <a:rPr lang="it-IT" b="0" u="sng" dirty="0">
                <a:sym typeface="Wingdings" panose="05000000000000000000" pitchFamily="2" charset="2"/>
              </a:rPr>
              <a:t>A seguito ci sarà l’intesa in conferenza Unificata il decreto che assegnerà le risorse è previsto giugno 2022</a:t>
            </a:r>
            <a:r>
              <a:rPr lang="it-IT" b="0" dirty="0">
                <a:sym typeface="Wingdings" panose="05000000000000000000" pitchFamily="2" charset="2"/>
              </a:rPr>
              <a:t>. </a:t>
            </a:r>
          </a:p>
          <a:p>
            <a:pPr marL="228600" indent="-228600">
              <a:buFont typeface="+mj-lt"/>
              <a:buAutoNum type="arabicPeriod"/>
            </a:pPr>
            <a:r>
              <a:rPr lang="it-IT" b="0" dirty="0">
                <a:sym typeface="Wingdings" panose="05000000000000000000" pitchFamily="2" charset="2"/>
              </a:rPr>
              <a:t>Altri </a:t>
            </a:r>
            <a:r>
              <a:rPr lang="it-IT" b="1" dirty="0">
                <a:sym typeface="Wingdings" panose="05000000000000000000" pitchFamily="2" charset="2"/>
              </a:rPr>
              <a:t>580 milioni </a:t>
            </a:r>
            <a:r>
              <a:rPr lang="it-IT" b="0" dirty="0">
                <a:sym typeface="Wingdings" panose="05000000000000000000" pitchFamily="2" charset="2"/>
              </a:rPr>
              <a:t>andranno a 229 piccoli centri (2,5 milioni a comune). </a:t>
            </a:r>
            <a:r>
              <a:rPr lang="it-IT" b="0" u="sng" dirty="0">
                <a:sym typeface="Wingdings" panose="05000000000000000000" pitchFamily="2" charset="2"/>
              </a:rPr>
              <a:t>Entro novembre verranno pubblicato decreto attuativo e bando, </a:t>
            </a:r>
            <a:r>
              <a:rPr lang="it-IT" b="0" u="sng" dirty="0" err="1">
                <a:sym typeface="Wingdings" panose="05000000000000000000" pitchFamily="2" charset="2"/>
              </a:rPr>
              <a:t>mentrel</a:t>
            </a:r>
            <a:r>
              <a:rPr lang="it-IT" b="0" u="sng" dirty="0">
                <a:sym typeface="Wingdings" panose="05000000000000000000" pitchFamily="2" charset="2"/>
              </a:rPr>
              <a:t> e candidature dovranno arrivare entro febbraio. </a:t>
            </a:r>
          </a:p>
          <a:p>
            <a:pPr marL="228600" indent="-228600">
              <a:buFont typeface="+mj-lt"/>
              <a:buAutoNum type="arabicPeriod"/>
            </a:pPr>
            <a:endParaRPr lang="it-IT" b="0" u="sng" dirty="0">
              <a:sym typeface="Wingdings" panose="05000000000000000000" pitchFamily="2" charset="2"/>
            </a:endParaRPr>
          </a:p>
          <a:p>
            <a:pPr marL="0" indent="0">
              <a:buFont typeface="+mj-lt"/>
              <a:buNone/>
            </a:pPr>
            <a:r>
              <a:rPr lang="it-IT" b="0" u="none" dirty="0">
                <a:sym typeface="Wingdings" panose="05000000000000000000" pitchFamily="2" charset="2"/>
              </a:rPr>
              <a:t>Si noti inoltre che anche i progetti già in essere sono stati attivati tramite una delle due modalità di attuazione: è il caso del </a:t>
            </a:r>
            <a:r>
              <a:rPr lang="it-IT" b="0" u="none" dirty="0" err="1">
                <a:sym typeface="Wingdings" panose="05000000000000000000" pitchFamily="2" charset="2"/>
              </a:rPr>
              <a:t>PinQua</a:t>
            </a:r>
            <a:r>
              <a:rPr lang="it-IT" b="0" u="none" dirty="0">
                <a:sym typeface="Wingdings" panose="05000000000000000000" pitchFamily="2" charset="2"/>
              </a:rPr>
              <a:t>, piano nazionale sulla qualità dell’abitare, iniziato con la modalità n°2 a cui sono stati sostituiti i fondi del recovery ai fondi nazionali. (</a:t>
            </a:r>
            <a:r>
              <a:rPr lang="it-IT" b="1" u="none" dirty="0">
                <a:sym typeface="Wingdings" panose="05000000000000000000" pitchFamily="2" charset="2"/>
              </a:rPr>
              <a:t>2,8 miliardi</a:t>
            </a:r>
            <a:r>
              <a:rPr lang="it-IT" b="0" u="none" dirty="0">
                <a:sym typeface="Wingdings" panose="05000000000000000000" pitchFamily="2" charset="2"/>
              </a:rPr>
              <a:t>)</a:t>
            </a:r>
          </a:p>
        </p:txBody>
      </p:sp>
      <p:sp>
        <p:nvSpPr>
          <p:cNvPr id="4" name="Segnaposto numero diapositiva 3"/>
          <p:cNvSpPr>
            <a:spLocks noGrp="1"/>
          </p:cNvSpPr>
          <p:nvPr>
            <p:ph type="sldNum" sz="quarter" idx="5"/>
          </p:nvPr>
        </p:nvSpPr>
        <p:spPr/>
        <p:txBody>
          <a:bodyPr/>
          <a:lstStyle/>
          <a:p>
            <a:fld id="{B7598D4B-AFDD-4FDB-AE64-273E896F5FC8}" type="slidenum">
              <a:rPr lang="it-IT" smtClean="0"/>
              <a:pPr/>
              <a:t>7</a:t>
            </a:fld>
            <a:endParaRPr lang="it-IT"/>
          </a:p>
        </p:txBody>
      </p:sp>
    </p:spTree>
    <p:extLst>
      <p:ext uri="{BB962C8B-B14F-4D97-AF65-F5344CB8AC3E}">
        <p14:creationId xmlns:p14="http://schemas.microsoft.com/office/powerpoint/2010/main" val="245730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8</a:t>
            </a:fld>
            <a:endParaRPr lang="it-IT"/>
          </a:p>
        </p:txBody>
      </p:sp>
    </p:spTree>
    <p:extLst>
      <p:ext uri="{BB962C8B-B14F-4D97-AF65-F5344CB8AC3E}">
        <p14:creationId xmlns:p14="http://schemas.microsoft.com/office/powerpoint/2010/main" val="414471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25000" lnSpcReduction="20000"/>
          </a:bodyPr>
          <a:lstStyle/>
          <a:p>
            <a:pPr>
              <a:lnSpc>
                <a:spcPct val="107000"/>
              </a:lnSpc>
              <a:spcAft>
                <a:spcPts val="800"/>
              </a:spcAft>
            </a:pPr>
            <a:r>
              <a:rPr lang="it-IT" sz="1100" b="1" dirty="0">
                <a:effectLst/>
                <a:latin typeface="Calibri" panose="020F0502020204030204" pitchFamily="34" charset="0"/>
                <a:ea typeface="Calibri" panose="020F0502020204030204" pitchFamily="34" charset="0"/>
                <a:cs typeface="Times New Roman" panose="02020603050405020304" pitchFamily="18" charset="0"/>
              </a:rPr>
              <a:t>Missione 1 - Transizione Digitale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Reclutamento di giovane personale nella PA</a:t>
            </a:r>
            <a:r>
              <a:rPr lang="it-IT" sz="1100" dirty="0">
                <a:effectLst/>
                <a:latin typeface="Calibri" panose="020F0502020204030204" pitchFamily="34" charset="0"/>
                <a:ea typeface="Calibri" panose="020F0502020204030204" pitchFamily="34" charset="0"/>
                <a:cs typeface="Times New Roman" panose="02020603050405020304" pitchFamily="18" charset="0"/>
              </a:rPr>
              <a:t> per favorire il ricambio generazionale nella Pubblica Amministrazione, sia dei dipendenti pubblici che degli strumenti a loro disposizione, anche migliorando i rapporti con i cittadini e i tempi delle attività </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Courier New" panose="02070309020205020404" pitchFamily="49" charset="0"/>
              <a:buChar char="o"/>
            </a:pPr>
            <a:r>
              <a:rPr lang="it-IT" sz="1100" dirty="0">
                <a:effectLst/>
                <a:latin typeface="Calibri" panose="020F0502020204030204" pitchFamily="34" charset="0"/>
                <a:ea typeface="Calibri" panose="020F0502020204030204" pitchFamily="34" charset="0"/>
                <a:cs typeface="Times New Roman" panose="02020603050405020304" pitchFamily="18" charset="0"/>
              </a:rPr>
              <a:t>Con il Dl 80/2021 sono stati potenziati i canali di accesso qualificati dei giovani alla Pubblica amministrazione, sbloccando una norma del 2015 che prevedeva la possibilità per le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Pa</a:t>
            </a:r>
            <a:r>
              <a:rPr lang="it-IT" sz="1100" dirty="0">
                <a:effectLst/>
                <a:latin typeface="Calibri" panose="020F0502020204030204" pitchFamily="34" charset="0"/>
                <a:ea typeface="Calibri" panose="020F0502020204030204" pitchFamily="34" charset="0"/>
                <a:cs typeface="Times New Roman" panose="02020603050405020304" pitchFamily="18" charset="0"/>
              </a:rPr>
              <a:t> di stipulare contratti di apprendistato. Le amministrazioni possono attivare specifici progetti di formazione-lavoro per l’acquisizione, attraverso contratti di apprendistato, di competenze di base e trasversali, nonché per l’orientamento professionale da parte di diplomati e di studenti universitari. A tal fine è istituito un apposito fondo con dotazione di 700 mila euro per il 2021 e di 1 milione di euro a decorrere dal 2022 </a:t>
            </a:r>
          </a:p>
          <a:p>
            <a:pPr marL="742950" lvl="1" indent="-285750">
              <a:lnSpc>
                <a:spcPct val="107000"/>
              </a:lnSpc>
              <a:buFont typeface="Courier New" panose="02070309020205020404" pitchFamily="49" charset="0"/>
              <a:buChar char="o"/>
            </a:pPr>
            <a:r>
              <a:rPr lang="it-IT" sz="1100" dirty="0">
                <a:effectLst/>
                <a:latin typeface="Calibri" panose="020F0502020204030204" pitchFamily="34" charset="0"/>
                <a:ea typeface="Calibri" panose="020F0502020204030204" pitchFamily="34" charset="0"/>
                <a:cs typeface="Times New Roman" panose="02020603050405020304" pitchFamily="18" charset="0"/>
              </a:rPr>
              <a:t>Portale del reclutamento che vale 200 milioni: le 33 mila amministrazioni italiane potranno impostare il reclutamento in base ai propri fabbisogni di competenze, anche attraverso la creazione di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skillmatrix</a:t>
            </a:r>
            <a:r>
              <a:rPr lang="it-IT" sz="1100" dirty="0">
                <a:effectLst/>
                <a:latin typeface="Calibri" panose="020F0502020204030204" pitchFamily="34" charset="0"/>
                <a:ea typeface="Calibri" panose="020F0502020204030204" pitchFamily="34" charset="0"/>
                <a:cs typeface="Times New Roman" panose="02020603050405020304" pitchFamily="18" charset="0"/>
              </a:rPr>
              <a:t> (schede per la definizione delle caratteristiche dei profili professionali, delle competenze correlate e delle eventuali esperienze necessarie). Chi aspira a lavorare nella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Pa</a:t>
            </a:r>
            <a:r>
              <a:rPr lang="it-IT" sz="1100" dirty="0">
                <a:effectLst/>
                <a:latin typeface="Calibri" panose="020F0502020204030204" pitchFamily="34" charset="0"/>
                <a:ea typeface="Calibri" panose="020F0502020204030204" pitchFamily="34" charset="0"/>
                <a:cs typeface="Times New Roman" panose="02020603050405020304" pitchFamily="18" charset="0"/>
              </a:rPr>
              <a:t> a sua volta, sarà attratto dalle posizioni più aderenti al proprio curriculum e potrà scegliere in maniera più efficace e mirata le selezioni a cui partecipare</a:t>
            </a:r>
          </a:p>
          <a:p>
            <a:pPr marL="742950" lvl="1" indent="-285750">
              <a:lnSpc>
                <a:spcPct val="107000"/>
              </a:lnSpc>
              <a:buFont typeface="Courier New" panose="02070309020205020404" pitchFamily="49" charset="0"/>
              <a:buChar char="o"/>
            </a:pPr>
            <a:r>
              <a:rPr lang="it-IT" sz="1100" dirty="0">
                <a:effectLst/>
                <a:latin typeface="Calibri" panose="020F0502020204030204" pitchFamily="34" charset="0"/>
                <a:ea typeface="Calibri" panose="020F0502020204030204" pitchFamily="34" charset="0"/>
                <a:cs typeface="Times New Roman" panose="02020603050405020304" pitchFamily="18" charset="0"/>
              </a:rPr>
              <a:t>assunzione di 1000 esperti multidisciplinari per assistenza delle amministrazioni a livello locale </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intesa in Conferenza Unificata della scorsa settimana sullo schema del decreto di riparto degli esperti su cui c’era stata una grande polemica per i criteri di assegnazione alle regioni, che favoriscano quelle del Nord e non considerano la capacità amministrativa delle amministrazioni destinatari delle task force, nonostante i nuovi assunti dovranno occuparsi di tutte le procedure amministrative relative al Recovery Plan. </a:t>
            </a:r>
          </a:p>
          <a:p>
            <a:pPr marL="742950" lvl="1" indent="-285750">
              <a:lnSpc>
                <a:spcPct val="107000"/>
              </a:lnSpc>
              <a:buFont typeface="Courier New" panose="02070309020205020404" pitchFamily="49" charset="0"/>
              <a:buChar char="o"/>
            </a:pPr>
            <a:r>
              <a:rPr lang="it-IT" sz="1100" dirty="0">
                <a:effectLst/>
                <a:latin typeface="Calibri" panose="020F0502020204030204" pitchFamily="34" charset="0"/>
                <a:ea typeface="Calibri" panose="020F0502020204030204" pitchFamily="34" charset="0"/>
                <a:cs typeface="Times New Roman" panose="02020603050405020304" pitchFamily="18" charset="0"/>
              </a:rPr>
              <a:t>assunzioni di giovani per l’ufficio del processo (bando x 8.171 posti scaduto il 23 settembre) + assunzione di 500 esperti per attuazione del PNRR nelle amministrazioni centrali (bando scaduto 21 settembre; età media dei partecipanti al bando è stata 37 anni, francamente mi pare totalmente fallito, almeno per ora, l’obiettivo di </a:t>
            </a:r>
            <a:r>
              <a:rPr lang="it-IT"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aprire le PA ai giovani</a:t>
            </a:r>
            <a:r>
              <a:rPr lang="it-IT"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Digitalizzazione della Pubblica Amministrazione</a:t>
            </a:r>
            <a:r>
              <a:rPr lang="it-IT" sz="1100" dirty="0">
                <a:effectLst/>
                <a:latin typeface="Calibri" panose="020F0502020204030204" pitchFamily="34" charset="0"/>
                <a:ea typeface="Calibri" panose="020F0502020204030204" pitchFamily="34" charset="0"/>
                <a:cs typeface="Times New Roman" panose="02020603050405020304" pitchFamily="18" charset="0"/>
              </a:rPr>
              <a:t> per semplificare i processi burocratici che coinvolgono i giovani e favorire la loro partecipazione alla vita sociale e culturale del paese</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Courier New" panose="02070309020205020404" pitchFamily="49" charset="0"/>
              <a:buChar char="o"/>
            </a:pPr>
            <a:r>
              <a:rPr lang="it-IT" sz="1100" dirty="0">
                <a:effectLst/>
                <a:latin typeface="Calibri" panose="020F0502020204030204" pitchFamily="34" charset="0"/>
                <a:ea typeface="Calibri" panose="020F0502020204030204" pitchFamily="34" charset="0"/>
                <a:cs typeface="Times New Roman" panose="02020603050405020304" pitchFamily="18" charset="0"/>
              </a:rPr>
              <a:t>migliorare l’accessibilità dei servizi pubblici, adozione in scala di </a:t>
            </a:r>
            <a:r>
              <a:rPr lang="it-IT"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Pago App e App Io</a:t>
            </a:r>
            <a:r>
              <a:rPr lang="it-IT" sz="8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Courier New" panose="02070309020205020404" pitchFamily="49" charset="0"/>
              <a:buChar char="o"/>
            </a:pPr>
            <a:r>
              <a:rPr lang="it-IT" sz="1100" dirty="0">
                <a:effectLst/>
                <a:latin typeface="Calibri" panose="020F0502020204030204" pitchFamily="34" charset="0"/>
                <a:ea typeface="Calibri" panose="020F0502020204030204" pitchFamily="34" charset="0"/>
                <a:cs typeface="Times New Roman" panose="02020603050405020304" pitchFamily="18" charset="0"/>
              </a:rPr>
              <a:t>adozione in scala dello </a:t>
            </a:r>
            <a:r>
              <a:rPr lang="it-IT" sz="11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Spid</a:t>
            </a:r>
            <a:r>
              <a:rPr lang="it-IT" sz="8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a:effectLst/>
                <a:latin typeface="Calibri" panose="020F0502020204030204" pitchFamily="34" charset="0"/>
                <a:ea typeface="Calibri" panose="020F0502020204030204" pitchFamily="34" charset="0"/>
                <a:cs typeface="Times New Roman" panose="02020603050405020304" pitchFamily="18" charset="0"/>
              </a:rPr>
              <a:t> (L’Agenzia per l’Italia Digitale ha registrato il superamento dei 25 milioni di identità digitali rilasciate, con un incremento del 61,5% da inizio 2021, specialmente dopo che lo scorso 1° ottobre i servizi in rete delle pubbliche amministrazioni sono diventati accessibili solo con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Spid</a:t>
            </a:r>
            <a:r>
              <a:rPr lang="it-IT" sz="1100" dirty="0">
                <a:effectLst/>
                <a:latin typeface="Calibri" panose="020F0502020204030204" pitchFamily="34" charset="0"/>
                <a:ea typeface="Calibri" panose="020F0502020204030204" pitchFamily="34" charset="0"/>
                <a:cs typeface="Times New Roman" panose="02020603050405020304" pitchFamily="18" charset="0"/>
              </a:rPr>
              <a:t> o in alternativa carta d’identità elettronica (Cie) o carta nazionale dei servizi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Cns</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Courier New" panose="02070309020205020404" pitchFamily="49" charset="0"/>
              <a:buChar char="o"/>
            </a:pPr>
            <a:r>
              <a:rPr lang="it-IT" sz="11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Mobility</a:t>
            </a:r>
            <a:r>
              <a:rPr lang="it-IT"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a:t>
            </a:r>
            <a:r>
              <a:rPr lang="it-IT" sz="11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as</a:t>
            </a:r>
            <a:r>
              <a:rPr lang="it-IT"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a Service for </a:t>
            </a:r>
            <a:r>
              <a:rPr lang="it-IT" sz="11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Italy</a:t>
            </a:r>
            <a:r>
              <a:rPr lang="it-IT" sz="8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a:effectLst/>
                <a:latin typeface="Calibri" panose="020F0502020204030204" pitchFamily="34" charset="0"/>
                <a:ea typeface="Calibri" panose="020F0502020204030204" pitchFamily="34" charset="0"/>
                <a:cs typeface="Times New Roman" panose="02020603050405020304" pitchFamily="18" charset="0"/>
              </a:rPr>
              <a:t> (integrazione di molteplici servizi di trasporto pubblico e privato, accessibili all’utente finale attraverso un unico canale digitale). </a:t>
            </a: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Programmi di diffusione culturale</a:t>
            </a:r>
            <a:r>
              <a:rPr lang="it-IT" sz="1100" dirty="0">
                <a:effectLst/>
                <a:latin typeface="Calibri" panose="020F0502020204030204" pitchFamily="34" charset="0"/>
                <a:ea typeface="Calibri" panose="020F0502020204030204" pitchFamily="34" charset="0"/>
                <a:cs typeface="Times New Roman" panose="02020603050405020304" pitchFamily="18" charset="0"/>
              </a:rPr>
              <a:t>: nelle scuole e tramite il nuovo servizio civile per rafforzare le competenze digitali dei giovani e aumentare il ricorso alle nuove tecnologie </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Servizio civile digitale: reclutamento di migliaia di giovani per aiutare un milione di utenti ad acquisire competenze digitali di base. Questa misura fa parte dell’investimento incluso nella Missione 5.</a:t>
            </a:r>
          </a:p>
          <a:p>
            <a:pPr marL="342900" lvl="0" indent="-342900">
              <a:lnSpc>
                <a:spcPct val="107000"/>
              </a:lnSpc>
              <a:spcAft>
                <a:spcPts val="800"/>
              </a:spcAft>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Completamento e miglioramento della connettività nelle scuole</a:t>
            </a:r>
            <a:r>
              <a:rPr lang="it-IT" sz="1100" dirty="0">
                <a:effectLst/>
                <a:latin typeface="Calibri" panose="020F0502020204030204" pitchFamily="34" charset="0"/>
                <a:ea typeface="Calibri" panose="020F0502020204030204" pitchFamily="34" charset="0"/>
                <a:cs typeface="Times New Roman" panose="02020603050405020304" pitchFamily="18" charset="0"/>
              </a:rPr>
              <a:t>: utilizzando le tecnologie più avanzate per fornire strumenti migliori nello studio </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sono due gli avvisi pubblici al momento avviati che riguardano queta tematica, entrambi finanziati da </a:t>
            </a:r>
            <a:r>
              <a:rPr lang="it-IT" sz="11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React</a:t>
            </a:r>
            <a:r>
              <a:rPr lang="it-IT"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-Eu</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Il primo, da 446 milioni</a:t>
            </a:r>
            <a:r>
              <a:rPr lang="it-IT" sz="1100" dirty="0">
                <a:effectLst/>
                <a:latin typeface="Calibri" panose="020F0502020204030204" pitchFamily="34" charset="0"/>
                <a:ea typeface="Calibri" panose="020F0502020204030204" pitchFamily="34" charset="0"/>
                <a:cs typeface="Times New Roman" panose="02020603050405020304" pitchFamily="18" charset="0"/>
              </a:rPr>
              <a:t>, ha già visto la partecipazione di 6.200 scuole ed è </a:t>
            </a:r>
            <a:r>
              <a:rPr lang="it-IT" sz="1100" b="1" dirty="0">
                <a:effectLst/>
                <a:latin typeface="Calibri" panose="020F0502020204030204" pitchFamily="34" charset="0"/>
                <a:ea typeface="Calibri" panose="020F0502020204030204" pitchFamily="34" charset="0"/>
                <a:cs typeface="Times New Roman" panose="02020603050405020304" pitchFamily="18" charset="0"/>
              </a:rPr>
              <a:t>scaduto il 14 settembre</a:t>
            </a:r>
            <a:r>
              <a:rPr lang="it-IT" sz="1100" dirty="0">
                <a:effectLst/>
                <a:latin typeface="Calibri" panose="020F0502020204030204" pitchFamily="34" charset="0"/>
                <a:ea typeface="Calibri" panose="020F0502020204030204" pitchFamily="34" charset="0"/>
                <a:cs typeface="Times New Roman" panose="02020603050405020304" pitchFamily="18" charset="0"/>
              </a:rPr>
              <a:t>. Tuttavia, poiché il suo obiettivo è quello di cablare tutti gli 8mila istituti italiani il ministero dell’Istruzione sta programmando di riaprirlo così da estenderlo alle 1.800 istituzioni scolastiche che non hanno risposto all’appello. Il secondo è invece</a:t>
            </a:r>
            <a:r>
              <a:rPr lang="it-IT" sz="1100" b="1" dirty="0">
                <a:effectLst/>
                <a:latin typeface="Calibri" panose="020F0502020204030204" pitchFamily="34" charset="0"/>
                <a:ea typeface="Calibri" panose="020F0502020204030204" pitchFamily="34" charset="0"/>
                <a:cs typeface="Times New Roman" panose="02020603050405020304" pitchFamily="18" charset="0"/>
              </a:rPr>
              <a:t> scaduto il 1° ottobre </a:t>
            </a:r>
            <a:r>
              <a:rPr lang="it-IT"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l’avviso pubblico da 455 milioni</a:t>
            </a:r>
            <a:r>
              <a:rPr lang="it-IT" sz="1100" dirty="0">
                <a:effectLst/>
                <a:latin typeface="Calibri" panose="020F0502020204030204" pitchFamily="34" charset="0"/>
                <a:ea typeface="Calibri" panose="020F0502020204030204" pitchFamily="34" charset="0"/>
                <a:cs typeface="Times New Roman" panose="02020603050405020304" pitchFamily="18" charset="0"/>
              </a:rPr>
              <a:t> e puntava a dotare tutte le classi italiane di uno schermo interattivo. Il Piano Scuola 4.0 incluso nella Missione 4 ammonta a 2 miliardi e 10 milioni/ EUR.</a:t>
            </a:r>
          </a:p>
          <a:p>
            <a:pPr>
              <a:lnSpc>
                <a:spcPct val="107000"/>
              </a:lnSpc>
              <a:spcAft>
                <a:spcPts val="800"/>
              </a:spcAft>
            </a:pPr>
            <a:r>
              <a:rPr lang="it-IT" sz="1100" b="1" dirty="0">
                <a:effectLst/>
                <a:latin typeface="Calibri" panose="020F0502020204030204" pitchFamily="34" charset="0"/>
                <a:ea typeface="Calibri" panose="020F0502020204030204" pitchFamily="34" charset="0"/>
                <a:cs typeface="Times New Roman" panose="02020603050405020304" pitchFamily="18" charset="0"/>
              </a:rPr>
              <a:t>Missione 2 – Transizione Ecologica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Creazione di </a:t>
            </a:r>
            <a:r>
              <a:rPr lang="it-IT"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occupazione giovanile in tutti i settori toccati dal Green </a:t>
            </a:r>
            <a:r>
              <a:rPr lang="it-IT" sz="1100" b="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Deal</a:t>
            </a:r>
            <a:r>
              <a:rPr lang="it-IT"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it-IT" sz="8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b="1" dirty="0">
                <a:effectLst/>
                <a:latin typeface="Calibri" panose="020F0502020204030204" pitchFamily="34" charset="0"/>
                <a:ea typeface="Calibri" panose="020F0502020204030204" pitchFamily="34" charset="0"/>
                <a:cs typeface="Times New Roman" panose="02020603050405020304" pitchFamily="18" charset="0"/>
              </a:rPr>
              <a:t>europeo</a:t>
            </a:r>
            <a:r>
              <a:rPr lang="it-IT" sz="1100" dirty="0">
                <a:effectLst/>
                <a:latin typeface="Calibri" panose="020F0502020204030204" pitchFamily="34" charset="0"/>
                <a:ea typeface="Calibri" panose="020F0502020204030204" pitchFamily="34" charset="0"/>
                <a:cs typeface="Times New Roman" panose="02020603050405020304" pitchFamily="18" charset="0"/>
              </a:rPr>
              <a:t>, tra cui le </a:t>
            </a:r>
            <a:r>
              <a:rPr lang="it-IT" sz="1100" b="1" dirty="0">
                <a:effectLst/>
                <a:latin typeface="Calibri" panose="020F0502020204030204" pitchFamily="34" charset="0"/>
                <a:ea typeface="Calibri" panose="020F0502020204030204" pitchFamily="34" charset="0"/>
                <a:cs typeface="Times New Roman" panose="02020603050405020304" pitchFamily="18" charset="0"/>
              </a:rPr>
              <a:t>energie rinnovabili</a:t>
            </a:r>
            <a:r>
              <a:rPr lang="it-IT" sz="1100" dirty="0">
                <a:effectLst/>
                <a:latin typeface="Calibri" panose="020F0502020204030204" pitchFamily="34" charset="0"/>
                <a:ea typeface="Calibri" panose="020F0502020204030204" pitchFamily="34" charset="0"/>
                <a:cs typeface="Times New Roman" panose="02020603050405020304" pitchFamily="18" charset="0"/>
              </a:rPr>
              <a:t> (comunità energetiche, impianti fotovoltaici incluso offshore, sviluppo agro- voltaico, sviluppo del biometano) le </a:t>
            </a:r>
            <a:r>
              <a:rPr lang="it-IT" sz="1100" b="1" dirty="0">
                <a:effectLst/>
                <a:latin typeface="Calibri" panose="020F0502020204030204" pitchFamily="34" charset="0"/>
                <a:ea typeface="Calibri" panose="020F0502020204030204" pitchFamily="34" charset="0"/>
                <a:cs typeface="Times New Roman" panose="02020603050405020304" pitchFamily="18" charset="0"/>
              </a:rPr>
              <a:t>reti di trasmissione e distribuzione</a:t>
            </a:r>
            <a:r>
              <a:rPr lang="it-IT" sz="1100" dirty="0">
                <a:effectLst/>
                <a:latin typeface="Calibri" panose="020F0502020204030204" pitchFamily="34" charset="0"/>
                <a:ea typeface="Calibri" panose="020F0502020204030204" pitchFamily="34" charset="0"/>
                <a:cs typeface="Times New Roman" panose="02020603050405020304" pitchFamily="18" charset="0"/>
              </a:rPr>
              <a:t> (rafforzamento smart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grid</a:t>
            </a:r>
            <a:r>
              <a:rPr lang="it-IT" sz="1100" dirty="0">
                <a:effectLst/>
                <a:latin typeface="Calibri" panose="020F0502020204030204" pitchFamily="34" charset="0"/>
                <a:ea typeface="Calibri" panose="020F0502020204030204" pitchFamily="34" charset="0"/>
                <a:cs typeface="Times New Roman" panose="02020603050405020304" pitchFamily="18" charset="0"/>
              </a:rPr>
              <a:t>, interventi su resilienza climatica delle reti), la </a:t>
            </a:r>
            <a:r>
              <a:rPr lang="it-IT" sz="1100" b="1" dirty="0">
                <a:effectLst/>
                <a:latin typeface="Calibri" panose="020F0502020204030204" pitchFamily="34" charset="0"/>
                <a:ea typeface="Calibri" panose="020F0502020204030204" pitchFamily="34" charset="0"/>
                <a:cs typeface="Times New Roman" panose="02020603050405020304" pitchFamily="18" charset="0"/>
              </a:rPr>
              <a:t>filiera dell’idrogeno</a:t>
            </a:r>
            <a:r>
              <a:rPr lang="it-IT" sz="1100" dirty="0">
                <a:effectLst/>
                <a:latin typeface="Calibri" panose="020F0502020204030204" pitchFamily="34" charset="0"/>
                <a:ea typeface="Calibri" panose="020F0502020204030204" pitchFamily="34" charset="0"/>
                <a:cs typeface="Times New Roman" panose="02020603050405020304" pitchFamily="18" charset="0"/>
              </a:rPr>
              <a:t> (produzione in aree industriali dismesse, utilizzo dell’idrogeno in settori hard to abate, sperimentazione dell’idrogeno per il trasporto stradale e ferroviario, ricerca e sviluppo sull’idrogeno)</a:t>
            </a:r>
          </a:p>
          <a:p>
            <a:pPr marL="342900" lvl="0" indent="-342900">
              <a:lnSpc>
                <a:spcPct val="107000"/>
              </a:lnSpc>
              <a:spcAft>
                <a:spcPts val="800"/>
              </a:spcAft>
              <a:buFont typeface="Symbol" panose="05050102010706020507" pitchFamily="18" charset="2"/>
              <a:buChar char=""/>
            </a:pPr>
            <a:r>
              <a:rPr lang="it-IT" sz="1100" dirty="0">
                <a:effectLst/>
                <a:latin typeface="Calibri" panose="020F0502020204030204" pitchFamily="34" charset="0"/>
                <a:ea typeface="Calibri" panose="020F0502020204030204" pitchFamily="34" charset="0"/>
                <a:cs typeface="Times New Roman" panose="02020603050405020304" pitchFamily="18" charset="0"/>
              </a:rPr>
              <a:t>Maggiore </a:t>
            </a:r>
            <a:r>
              <a:rPr lang="it-IT" sz="1100" b="1" dirty="0">
                <a:effectLst/>
                <a:latin typeface="Calibri" panose="020F0502020204030204" pitchFamily="34" charset="0"/>
                <a:ea typeface="Calibri" panose="020F0502020204030204" pitchFamily="34" charset="0"/>
                <a:cs typeface="Times New Roman" panose="02020603050405020304" pitchFamily="18" charset="0"/>
              </a:rPr>
              <a:t>coerenza delle politiche messe in atto dal governo con le preferenze dei giovani in cui è più forte la sensibilità per i temi ambientali</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Secondo una ricerca promossa da Istituto Toniolo e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Sofidel</a:t>
            </a:r>
            <a:r>
              <a:rPr lang="it-IT" sz="1100" dirty="0">
                <a:effectLst/>
                <a:latin typeface="Calibri" panose="020F0502020204030204" pitchFamily="34" charset="0"/>
                <a:ea typeface="Calibri" panose="020F0502020204030204" pitchFamily="34" charset="0"/>
                <a:cs typeface="Times New Roman" panose="02020603050405020304" pitchFamily="18" charset="0"/>
              </a:rPr>
              <a:t> a partire dai dati di una indagine condotta da Ipsos nel giugno del 2021, i giovani non si sentono attualmente messi nelle migliori condizioni per assumere un ruolo da protagonisti rispetto alla lotta alla crisi climatica. Una coerenza delle politiche pubbliche che mirino al coinvolgimento attivo dei giovani nella lotta alla crisi climatica può aiutare.   </a:t>
            </a:r>
          </a:p>
          <a:p>
            <a:pPr>
              <a:lnSpc>
                <a:spcPct val="107000"/>
              </a:lnSpc>
              <a:spcAft>
                <a:spcPts val="800"/>
              </a:spcAft>
            </a:pPr>
            <a:r>
              <a:rPr lang="it-IT" sz="1100" b="1" dirty="0">
                <a:effectLst/>
                <a:latin typeface="Calibri" panose="020F0502020204030204" pitchFamily="34" charset="0"/>
                <a:ea typeface="Calibri" panose="020F0502020204030204" pitchFamily="34" charset="0"/>
                <a:cs typeface="Times New Roman" panose="02020603050405020304" pitchFamily="18" charset="0"/>
              </a:rPr>
              <a:t>Missione 3 - Infrastrutture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Potenziamento delle opportunità di mobilità</a:t>
            </a:r>
            <a:r>
              <a:rPr lang="it-IT" sz="1100" dirty="0">
                <a:effectLst/>
                <a:latin typeface="Calibri" panose="020F0502020204030204" pitchFamily="34" charset="0"/>
                <a:ea typeface="Calibri" panose="020F0502020204030204" pitchFamily="34" charset="0"/>
                <a:cs typeface="Times New Roman" panose="02020603050405020304" pitchFamily="18" charset="0"/>
              </a:rPr>
              <a:t> fondamentali per la formazione e per il corretto collocamento dei giovani nel mondo del lavoro </a:t>
            </a:r>
          </a:p>
          <a:p>
            <a:pPr marL="342900" lvl="0" indent="-342900">
              <a:lnSpc>
                <a:spcPct val="107000"/>
              </a:lnSpc>
              <a:spcAft>
                <a:spcPts val="800"/>
              </a:spcAft>
              <a:buFont typeface="Symbol" panose="05050102010706020507" pitchFamily="18" charset="2"/>
              <a:buChar char=""/>
            </a:pPr>
            <a:r>
              <a:rPr lang="it-IT" sz="1100" b="1" dirty="0">
                <a:effectLst/>
                <a:latin typeface="Calibri" panose="020F0502020204030204" pitchFamily="34" charset="0"/>
                <a:ea typeface="Calibri" panose="020F0502020204030204" pitchFamily="34" charset="0"/>
                <a:cs typeface="Times New Roman" panose="02020603050405020304" pitchFamily="18" charset="0"/>
              </a:rPr>
              <a:t>Creazione di nuovi posti di lavoro nei settori di sviluppo della missione</a:t>
            </a:r>
            <a:r>
              <a:rPr lang="it-IT" sz="1100" dirty="0">
                <a:effectLst/>
                <a:latin typeface="Calibri" panose="020F0502020204030204" pitchFamily="34" charset="0"/>
                <a:ea typeface="Calibri" panose="020F0502020204030204" pitchFamily="34" charset="0"/>
                <a:cs typeface="Times New Roman" panose="02020603050405020304" pitchFamily="18" charset="0"/>
              </a:rPr>
              <a:t> per diminuire la disoccupazione giovanile (interventi per la sostenibilità ambientale dei porti, digitalizzazione della catena logistica, innovazione digitale del sistema portuale)</a:t>
            </a:r>
          </a:p>
          <a:p>
            <a:pPr algn="just">
              <a:spcBef>
                <a:spcPts val="585"/>
              </a:spcBef>
              <a:spcAft>
                <a:spcPts val="1200"/>
              </a:spcAft>
            </a:pPr>
            <a:r>
              <a:rPr lang="it-IT" sz="800" dirty="0">
                <a:effectLst/>
                <a:latin typeface="Times New Roman" panose="02020603050405020304" pitchFamily="18" charset="0"/>
                <a:ea typeface="Times New Roman" panose="02020603050405020304" pitchFamily="18" charset="0"/>
              </a:rPr>
              <a:t> </a:t>
            </a:r>
            <a:r>
              <a:rPr lang="it-IT" sz="1200" dirty="0">
                <a:solidFill>
                  <a:srgbClr val="000000"/>
                </a:solidFill>
                <a:effectLst/>
                <a:latin typeface="Times New Roman" panose="02020603050405020304" pitchFamily="18" charset="0"/>
                <a:ea typeface="Times New Roman" panose="02020603050405020304" pitchFamily="18" charset="0"/>
              </a:rPr>
              <a:t>750 milioni di euro, di cui:</a:t>
            </a:r>
            <a:endParaRPr lang="it-IT" sz="1200" dirty="0">
              <a:effectLst/>
              <a:latin typeface="Times New Roman" panose="02020603050405020304" pitchFamily="18" charset="0"/>
              <a:ea typeface="Times New Roman" panose="02020603050405020304" pitchFamily="18" charset="0"/>
            </a:endParaRPr>
          </a:p>
          <a:p>
            <a:pPr marL="342900" lvl="0" indent="-342900" algn="just" fontAlgn="base">
              <a:spcBef>
                <a:spcPts val="20"/>
              </a:spcBef>
              <a:buSzPts val="1000"/>
              <a:buFont typeface="Symbol" panose="05050102010706020507" pitchFamily="18" charset="2"/>
              <a:buChar char=""/>
              <a:tabLst>
                <a:tab pos="457200" algn="l"/>
              </a:tabLst>
            </a:pPr>
            <a:r>
              <a:rPr lang="it-IT" sz="1200" dirty="0">
                <a:solidFill>
                  <a:srgbClr val="000000"/>
                </a:solidFill>
                <a:effectLst/>
                <a:latin typeface="Times New Roman" panose="02020603050405020304" pitchFamily="18" charset="0"/>
                <a:ea typeface="Times New Roman" panose="02020603050405020304" pitchFamily="18" charset="0"/>
              </a:rPr>
              <a:t>193,3 milioni di euro per lo sviluppo e la distribuzione di 5 soluzioni centrali per l'integrazione</a:t>
            </a:r>
            <a:endParaRPr lang="it-IT" sz="1200" dirty="0">
              <a:effectLst/>
              <a:latin typeface="Times New Roman" panose="02020603050405020304" pitchFamily="18" charset="0"/>
              <a:ea typeface="Times New Roman" panose="02020603050405020304" pitchFamily="18" charset="0"/>
            </a:endParaRPr>
          </a:p>
          <a:p>
            <a:pPr marL="342900" lvl="0" indent="-342900" algn="just" fontAlgn="base">
              <a:spcBef>
                <a:spcPts val="485"/>
              </a:spcBef>
              <a:buSzPts val="1000"/>
              <a:buFont typeface="Symbol" panose="05050102010706020507" pitchFamily="18" charset="2"/>
              <a:buChar char=""/>
              <a:tabLst>
                <a:tab pos="457200" algn="l"/>
              </a:tabLst>
            </a:pPr>
            <a:r>
              <a:rPr lang="it-IT" sz="1200" dirty="0">
                <a:solidFill>
                  <a:srgbClr val="000000"/>
                </a:solidFill>
                <a:effectLst/>
                <a:latin typeface="Times New Roman" panose="02020603050405020304" pitchFamily="18" charset="0"/>
                <a:ea typeface="Times New Roman" panose="02020603050405020304" pitchFamily="18" charset="0"/>
              </a:rPr>
              <a:t>369,6  milioni di euro per l'integrazione di </a:t>
            </a:r>
            <a:r>
              <a:rPr lang="it-IT" sz="1200" dirty="0" err="1">
                <a:solidFill>
                  <a:srgbClr val="000000"/>
                </a:solidFill>
                <a:effectLst/>
                <a:latin typeface="Times New Roman" panose="02020603050405020304" pitchFamily="18" charset="0"/>
                <a:ea typeface="Times New Roman" panose="02020603050405020304" pitchFamily="18" charset="0"/>
              </a:rPr>
              <a:t>PagoPA</a:t>
            </a:r>
            <a:r>
              <a:rPr lang="it-IT" sz="1200" dirty="0">
                <a:solidFill>
                  <a:srgbClr val="000000"/>
                </a:solidFill>
                <a:effectLst/>
                <a:latin typeface="Times New Roman" panose="02020603050405020304" pitchFamily="18" charset="0"/>
                <a:ea typeface="Times New Roman" panose="02020603050405020304" pitchFamily="18" charset="0"/>
              </a:rPr>
              <a:t> su circa l'80% delle circa 18.000 PA in perimetro</a:t>
            </a:r>
            <a:endParaRPr lang="it-IT" sz="1200" dirty="0">
              <a:effectLst/>
              <a:latin typeface="Times New Roman" panose="02020603050405020304" pitchFamily="18" charset="0"/>
              <a:ea typeface="Times New Roman" panose="02020603050405020304" pitchFamily="18" charset="0"/>
            </a:endParaRPr>
          </a:p>
          <a:p>
            <a:pPr marL="342900" marR="175260" lvl="0" indent="-342900" algn="just" fontAlgn="base">
              <a:spcBef>
                <a:spcPts val="1055"/>
              </a:spcBef>
              <a:buSzPts val="1000"/>
              <a:buFont typeface="Symbol" panose="05050102010706020507" pitchFamily="18" charset="2"/>
              <a:buChar char=""/>
              <a:tabLst>
                <a:tab pos="457200" algn="l"/>
              </a:tabLst>
            </a:pPr>
            <a:r>
              <a:rPr lang="it-IT" sz="1200" dirty="0">
                <a:solidFill>
                  <a:srgbClr val="000000"/>
                </a:solidFill>
                <a:effectLst/>
                <a:latin typeface="Times New Roman" panose="02020603050405020304" pitchFamily="18" charset="0"/>
                <a:ea typeface="Times New Roman" panose="02020603050405020304" pitchFamily="18" charset="0"/>
              </a:rPr>
              <a:t>187,1 milioni di euro per l'integrazione dell'app IO su circa l'80% delle circa 18.000 PA in perimetro</a:t>
            </a:r>
            <a:endParaRPr lang="it-IT" sz="1200" dirty="0">
              <a:effectLst/>
              <a:latin typeface="Times New Roman" panose="02020603050405020304" pitchFamily="18" charset="0"/>
              <a:ea typeface="Times New Roman" panose="02020603050405020304" pitchFamily="18" charset="0"/>
            </a:endParaRPr>
          </a:p>
          <a:p>
            <a:pPr>
              <a:spcAft>
                <a:spcPts val="800"/>
              </a:spcAft>
            </a:pPr>
            <a:r>
              <a:rPr lang="it-IT" sz="1000" dirty="0">
                <a:effectLst/>
                <a:latin typeface="Calibri" panose="020F0502020204030204" pitchFamily="34" charset="0"/>
                <a:ea typeface="Calibri" panose="020F0502020204030204" pitchFamily="34" charset="0"/>
                <a:cs typeface="Times New Roman" panose="02020603050405020304" pitchFamily="18" charset="0"/>
              </a:rPr>
              <a:t> </a:t>
            </a:r>
          </a:p>
          <a:p>
            <a:pPr marL="71120" algn="just">
              <a:spcBef>
                <a:spcPts val="630"/>
              </a:spcBef>
              <a:spcAft>
                <a:spcPts val="1200"/>
              </a:spcAft>
            </a:pPr>
            <a:r>
              <a:rPr lang="it-IT" sz="800" dirty="0">
                <a:effectLst/>
                <a:latin typeface="Times New Roman" panose="02020603050405020304" pitchFamily="18" charset="0"/>
                <a:ea typeface="Times New Roman" panose="02020603050405020304" pitchFamily="18" charset="0"/>
              </a:rPr>
              <a:t> </a:t>
            </a:r>
            <a:r>
              <a:rPr lang="it-IT" sz="1200" dirty="0">
                <a:solidFill>
                  <a:srgbClr val="000000"/>
                </a:solidFill>
                <a:effectLst/>
                <a:latin typeface="Times New Roman" panose="02020603050405020304" pitchFamily="18" charset="0"/>
                <a:ea typeface="Times New Roman" panose="02020603050405020304" pitchFamily="18" charset="0"/>
              </a:rPr>
              <a:t>Il finanziamento richiesto ammonta a 285 Mln di euro, di cui:</a:t>
            </a:r>
            <a:endParaRPr lang="it-IT" sz="1200" dirty="0">
              <a:effectLst/>
              <a:latin typeface="Times New Roman" panose="02020603050405020304" pitchFamily="18" charset="0"/>
              <a:ea typeface="Times New Roman" panose="02020603050405020304" pitchFamily="18" charset="0"/>
            </a:endParaRPr>
          </a:p>
          <a:p>
            <a:pPr marL="342900" marR="176530" lvl="0" indent="-342900" fontAlgn="base">
              <a:lnSpc>
                <a:spcPct val="107000"/>
              </a:lnSpc>
              <a:spcBef>
                <a:spcPts val="35"/>
              </a:spcBef>
              <a:spcAft>
                <a:spcPts val="800"/>
              </a:spcAft>
              <a:buSzPts val="1000"/>
              <a:buFont typeface="Symbol" panose="05050102010706020507" pitchFamily="18" charset="2"/>
              <a:buChar char=""/>
              <a:tabLst>
                <a:tab pos="457200" algn="l"/>
              </a:tabLst>
            </a:pP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 milioni di euro per l'integrazione dei servizi (SPID, CIE, </a:t>
            </a:r>
            <a:r>
              <a:rPr lang="it-IT"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EiDAS</a:t>
            </a: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EU) all'interno degli stack tecnologici delle PA (circa 20 mila euro per le 10.500 PA in ambito)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4625" lvl="0" indent="-342900" fontAlgn="base">
              <a:lnSpc>
                <a:spcPct val="107000"/>
              </a:lnSpc>
              <a:spcBef>
                <a:spcPts val="20"/>
              </a:spcBef>
              <a:spcAft>
                <a:spcPts val="800"/>
              </a:spcAft>
              <a:buSzPts val="1000"/>
              <a:buFont typeface="Symbol" panose="05050102010706020507" pitchFamily="18" charset="2"/>
              <a:buChar char=""/>
              <a:tabLst>
                <a:tab pos="457200" algn="l"/>
              </a:tabLst>
            </a:pP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 milioni di euro per migliorare i servizi dei fornitori di </a:t>
            </a:r>
            <a:r>
              <a:rPr lang="it-IT"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eID</a:t>
            </a: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l'intero ecosistema </a:t>
            </a:r>
            <a:r>
              <a:rPr lang="it-IT"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eID</a:t>
            </a: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(~25 milioni di </a:t>
            </a:r>
            <a:r>
              <a:rPr lang="it-IT"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eID</a:t>
            </a: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incrementali richiesti tra il 2021 e il 2026 a un costo medio di 1,6 euro ciascuno)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3990" lvl="0" indent="-342900" fontAlgn="base">
              <a:lnSpc>
                <a:spcPct val="107000"/>
              </a:lnSpc>
              <a:spcBef>
                <a:spcPts val="30"/>
              </a:spcBef>
              <a:spcAft>
                <a:spcPts val="800"/>
              </a:spcAft>
              <a:buSzPts val="1000"/>
              <a:buFont typeface="Symbol" panose="05050102010706020507" pitchFamily="18" charset="2"/>
              <a:buChar char=""/>
              <a:tabLst>
                <a:tab pos="457200" algn="l"/>
              </a:tabLst>
            </a:pP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milioni di euro per integrare lo schema di autenticazione "</a:t>
            </a:r>
            <a:r>
              <a:rPr lang="it-IT"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Enter</a:t>
            </a: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with CIE" con un nuovo strato di autenticazione (</a:t>
            </a:r>
            <a:r>
              <a:rPr lang="it-IT"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authorization</a:t>
            </a: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framework e mobile ID), permettendo così l'identificazione mobile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4625" lvl="0" indent="-342900" fontAlgn="base">
              <a:lnSpc>
                <a:spcPct val="107000"/>
              </a:lnSpc>
              <a:spcBef>
                <a:spcPts val="20"/>
              </a:spcBef>
              <a:spcAft>
                <a:spcPts val="800"/>
              </a:spcAft>
              <a:buSzPts val="1000"/>
              <a:buFont typeface="Symbol" panose="05050102010706020507" pitchFamily="18" charset="2"/>
              <a:buChar char=""/>
              <a:tabLst>
                <a:tab pos="457200" algn="l"/>
              </a:tabLst>
            </a:pPr>
            <a:r>
              <a:rPr lang="it-IT"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 milioni di euro per progettare e implementare nuovi servizi, aggiornare la tecnologia di base e formare e sostenere i comuni per la piena adozione dell'ANPR</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it-IT" sz="10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r>
              <a:rPr lang="it-IT" sz="1000" dirty="0">
                <a:effectLst/>
                <a:latin typeface="Calibri" panose="020F0502020204030204" pitchFamily="34" charset="0"/>
                <a:ea typeface="Calibri" panose="020F0502020204030204" pitchFamily="34" charset="0"/>
                <a:cs typeface="Times New Roman" panose="02020603050405020304" pitchFamily="18" charset="0"/>
              </a:rPr>
              <a:t>Nelle schede tecniche si specifica che si dovrebbe trattare di 16 milioni di euro per eseguire 10 progetti pilota (di cui 14,4 milioni di euro per la costituzione di un laboratorio vivente di mobilità cooperativa, connessa e automatizzata, 1,2 milioni di euro ciascuno per i 3 progetti pilota principali e 0,4 milioni di euro ciascuno per i restanti 7 progetti pilota) ma è stato pubblicato solo l’avviso di manifestazione di interesse che non contiene le erogazioni. Ho parlato con il responsabile che è Dario Malerba (+39 3471109008 / </a:t>
            </a:r>
            <a:r>
              <a:rPr lang="it-IT"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dario.malerba@timdigitale.governo.it</a:t>
            </a:r>
            <a:r>
              <a:rPr lang="it-IT" sz="1000" dirty="0">
                <a:effectLst/>
                <a:latin typeface="Calibri" panose="020F0502020204030204" pitchFamily="34" charset="0"/>
                <a:ea typeface="Calibri" panose="020F0502020204030204" pitchFamily="34" charset="0"/>
                <a:cs typeface="Times New Roman" panose="02020603050405020304" pitchFamily="18" charset="0"/>
              </a:rPr>
              <a:t>) che mi ha detto che i dati delle schede tecniche dovrebbero essere confermati ma che bisogna aspettare per la redazione è al lavoro anche il MEF</a:t>
            </a:r>
          </a:p>
          <a:p>
            <a:pPr>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r>
              <a:rPr lang="it-IT" sz="1000" dirty="0">
                <a:effectLst/>
                <a:latin typeface="Calibri" panose="020F0502020204030204" pitchFamily="34" charset="0"/>
                <a:ea typeface="Calibri" panose="020F0502020204030204" pitchFamily="34" charset="0"/>
                <a:cs typeface="Times New Roman" panose="02020603050405020304" pitchFamily="18" charset="0"/>
              </a:rPr>
              <a:t>Esempi di green jobs sono: tecnico della sostenibilità, specialista in contabilità verde</a:t>
            </a:r>
            <a:r>
              <a:rPr lang="it-IT" sz="1000" b="1" dirty="0">
                <a:effectLst/>
                <a:latin typeface="Calibri" panose="020F0502020204030204" pitchFamily="34" charset="0"/>
                <a:ea typeface="Calibri" panose="020F0502020204030204" pitchFamily="34" charset="0"/>
                <a:cs typeface="Times New Roman" panose="02020603050405020304" pitchFamily="18" charset="0"/>
              </a:rPr>
              <a:t>, </a:t>
            </a:r>
            <a:r>
              <a:rPr lang="it-IT" sz="1000" dirty="0">
                <a:effectLst/>
                <a:latin typeface="Calibri" panose="020F0502020204030204" pitchFamily="34" charset="0"/>
                <a:ea typeface="Calibri" panose="020F0502020204030204" pitchFamily="34" charset="0"/>
                <a:cs typeface="Times New Roman" panose="02020603050405020304" pitchFamily="18" charset="0"/>
              </a:rPr>
              <a:t>installatore di reti elettriche a migliore efficienza,</a:t>
            </a:r>
            <a:r>
              <a:rPr lang="it-IT" sz="1000" b="1" dirty="0">
                <a:effectLst/>
                <a:latin typeface="Calibri" panose="020F0502020204030204" pitchFamily="34" charset="0"/>
                <a:ea typeface="Calibri" panose="020F0502020204030204" pitchFamily="34" charset="0"/>
                <a:cs typeface="Times New Roman" panose="02020603050405020304" pitchFamily="18" charset="0"/>
              </a:rPr>
              <a:t> </a:t>
            </a:r>
            <a:r>
              <a:rPr lang="it-IT" sz="1000" dirty="0">
                <a:effectLst/>
                <a:latin typeface="Calibri" panose="020F0502020204030204" pitchFamily="34" charset="0"/>
                <a:ea typeface="Calibri" panose="020F0502020204030204" pitchFamily="34" charset="0"/>
                <a:cs typeface="Times New Roman" panose="02020603050405020304" pitchFamily="18" charset="0"/>
              </a:rPr>
              <a:t>esperto in gestione dell’energia, meccatronico green, promotore edile di materiali ecosostenibili</a:t>
            </a:r>
            <a:r>
              <a:rPr lang="it-IT"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B7598D4B-AFDD-4FDB-AE64-273E896F5FC8}" type="slidenum">
              <a:rPr lang="it-IT" smtClean="0"/>
              <a:pPr/>
              <a:t>9</a:t>
            </a:fld>
            <a:endParaRPr lang="it-IT"/>
          </a:p>
        </p:txBody>
      </p:sp>
    </p:spTree>
    <p:extLst>
      <p:ext uri="{BB962C8B-B14F-4D97-AF65-F5344CB8AC3E}">
        <p14:creationId xmlns:p14="http://schemas.microsoft.com/office/powerpoint/2010/main" val="366100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
        <p:nvSpPr>
          <p:cNvPr id="7" name="Rettangolo 6"/>
          <p:cNvSpPr/>
          <p:nvPr userDrawn="1"/>
        </p:nvSpPr>
        <p:spPr>
          <a:xfrm>
            <a:off x="323528" y="116632"/>
            <a:ext cx="22672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magine 7" descr="C:\Users\Annalisa\AppData\Local\Microsoft\Windows\INetCache\Content.Word\grande_orep.jpg"/>
          <p:cNvPicPr/>
          <p:nvPr userDrawn="1"/>
        </p:nvPicPr>
        <p:blipFill>
          <a:blip r:embed="rId2" cstate="print"/>
          <a:srcRect t="19205" b="16887"/>
          <a:stretch>
            <a:fillRect/>
          </a:stretch>
        </p:blipFill>
        <p:spPr bwMode="auto">
          <a:xfrm>
            <a:off x="179512" y="72008"/>
            <a:ext cx="936104" cy="69269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C4FF4C8-FE76-4A3E-8172-99B195A92FE8}" type="datetimeFigureOut">
              <a:rPr lang="it-IT" smtClean="0"/>
              <a:pPr/>
              <a:t>17/10/2021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3865B32-885B-4A8B-98B5-7F2C06F9E0C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FF4C8-FE76-4A3E-8172-99B195A92FE8}" type="datetimeFigureOut">
              <a:rPr lang="it-IT" smtClean="0"/>
              <a:pPr/>
              <a:t>17/10/2021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65B32-885B-4A8B-98B5-7F2C06F9E0C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docs.google.com/spreadsheets/d/1IfSirJ6kr2uWzHcMW9mpXXmvjDwSMRM9/edit#gid=197672404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osservatoriorecovery.it/monitorare/bandi-e-decreti-pnr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a:solidFill>
                  <a:srgbClr val="C00000"/>
                </a:solidFill>
              </a:rPr>
              <a:t>Uno strumento per </a:t>
            </a:r>
          </a:p>
          <a:p>
            <a:pPr algn="ctr"/>
            <a:r>
              <a:rPr lang="it-IT" sz="3200" b="1" i="1" dirty="0">
                <a:solidFill>
                  <a:srgbClr val="C00000"/>
                </a:solidFill>
              </a:rPr>
              <a:t>dare voce ai territori</a:t>
            </a:r>
            <a:endParaRPr lang="it-IT" sz="3200" i="1" dirty="0">
              <a:solidFill>
                <a:srgbClr val="C00000"/>
              </a:solidFill>
            </a:endParaRPr>
          </a:p>
        </p:txBody>
      </p:sp>
      <p:sp>
        <p:nvSpPr>
          <p:cNvPr id="7" name="Rettangolo 6"/>
          <p:cNvSpPr/>
          <p:nvPr/>
        </p:nvSpPr>
        <p:spPr>
          <a:xfrm>
            <a:off x="2915816" y="1057169"/>
            <a:ext cx="208823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123728" y="5229200"/>
            <a:ext cx="547260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1" y="-1736"/>
            <a:ext cx="9144000" cy="6859736"/>
          </a:xfrm>
          <a:prstGeom prst="rect">
            <a:avLst/>
          </a:prstGeom>
          <a:noFill/>
          <a:ln w="9525">
            <a:noFill/>
            <a:miter lim="800000"/>
            <a:headEnd/>
            <a:tailEnd/>
          </a:ln>
        </p:spPr>
      </p:pic>
      <p:sp>
        <p:nvSpPr>
          <p:cNvPr id="10" name="CasellaDiTesto 9"/>
          <p:cNvSpPr txBox="1"/>
          <p:nvPr/>
        </p:nvSpPr>
        <p:spPr>
          <a:xfrm>
            <a:off x="2488475" y="4133070"/>
            <a:ext cx="4320480" cy="1938992"/>
          </a:xfrm>
          <a:prstGeom prst="rect">
            <a:avLst/>
          </a:prstGeom>
          <a:noFill/>
        </p:spPr>
        <p:txBody>
          <a:bodyPr wrap="square" rtlCol="0">
            <a:spAutoFit/>
          </a:bodyPr>
          <a:lstStyle/>
          <a:p>
            <a:pPr algn="ctr"/>
            <a:r>
              <a:rPr lang="it-IT" sz="2000" dirty="0">
                <a:solidFill>
                  <a:schemeClr val="accent3">
                    <a:lumMod val="75000"/>
                  </a:schemeClr>
                </a:solidFill>
                <a:latin typeface="Arial" panose="020B0604020202020204" pitchFamily="34" charset="0"/>
                <a:cs typeface="Arial" panose="020B0604020202020204" pitchFamily="34" charset="0"/>
              </a:rPr>
              <a:t>Aggiornamento sull’attuazione del PNRR e opportunità per i giovani</a:t>
            </a:r>
          </a:p>
          <a:p>
            <a:pPr algn="ctr"/>
            <a:endParaRPr lang="it-IT" sz="2000" dirty="0">
              <a:solidFill>
                <a:schemeClr val="accent3">
                  <a:lumMod val="75000"/>
                </a:schemeClr>
              </a:solidFill>
              <a:latin typeface="Arial" panose="020B0604020202020204" pitchFamily="34" charset="0"/>
              <a:cs typeface="Arial" panose="020B0604020202020204" pitchFamily="34" charset="0"/>
            </a:endParaRPr>
          </a:p>
          <a:p>
            <a:pPr algn="ctr"/>
            <a:r>
              <a:rPr lang="it-IT" sz="2000" b="1" dirty="0">
                <a:solidFill>
                  <a:schemeClr val="accent3">
                    <a:lumMod val="75000"/>
                  </a:schemeClr>
                </a:solidFill>
                <a:latin typeface="Arial" panose="020B0604020202020204" pitchFamily="34" charset="0"/>
                <a:cs typeface="Arial" panose="020B0604020202020204" pitchFamily="34" charset="0"/>
              </a:rPr>
              <a:t>Gustavo Piga</a:t>
            </a:r>
          </a:p>
          <a:p>
            <a:pPr algn="ctr"/>
            <a:r>
              <a:rPr lang="it-IT" sz="2000" dirty="0">
                <a:solidFill>
                  <a:schemeClr val="accent3">
                    <a:lumMod val="75000"/>
                  </a:schemeClr>
                </a:solidFill>
                <a:latin typeface="Arial" panose="020B0604020202020204" pitchFamily="34" charset="0"/>
                <a:cs typeface="Arial" panose="020B0604020202020204" pitchFamily="34" charset="0"/>
              </a:rPr>
              <a:t>Ordinario di Economia Politica</a:t>
            </a:r>
          </a:p>
          <a:p>
            <a:pPr algn="ctr"/>
            <a:r>
              <a:rPr lang="it-IT" sz="2000" dirty="0">
                <a:solidFill>
                  <a:schemeClr val="accent3">
                    <a:lumMod val="75000"/>
                  </a:schemeClr>
                </a:solidFill>
                <a:latin typeface="Arial" panose="020B0604020202020204" pitchFamily="34" charset="0"/>
                <a:cs typeface="Arial" panose="020B0604020202020204" pitchFamily="34" charset="0"/>
              </a:rPr>
              <a:t>Università di Roma Tor Vergata</a:t>
            </a:r>
            <a:endParaRPr lang="it-IT" sz="2000" dirty="0">
              <a:solidFill>
                <a:schemeClr val="accent3">
                  <a:lumMod val="75000"/>
                </a:schemeClr>
              </a:solidFill>
            </a:endParaRPr>
          </a:p>
        </p:txBody>
      </p:sp>
    </p:spTree>
    <p:extLst>
      <p:ext uri="{BB962C8B-B14F-4D97-AF65-F5344CB8AC3E}">
        <p14:creationId xmlns:p14="http://schemas.microsoft.com/office/powerpoint/2010/main" val="111442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4246" y="-39287"/>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2716457" y="496542"/>
            <a:ext cx="5976684" cy="523220"/>
          </a:xfrm>
          <a:prstGeom prst="rect">
            <a:avLst/>
          </a:prstGeom>
          <a:noFill/>
        </p:spPr>
        <p:txBody>
          <a:bodyPr wrap="square">
            <a:spAutoFit/>
          </a:bodyPr>
          <a:lstStyle/>
          <a:p>
            <a:pPr algn="r"/>
            <a:r>
              <a:rPr lang="it-IT" sz="2800" b="1" dirty="0">
                <a:solidFill>
                  <a:schemeClr val="accent3">
                    <a:lumMod val="75000"/>
                  </a:schemeClr>
                </a:solidFill>
              </a:rPr>
              <a:t>PNRR e Giovani: Missione 4</a:t>
            </a:r>
          </a:p>
        </p:txBody>
      </p:sp>
      <p:graphicFrame>
        <p:nvGraphicFramePr>
          <p:cNvPr id="5" name="Diagramma 4">
            <a:extLst>
              <a:ext uri="{FF2B5EF4-FFF2-40B4-BE49-F238E27FC236}">
                <a16:creationId xmlns:a16="http://schemas.microsoft.com/office/drawing/2014/main" id="{0580B90C-3790-4193-9EBB-91812363DE8E}"/>
              </a:ext>
            </a:extLst>
          </p:cNvPr>
          <p:cNvGraphicFramePr/>
          <p:nvPr>
            <p:extLst>
              <p:ext uri="{D42A27DB-BD31-4B8C-83A1-F6EECF244321}">
                <p14:modId xmlns:p14="http://schemas.microsoft.com/office/powerpoint/2010/main" val="2388989762"/>
              </p:ext>
            </p:extLst>
          </p:nvPr>
        </p:nvGraphicFramePr>
        <p:xfrm>
          <a:off x="976788" y="1318733"/>
          <a:ext cx="7500664" cy="4956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710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4246" y="-39287"/>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2500768" y="533597"/>
            <a:ext cx="5976684" cy="523220"/>
          </a:xfrm>
          <a:prstGeom prst="rect">
            <a:avLst/>
          </a:prstGeom>
          <a:noFill/>
        </p:spPr>
        <p:txBody>
          <a:bodyPr wrap="square">
            <a:spAutoFit/>
          </a:bodyPr>
          <a:lstStyle/>
          <a:p>
            <a:pPr algn="r"/>
            <a:r>
              <a:rPr lang="it-IT" sz="2800" b="1" dirty="0">
                <a:solidFill>
                  <a:schemeClr val="accent3">
                    <a:lumMod val="75000"/>
                  </a:schemeClr>
                </a:solidFill>
              </a:rPr>
              <a:t>PNRR e Giovani: Missione 5 e 6</a:t>
            </a:r>
          </a:p>
        </p:txBody>
      </p:sp>
      <p:graphicFrame>
        <p:nvGraphicFramePr>
          <p:cNvPr id="5" name="Diagramma 4">
            <a:extLst>
              <a:ext uri="{FF2B5EF4-FFF2-40B4-BE49-F238E27FC236}">
                <a16:creationId xmlns:a16="http://schemas.microsoft.com/office/drawing/2014/main" id="{0580B90C-3790-4193-9EBB-91812363DE8E}"/>
              </a:ext>
            </a:extLst>
          </p:cNvPr>
          <p:cNvGraphicFramePr/>
          <p:nvPr>
            <p:extLst>
              <p:ext uri="{D42A27DB-BD31-4B8C-83A1-F6EECF244321}">
                <p14:modId xmlns:p14="http://schemas.microsoft.com/office/powerpoint/2010/main" val="427411488"/>
              </p:ext>
            </p:extLst>
          </p:nvPr>
        </p:nvGraphicFramePr>
        <p:xfrm>
          <a:off x="976788" y="1318733"/>
          <a:ext cx="7500664" cy="4956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530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68560" y="2132856"/>
            <a:ext cx="9505056" cy="1077218"/>
          </a:xfrm>
          <a:prstGeom prst="rect">
            <a:avLst/>
          </a:prstGeom>
          <a:noFill/>
        </p:spPr>
        <p:txBody>
          <a:bodyPr wrap="square" rtlCol="0">
            <a:spAutoFit/>
          </a:bodyPr>
          <a:lstStyle/>
          <a:p>
            <a:pPr algn="ctr"/>
            <a:r>
              <a:rPr lang="it-IT" sz="3200" b="1" i="1" dirty="0">
                <a:solidFill>
                  <a:srgbClr val="C00000"/>
                </a:solidFill>
              </a:rPr>
              <a:t>Uno strumento per </a:t>
            </a:r>
          </a:p>
          <a:p>
            <a:pPr algn="ctr"/>
            <a:r>
              <a:rPr lang="it-IT" sz="3200" b="1" i="1" dirty="0">
                <a:solidFill>
                  <a:srgbClr val="C00000"/>
                </a:solidFill>
              </a:rPr>
              <a:t>dare voce ai territori</a:t>
            </a:r>
            <a:endParaRPr lang="it-IT" sz="3200" i="1" dirty="0">
              <a:solidFill>
                <a:srgbClr val="C00000"/>
              </a:solidFill>
            </a:endParaRPr>
          </a:p>
        </p:txBody>
      </p:sp>
      <p:sp>
        <p:nvSpPr>
          <p:cNvPr id="9" name="CasellaDiTesto 8"/>
          <p:cNvSpPr txBox="1"/>
          <p:nvPr/>
        </p:nvSpPr>
        <p:spPr>
          <a:xfrm>
            <a:off x="-361056" y="3489240"/>
            <a:ext cx="9505056" cy="400110"/>
          </a:xfrm>
          <a:prstGeom prst="rect">
            <a:avLst/>
          </a:prstGeom>
          <a:noFill/>
        </p:spPr>
        <p:txBody>
          <a:bodyPr wrap="square" rtlCol="0">
            <a:spAutoFit/>
          </a:bodyPr>
          <a:lstStyle/>
          <a:p>
            <a:pPr algn="ctr"/>
            <a:r>
              <a:rPr lang="it-IT" sz="2000" b="1" i="1" dirty="0">
                <a:solidFill>
                  <a:schemeClr val="accent3">
                    <a:lumMod val="50000"/>
                  </a:schemeClr>
                </a:solidFill>
              </a:rPr>
              <a:t>Gaetano Scognamiglio, 25 febbraio 2021</a:t>
            </a:r>
            <a:endParaRPr lang="it-IT" sz="2000" i="1"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8857"/>
            <a:ext cx="9144000" cy="6858000"/>
          </a:xfrm>
          <a:prstGeom prst="rect">
            <a:avLst/>
          </a:prstGeom>
          <a:noFill/>
          <a:ln w="9525">
            <a:noFill/>
            <a:miter lim="800000"/>
            <a:headEnd/>
            <a:tailEnd/>
          </a:ln>
        </p:spPr>
      </p:pic>
      <p:sp>
        <p:nvSpPr>
          <p:cNvPr id="12" name="CasellaDiTesto 11">
            <a:extLst>
              <a:ext uri="{FF2B5EF4-FFF2-40B4-BE49-F238E27FC236}">
                <a16:creationId xmlns:a16="http://schemas.microsoft.com/office/drawing/2014/main" id="{6934A4BA-B59D-4FE4-B62A-4392FB70D0A8}"/>
              </a:ext>
            </a:extLst>
          </p:cNvPr>
          <p:cNvSpPr txBox="1"/>
          <p:nvPr/>
        </p:nvSpPr>
        <p:spPr>
          <a:xfrm>
            <a:off x="2710116" y="601524"/>
            <a:ext cx="5976684" cy="523220"/>
          </a:xfrm>
          <a:prstGeom prst="rect">
            <a:avLst/>
          </a:prstGeom>
          <a:noFill/>
        </p:spPr>
        <p:txBody>
          <a:bodyPr wrap="square">
            <a:spAutoFit/>
          </a:bodyPr>
          <a:lstStyle/>
          <a:p>
            <a:pPr algn="r"/>
            <a:r>
              <a:rPr lang="it-IT" sz="2800" b="1" dirty="0">
                <a:solidFill>
                  <a:schemeClr val="accent3">
                    <a:lumMod val="75000"/>
                  </a:schemeClr>
                </a:solidFill>
              </a:rPr>
              <a:t>Il cronoprogramma di spesa del PNRR </a:t>
            </a:r>
          </a:p>
        </p:txBody>
      </p:sp>
      <p:graphicFrame>
        <p:nvGraphicFramePr>
          <p:cNvPr id="7" name="Grafico 6">
            <a:extLst>
              <a:ext uri="{FF2B5EF4-FFF2-40B4-BE49-F238E27FC236}">
                <a16:creationId xmlns:a16="http://schemas.microsoft.com/office/drawing/2014/main" id="{A8CBFBC6-34B0-4760-9049-28650254919E}"/>
              </a:ext>
            </a:extLst>
          </p:cNvPr>
          <p:cNvGraphicFramePr>
            <a:graphicFrameLocks/>
          </p:cNvGraphicFramePr>
          <p:nvPr>
            <p:extLst>
              <p:ext uri="{D42A27DB-BD31-4B8C-83A1-F6EECF244321}">
                <p14:modId xmlns:p14="http://schemas.microsoft.com/office/powerpoint/2010/main" val="3263612219"/>
              </p:ext>
            </p:extLst>
          </p:nvPr>
        </p:nvGraphicFramePr>
        <p:xfrm>
          <a:off x="323528" y="1407877"/>
          <a:ext cx="4033464" cy="2527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co 7">
            <a:extLst>
              <a:ext uri="{FF2B5EF4-FFF2-40B4-BE49-F238E27FC236}">
                <a16:creationId xmlns:a16="http://schemas.microsoft.com/office/drawing/2014/main" id="{9201F669-1A41-4858-BFC8-2BAE54E67748}"/>
              </a:ext>
            </a:extLst>
          </p:cNvPr>
          <p:cNvGraphicFramePr>
            <a:graphicFrameLocks/>
          </p:cNvGraphicFramePr>
          <p:nvPr>
            <p:extLst>
              <p:ext uri="{D42A27DB-BD31-4B8C-83A1-F6EECF244321}">
                <p14:modId xmlns:p14="http://schemas.microsoft.com/office/powerpoint/2010/main" val="2218087661"/>
              </p:ext>
            </p:extLst>
          </p:nvPr>
        </p:nvGraphicFramePr>
        <p:xfrm>
          <a:off x="4456734" y="1361329"/>
          <a:ext cx="4139952" cy="2573724"/>
        </p:xfrm>
        <a:graphic>
          <a:graphicData uri="http://schemas.openxmlformats.org/drawingml/2006/chart">
            <c:chart xmlns:c="http://schemas.openxmlformats.org/drawingml/2006/chart" xmlns:r="http://schemas.openxmlformats.org/officeDocument/2006/relationships" r:id="rId5"/>
          </a:graphicData>
        </a:graphic>
      </p:graphicFrame>
      <p:sp>
        <p:nvSpPr>
          <p:cNvPr id="2" name="Ovale 1">
            <a:extLst>
              <a:ext uri="{FF2B5EF4-FFF2-40B4-BE49-F238E27FC236}">
                <a16:creationId xmlns:a16="http://schemas.microsoft.com/office/drawing/2014/main" id="{E5F01B96-411C-409C-BA9B-80FC37B80F4D}"/>
              </a:ext>
            </a:extLst>
          </p:cNvPr>
          <p:cNvSpPr/>
          <p:nvPr/>
        </p:nvSpPr>
        <p:spPr>
          <a:xfrm>
            <a:off x="827584" y="2992244"/>
            <a:ext cx="576064" cy="2189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B753B1D9-D847-4A32-BEBE-D9EC1F95ED5D}"/>
              </a:ext>
            </a:extLst>
          </p:cNvPr>
          <p:cNvSpPr/>
          <p:nvPr/>
        </p:nvSpPr>
        <p:spPr>
          <a:xfrm>
            <a:off x="4830240" y="2452539"/>
            <a:ext cx="576064" cy="2189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aposto contenuto 4">
            <a:extLst>
              <a:ext uri="{FF2B5EF4-FFF2-40B4-BE49-F238E27FC236}">
                <a16:creationId xmlns:a16="http://schemas.microsoft.com/office/drawing/2014/main" id="{57030B32-C789-4502-93BB-AED14BCDB5D6}"/>
              </a:ext>
            </a:extLst>
          </p:cNvPr>
          <p:cNvSpPr>
            <a:spLocks noGrp="1"/>
          </p:cNvSpPr>
          <p:nvPr>
            <p:ph idx="1"/>
          </p:nvPr>
        </p:nvSpPr>
        <p:spPr>
          <a:xfrm>
            <a:off x="323528" y="4343422"/>
            <a:ext cx="8712968" cy="2253930"/>
          </a:xfrm>
          <a:ln w="19050">
            <a:solidFill>
              <a:schemeClr val="accent3"/>
            </a:solidFill>
          </a:ln>
        </p:spPr>
        <p:txBody>
          <a:bodyPr>
            <a:noAutofit/>
          </a:bodyPr>
          <a:lstStyle/>
          <a:p>
            <a:r>
              <a:rPr lang="it-IT" sz="1500" dirty="0"/>
              <a:t>Il 13 agosto 2021 l’Italia ha ricevuto i primi </a:t>
            </a:r>
            <a:r>
              <a:rPr lang="it-IT" sz="1500" b="1" dirty="0"/>
              <a:t>24,9 miliardi/EUR </a:t>
            </a:r>
            <a:r>
              <a:rPr lang="it-IT" sz="1500" dirty="0"/>
              <a:t>del PNRR; nel 2021 l’Italia ha pianificato di spendere</a:t>
            </a:r>
            <a:r>
              <a:rPr lang="it-IT" sz="1500" b="1" dirty="0"/>
              <a:t> 15,7 miliardi/EUR </a:t>
            </a:r>
            <a:r>
              <a:rPr lang="it-IT" sz="1500" dirty="0"/>
              <a:t>e di finanziare </a:t>
            </a:r>
            <a:r>
              <a:rPr lang="it-IT" sz="1500" b="1" dirty="0"/>
              <a:t>105 progetti</a:t>
            </a:r>
          </a:p>
          <a:p>
            <a:r>
              <a:rPr lang="it-IT" sz="1500" dirty="0"/>
              <a:t>Tutti gli investimenti sono scadenzati da </a:t>
            </a:r>
            <a:r>
              <a:rPr lang="it-IT" sz="1500" b="1" dirty="0"/>
              <a:t>traguardi qualitativi e/o obiettivi quantitativi da conseguire per dimostrare all’Ue che stiamo spendendo bene i fondi europei</a:t>
            </a:r>
          </a:p>
          <a:p>
            <a:r>
              <a:rPr lang="it-IT" sz="1500" dirty="0"/>
              <a:t>I fondi sono erogati in rate semestrali. Ogni semestre è caratterizzato da un numero di obiettivi e traguardi da raggiungere, propedeutici all’ottenimento dei fondi della rata successiva. </a:t>
            </a:r>
          </a:p>
          <a:p>
            <a:r>
              <a:rPr lang="it-IT" sz="1500" dirty="0"/>
              <a:t>Nel caso in cui non fosse conseguito un numero consistente di traguardi e obiettivi assegnati per un determinato semestre, </a:t>
            </a:r>
            <a:r>
              <a:rPr lang="it-IT" sz="1500" b="1" dirty="0"/>
              <a:t>le erogazioni utili a realizzare gli interventi del semestre successivo verrebbero sospese</a:t>
            </a:r>
            <a:r>
              <a:rPr lang="it-IT" sz="1500" dirty="0"/>
              <a:t>.</a:t>
            </a:r>
          </a:p>
          <a:p>
            <a:endParaRPr lang="it-IT" sz="1500" dirty="0"/>
          </a:p>
          <a:p>
            <a:endParaRPr lang="it-IT" sz="1500" b="1" dirty="0"/>
          </a:p>
          <a:p>
            <a:endParaRPr lang="it-IT" sz="1500" b="1" dirty="0"/>
          </a:p>
          <a:p>
            <a:endParaRPr lang="it-IT" sz="1500" b="1" dirty="0"/>
          </a:p>
          <a:p>
            <a:endParaRPr lang="it-IT" sz="1500" b="1" dirty="0"/>
          </a:p>
          <a:p>
            <a:pPr marL="0" indent="0">
              <a:buNone/>
            </a:pPr>
            <a:endParaRPr lang="it-IT" sz="1400" dirty="0"/>
          </a:p>
        </p:txBody>
      </p:sp>
      <p:sp>
        <p:nvSpPr>
          <p:cNvPr id="4" name="CasellaDiTesto 3">
            <a:extLst>
              <a:ext uri="{FF2B5EF4-FFF2-40B4-BE49-F238E27FC236}">
                <a16:creationId xmlns:a16="http://schemas.microsoft.com/office/drawing/2014/main" id="{BCFCAAC6-29B2-47AD-90B1-BAD4F53F8688}"/>
              </a:ext>
            </a:extLst>
          </p:cNvPr>
          <p:cNvSpPr txBox="1"/>
          <p:nvPr/>
        </p:nvSpPr>
        <p:spPr>
          <a:xfrm>
            <a:off x="1691680" y="3985349"/>
            <a:ext cx="6600843" cy="307777"/>
          </a:xfrm>
          <a:prstGeom prst="rect">
            <a:avLst/>
          </a:prstGeom>
          <a:noFill/>
        </p:spPr>
        <p:txBody>
          <a:bodyPr wrap="square" rtlCol="0">
            <a:spAutoFit/>
          </a:bodyPr>
          <a:lstStyle/>
          <a:p>
            <a:pPr algn="r"/>
            <a:r>
              <a:rPr lang="it-IT" sz="1400" i="1" dirty="0"/>
              <a:t>Fonte: dati del Ministero dell’Economia e delle Finanze, rielaborazione </a:t>
            </a:r>
            <a:r>
              <a:rPr lang="it-IT" sz="1400" i="1" dirty="0" err="1"/>
              <a:t>OReP</a:t>
            </a:r>
            <a:endParaRPr lang="it-IT" sz="1400" i="1" dirty="0"/>
          </a:p>
        </p:txBody>
      </p:sp>
    </p:spTree>
    <p:extLst>
      <p:ext uri="{BB962C8B-B14F-4D97-AF65-F5344CB8AC3E}">
        <p14:creationId xmlns:p14="http://schemas.microsoft.com/office/powerpoint/2010/main" val="136353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5946" y="-39287"/>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3279384" y="508319"/>
            <a:ext cx="5407416" cy="523220"/>
          </a:xfrm>
          <a:prstGeom prst="rect">
            <a:avLst/>
          </a:prstGeom>
          <a:noFill/>
        </p:spPr>
        <p:txBody>
          <a:bodyPr wrap="square">
            <a:spAutoFit/>
          </a:bodyPr>
          <a:lstStyle/>
          <a:p>
            <a:pPr algn="r"/>
            <a:r>
              <a:rPr lang="it-IT" sz="2800" b="1" dirty="0">
                <a:solidFill>
                  <a:schemeClr val="accent3">
                    <a:lumMod val="75000"/>
                  </a:schemeClr>
                </a:solidFill>
              </a:rPr>
              <a:t>I traguardi e gli obiettivi</a:t>
            </a:r>
          </a:p>
        </p:txBody>
      </p:sp>
      <p:sp>
        <p:nvSpPr>
          <p:cNvPr id="13" name="object 15">
            <a:extLst>
              <a:ext uri="{FF2B5EF4-FFF2-40B4-BE49-F238E27FC236}">
                <a16:creationId xmlns:a16="http://schemas.microsoft.com/office/drawing/2014/main" id="{295818DB-548F-4C1A-8D19-F725BE8CB442}"/>
              </a:ext>
            </a:extLst>
          </p:cNvPr>
          <p:cNvSpPr/>
          <p:nvPr/>
        </p:nvSpPr>
        <p:spPr>
          <a:xfrm>
            <a:off x="633904" y="1569719"/>
            <a:ext cx="553720" cy="631190"/>
          </a:xfrm>
          <a:custGeom>
            <a:avLst/>
            <a:gdLst/>
            <a:ahLst/>
            <a:cxnLst/>
            <a:rect l="l" t="t" r="r" b="b"/>
            <a:pathLst>
              <a:path w="553719" h="631189">
                <a:moveTo>
                  <a:pt x="27432" y="6604"/>
                </a:moveTo>
                <a:lnTo>
                  <a:pt x="22860" y="0"/>
                </a:lnTo>
                <a:lnTo>
                  <a:pt x="6858" y="0"/>
                </a:lnTo>
                <a:lnTo>
                  <a:pt x="0" y="6604"/>
                </a:lnTo>
                <a:lnTo>
                  <a:pt x="0" y="624332"/>
                </a:lnTo>
                <a:lnTo>
                  <a:pt x="6858" y="630936"/>
                </a:lnTo>
                <a:lnTo>
                  <a:pt x="22860" y="630936"/>
                </a:lnTo>
                <a:lnTo>
                  <a:pt x="27432" y="624332"/>
                </a:lnTo>
                <a:lnTo>
                  <a:pt x="27432" y="6604"/>
                </a:lnTo>
                <a:close/>
              </a:path>
              <a:path w="553719" h="631189">
                <a:moveTo>
                  <a:pt x="553212" y="38989"/>
                </a:moveTo>
                <a:lnTo>
                  <a:pt x="551027" y="34671"/>
                </a:lnTo>
                <a:lnTo>
                  <a:pt x="548830" y="30226"/>
                </a:lnTo>
                <a:lnTo>
                  <a:pt x="544449" y="25908"/>
                </a:lnTo>
                <a:lnTo>
                  <a:pt x="500659" y="25908"/>
                </a:lnTo>
                <a:lnTo>
                  <a:pt x="500659" y="52197"/>
                </a:lnTo>
                <a:lnTo>
                  <a:pt x="334264" y="185674"/>
                </a:lnTo>
                <a:lnTo>
                  <a:pt x="329882" y="187833"/>
                </a:lnTo>
                <a:lnTo>
                  <a:pt x="327698" y="192278"/>
                </a:lnTo>
                <a:lnTo>
                  <a:pt x="327698" y="200914"/>
                </a:lnTo>
                <a:lnTo>
                  <a:pt x="329882" y="205359"/>
                </a:lnTo>
                <a:lnTo>
                  <a:pt x="334264" y="207518"/>
                </a:lnTo>
                <a:lnTo>
                  <a:pt x="500659" y="340995"/>
                </a:lnTo>
                <a:lnTo>
                  <a:pt x="78092" y="340995"/>
                </a:lnTo>
                <a:lnTo>
                  <a:pt x="78092" y="52197"/>
                </a:lnTo>
                <a:lnTo>
                  <a:pt x="500659" y="52197"/>
                </a:lnTo>
                <a:lnTo>
                  <a:pt x="500659" y="25908"/>
                </a:lnTo>
                <a:lnTo>
                  <a:pt x="58381" y="25908"/>
                </a:lnTo>
                <a:lnTo>
                  <a:pt x="51816" y="32512"/>
                </a:lnTo>
                <a:lnTo>
                  <a:pt x="51816" y="360680"/>
                </a:lnTo>
                <a:lnTo>
                  <a:pt x="58381" y="367284"/>
                </a:lnTo>
                <a:lnTo>
                  <a:pt x="544449" y="367284"/>
                </a:lnTo>
                <a:lnTo>
                  <a:pt x="548830" y="362966"/>
                </a:lnTo>
                <a:lnTo>
                  <a:pt x="551027" y="358521"/>
                </a:lnTo>
                <a:lnTo>
                  <a:pt x="553212" y="354203"/>
                </a:lnTo>
                <a:lnTo>
                  <a:pt x="551027" y="347599"/>
                </a:lnTo>
                <a:lnTo>
                  <a:pt x="546646" y="343154"/>
                </a:lnTo>
                <a:lnTo>
                  <a:pt x="543928" y="340995"/>
                </a:lnTo>
                <a:lnTo>
                  <a:pt x="362724" y="196596"/>
                </a:lnTo>
                <a:lnTo>
                  <a:pt x="543928" y="52197"/>
                </a:lnTo>
                <a:lnTo>
                  <a:pt x="546646" y="50038"/>
                </a:lnTo>
                <a:lnTo>
                  <a:pt x="551027" y="45593"/>
                </a:lnTo>
                <a:lnTo>
                  <a:pt x="553212" y="38989"/>
                </a:lnTo>
                <a:close/>
              </a:path>
            </a:pathLst>
          </a:custGeom>
          <a:solidFill>
            <a:srgbClr val="466CB6"/>
          </a:solidFill>
        </p:spPr>
        <p:txBody>
          <a:bodyPr wrap="square" lIns="0" tIns="0" rIns="0" bIns="0" rtlCol="0"/>
          <a:lstStyle/>
          <a:p>
            <a:endParaRPr/>
          </a:p>
        </p:txBody>
      </p:sp>
      <p:sp>
        <p:nvSpPr>
          <p:cNvPr id="16" name="object 12">
            <a:extLst>
              <a:ext uri="{FF2B5EF4-FFF2-40B4-BE49-F238E27FC236}">
                <a16:creationId xmlns:a16="http://schemas.microsoft.com/office/drawing/2014/main" id="{7780A8AC-B278-4642-89DA-32D9D409970D}"/>
              </a:ext>
            </a:extLst>
          </p:cNvPr>
          <p:cNvSpPr/>
          <p:nvPr/>
        </p:nvSpPr>
        <p:spPr>
          <a:xfrm>
            <a:off x="4686161" y="1530984"/>
            <a:ext cx="749935" cy="708660"/>
          </a:xfrm>
          <a:custGeom>
            <a:avLst/>
            <a:gdLst/>
            <a:ahLst/>
            <a:cxnLst/>
            <a:rect l="l" t="t" r="r" b="b"/>
            <a:pathLst>
              <a:path w="749935" h="708660">
                <a:moveTo>
                  <a:pt x="522732" y="354330"/>
                </a:moveTo>
                <a:lnTo>
                  <a:pt x="522198" y="347421"/>
                </a:lnTo>
                <a:lnTo>
                  <a:pt x="520801" y="339979"/>
                </a:lnTo>
                <a:lnTo>
                  <a:pt x="518820" y="332549"/>
                </a:lnTo>
                <a:lnTo>
                  <a:pt x="516509" y="325628"/>
                </a:lnTo>
                <a:lnTo>
                  <a:pt x="516509" y="319786"/>
                </a:lnTo>
                <a:lnTo>
                  <a:pt x="510413" y="314071"/>
                </a:lnTo>
                <a:lnTo>
                  <a:pt x="498094" y="308356"/>
                </a:lnTo>
                <a:lnTo>
                  <a:pt x="495046" y="311277"/>
                </a:lnTo>
                <a:lnTo>
                  <a:pt x="488823" y="311277"/>
                </a:lnTo>
                <a:lnTo>
                  <a:pt x="485775" y="314071"/>
                </a:lnTo>
                <a:lnTo>
                  <a:pt x="482727" y="319786"/>
                </a:lnTo>
                <a:lnTo>
                  <a:pt x="479552" y="322707"/>
                </a:lnTo>
                <a:lnTo>
                  <a:pt x="479552" y="331343"/>
                </a:lnTo>
                <a:lnTo>
                  <a:pt x="482727" y="339979"/>
                </a:lnTo>
                <a:lnTo>
                  <a:pt x="482727" y="354330"/>
                </a:lnTo>
                <a:lnTo>
                  <a:pt x="474103" y="394703"/>
                </a:lnTo>
                <a:lnTo>
                  <a:pt x="450761" y="427545"/>
                </a:lnTo>
                <a:lnTo>
                  <a:pt x="416445" y="449630"/>
                </a:lnTo>
                <a:lnTo>
                  <a:pt x="374904" y="457708"/>
                </a:lnTo>
                <a:lnTo>
                  <a:pt x="331584" y="449630"/>
                </a:lnTo>
                <a:lnTo>
                  <a:pt x="296367" y="427545"/>
                </a:lnTo>
                <a:lnTo>
                  <a:pt x="272694" y="394703"/>
                </a:lnTo>
                <a:lnTo>
                  <a:pt x="264033" y="354330"/>
                </a:lnTo>
                <a:lnTo>
                  <a:pt x="272694" y="315582"/>
                </a:lnTo>
                <a:lnTo>
                  <a:pt x="296367" y="283565"/>
                </a:lnTo>
                <a:lnTo>
                  <a:pt x="331584" y="261785"/>
                </a:lnTo>
                <a:lnTo>
                  <a:pt x="374904" y="253746"/>
                </a:lnTo>
                <a:lnTo>
                  <a:pt x="390271" y="253746"/>
                </a:lnTo>
                <a:lnTo>
                  <a:pt x="396494" y="256667"/>
                </a:lnTo>
                <a:lnTo>
                  <a:pt x="405091" y="256806"/>
                </a:lnTo>
                <a:lnTo>
                  <a:pt x="412242" y="253733"/>
                </a:lnTo>
                <a:lnTo>
                  <a:pt x="417664" y="248551"/>
                </a:lnTo>
                <a:lnTo>
                  <a:pt x="421132" y="242316"/>
                </a:lnTo>
                <a:lnTo>
                  <a:pt x="421728" y="235521"/>
                </a:lnTo>
                <a:lnTo>
                  <a:pt x="419138" y="228993"/>
                </a:lnTo>
                <a:lnTo>
                  <a:pt x="413677" y="224066"/>
                </a:lnTo>
                <a:lnTo>
                  <a:pt x="405638" y="222123"/>
                </a:lnTo>
                <a:lnTo>
                  <a:pt x="398272" y="220052"/>
                </a:lnTo>
                <a:lnTo>
                  <a:pt x="390309" y="218224"/>
                </a:lnTo>
                <a:lnTo>
                  <a:pt x="382320" y="216916"/>
                </a:lnTo>
                <a:lnTo>
                  <a:pt x="374904" y="216408"/>
                </a:lnTo>
                <a:lnTo>
                  <a:pt x="327583" y="223583"/>
                </a:lnTo>
                <a:lnTo>
                  <a:pt x="286931" y="243459"/>
                </a:lnTo>
                <a:lnTo>
                  <a:pt x="255143" y="273532"/>
                </a:lnTo>
                <a:lnTo>
                  <a:pt x="234454" y="311315"/>
                </a:lnTo>
                <a:lnTo>
                  <a:pt x="227076" y="354330"/>
                </a:lnTo>
                <a:lnTo>
                  <a:pt x="234454" y="398475"/>
                </a:lnTo>
                <a:lnTo>
                  <a:pt x="255143" y="436410"/>
                </a:lnTo>
                <a:lnTo>
                  <a:pt x="286931" y="466051"/>
                </a:lnTo>
                <a:lnTo>
                  <a:pt x="327583" y="485368"/>
                </a:lnTo>
                <a:lnTo>
                  <a:pt x="374904" y="492252"/>
                </a:lnTo>
                <a:lnTo>
                  <a:pt x="420992" y="485368"/>
                </a:lnTo>
                <a:lnTo>
                  <a:pt x="461492" y="466051"/>
                </a:lnTo>
                <a:lnTo>
                  <a:pt x="493737" y="436410"/>
                </a:lnTo>
                <a:lnTo>
                  <a:pt x="515035" y="398475"/>
                </a:lnTo>
                <a:lnTo>
                  <a:pt x="522732" y="354330"/>
                </a:lnTo>
                <a:close/>
              </a:path>
              <a:path w="749935" h="708660">
                <a:moveTo>
                  <a:pt x="635508" y="354330"/>
                </a:moveTo>
                <a:lnTo>
                  <a:pt x="628942" y="302564"/>
                </a:lnTo>
                <a:lnTo>
                  <a:pt x="610870" y="252984"/>
                </a:lnTo>
                <a:lnTo>
                  <a:pt x="598551" y="244348"/>
                </a:lnTo>
                <a:lnTo>
                  <a:pt x="595503" y="241427"/>
                </a:lnTo>
                <a:lnTo>
                  <a:pt x="589407" y="241427"/>
                </a:lnTo>
                <a:lnTo>
                  <a:pt x="586359" y="244348"/>
                </a:lnTo>
                <a:lnTo>
                  <a:pt x="580136" y="247142"/>
                </a:lnTo>
                <a:lnTo>
                  <a:pt x="577088" y="250063"/>
                </a:lnTo>
                <a:lnTo>
                  <a:pt x="574040" y="255905"/>
                </a:lnTo>
                <a:lnTo>
                  <a:pt x="574040" y="264541"/>
                </a:lnTo>
                <a:lnTo>
                  <a:pt x="577088" y="267462"/>
                </a:lnTo>
                <a:lnTo>
                  <a:pt x="585152" y="289179"/>
                </a:lnTo>
                <a:lnTo>
                  <a:pt x="590905" y="310896"/>
                </a:lnTo>
                <a:lnTo>
                  <a:pt x="594347" y="332613"/>
                </a:lnTo>
                <a:lnTo>
                  <a:pt x="595503" y="354330"/>
                </a:lnTo>
                <a:lnTo>
                  <a:pt x="589521" y="402513"/>
                </a:lnTo>
                <a:lnTo>
                  <a:pt x="572579" y="446887"/>
                </a:lnTo>
                <a:lnTo>
                  <a:pt x="546125" y="486143"/>
                </a:lnTo>
                <a:lnTo>
                  <a:pt x="511594" y="518960"/>
                </a:lnTo>
                <a:lnTo>
                  <a:pt x="470446" y="544029"/>
                </a:lnTo>
                <a:lnTo>
                  <a:pt x="424141" y="560031"/>
                </a:lnTo>
                <a:lnTo>
                  <a:pt x="374142" y="565658"/>
                </a:lnTo>
                <a:lnTo>
                  <a:pt x="322999" y="560031"/>
                </a:lnTo>
                <a:lnTo>
                  <a:pt x="275882" y="544029"/>
                </a:lnTo>
                <a:lnTo>
                  <a:pt x="234200" y="518960"/>
                </a:lnTo>
                <a:lnTo>
                  <a:pt x="199339" y="486143"/>
                </a:lnTo>
                <a:lnTo>
                  <a:pt x="172707" y="446887"/>
                </a:lnTo>
                <a:lnTo>
                  <a:pt x="155702" y="402513"/>
                </a:lnTo>
                <a:lnTo>
                  <a:pt x="149733" y="354330"/>
                </a:lnTo>
                <a:lnTo>
                  <a:pt x="155702" y="306311"/>
                </a:lnTo>
                <a:lnTo>
                  <a:pt x="172707" y="262343"/>
                </a:lnTo>
                <a:lnTo>
                  <a:pt x="199339" y="223634"/>
                </a:lnTo>
                <a:lnTo>
                  <a:pt x="234200" y="191414"/>
                </a:lnTo>
                <a:lnTo>
                  <a:pt x="275882" y="166878"/>
                </a:lnTo>
                <a:lnTo>
                  <a:pt x="322999" y="151269"/>
                </a:lnTo>
                <a:lnTo>
                  <a:pt x="374142" y="145796"/>
                </a:lnTo>
                <a:lnTo>
                  <a:pt x="397141" y="146900"/>
                </a:lnTo>
                <a:lnTo>
                  <a:pt x="419862" y="150164"/>
                </a:lnTo>
                <a:lnTo>
                  <a:pt x="441998" y="155613"/>
                </a:lnTo>
                <a:lnTo>
                  <a:pt x="463296" y="163195"/>
                </a:lnTo>
                <a:lnTo>
                  <a:pt x="471957" y="165531"/>
                </a:lnTo>
                <a:lnTo>
                  <a:pt x="479463" y="164312"/>
                </a:lnTo>
                <a:lnTo>
                  <a:pt x="485813" y="160375"/>
                </a:lnTo>
                <a:lnTo>
                  <a:pt x="490982" y="154559"/>
                </a:lnTo>
                <a:lnTo>
                  <a:pt x="492112" y="147650"/>
                </a:lnTo>
                <a:lnTo>
                  <a:pt x="491807" y="145796"/>
                </a:lnTo>
                <a:lnTo>
                  <a:pt x="490956" y="140754"/>
                </a:lnTo>
                <a:lnTo>
                  <a:pt x="487489" y="134950"/>
                </a:lnTo>
                <a:lnTo>
                  <a:pt x="481711" y="131318"/>
                </a:lnTo>
                <a:lnTo>
                  <a:pt x="478663" y="131318"/>
                </a:lnTo>
                <a:lnTo>
                  <a:pt x="453275" y="121602"/>
                </a:lnTo>
                <a:lnTo>
                  <a:pt x="427583" y="114338"/>
                </a:lnTo>
                <a:lnTo>
                  <a:pt x="401307" y="109791"/>
                </a:lnTo>
                <a:lnTo>
                  <a:pt x="374142" y="108204"/>
                </a:lnTo>
                <a:lnTo>
                  <a:pt x="327113" y="112166"/>
                </a:lnTo>
                <a:lnTo>
                  <a:pt x="282867" y="123583"/>
                </a:lnTo>
                <a:lnTo>
                  <a:pt x="242138" y="141770"/>
                </a:lnTo>
                <a:lnTo>
                  <a:pt x="205663" y="166027"/>
                </a:lnTo>
                <a:lnTo>
                  <a:pt x="174180" y="195668"/>
                </a:lnTo>
                <a:lnTo>
                  <a:pt x="148412" y="230022"/>
                </a:lnTo>
                <a:lnTo>
                  <a:pt x="129095" y="268363"/>
                </a:lnTo>
                <a:lnTo>
                  <a:pt x="116979" y="310045"/>
                </a:lnTo>
                <a:lnTo>
                  <a:pt x="112776" y="354330"/>
                </a:lnTo>
                <a:lnTo>
                  <a:pt x="116979" y="398627"/>
                </a:lnTo>
                <a:lnTo>
                  <a:pt x="129095" y="440309"/>
                </a:lnTo>
                <a:lnTo>
                  <a:pt x="148412" y="478650"/>
                </a:lnTo>
                <a:lnTo>
                  <a:pt x="174180" y="513003"/>
                </a:lnTo>
                <a:lnTo>
                  <a:pt x="205663" y="542645"/>
                </a:lnTo>
                <a:lnTo>
                  <a:pt x="242138" y="566902"/>
                </a:lnTo>
                <a:lnTo>
                  <a:pt x="282867" y="585089"/>
                </a:lnTo>
                <a:lnTo>
                  <a:pt x="327113" y="596506"/>
                </a:lnTo>
                <a:lnTo>
                  <a:pt x="374142" y="600456"/>
                </a:lnTo>
                <a:lnTo>
                  <a:pt x="420357" y="596506"/>
                </a:lnTo>
                <a:lnTo>
                  <a:pt x="464172" y="585089"/>
                </a:lnTo>
                <a:lnTo>
                  <a:pt x="504774" y="566902"/>
                </a:lnTo>
                <a:lnTo>
                  <a:pt x="541350" y="542645"/>
                </a:lnTo>
                <a:lnTo>
                  <a:pt x="573087" y="513003"/>
                </a:lnTo>
                <a:lnTo>
                  <a:pt x="599173" y="478650"/>
                </a:lnTo>
                <a:lnTo>
                  <a:pt x="618820" y="440309"/>
                </a:lnTo>
                <a:lnTo>
                  <a:pt x="631190" y="398627"/>
                </a:lnTo>
                <a:lnTo>
                  <a:pt x="635508" y="354330"/>
                </a:lnTo>
                <a:close/>
              </a:path>
              <a:path w="749935" h="708660">
                <a:moveTo>
                  <a:pt x="749808" y="354330"/>
                </a:moveTo>
                <a:lnTo>
                  <a:pt x="741337" y="282422"/>
                </a:lnTo>
                <a:lnTo>
                  <a:pt x="719074" y="214884"/>
                </a:lnTo>
                <a:lnTo>
                  <a:pt x="706755" y="203327"/>
                </a:lnTo>
                <a:lnTo>
                  <a:pt x="691388" y="203327"/>
                </a:lnTo>
                <a:lnTo>
                  <a:pt x="685647" y="208648"/>
                </a:lnTo>
                <a:lnTo>
                  <a:pt x="682193" y="215315"/>
                </a:lnTo>
                <a:lnTo>
                  <a:pt x="681037" y="222529"/>
                </a:lnTo>
                <a:lnTo>
                  <a:pt x="682244" y="229489"/>
                </a:lnTo>
                <a:lnTo>
                  <a:pt x="694309" y="260019"/>
                </a:lnTo>
                <a:lnTo>
                  <a:pt x="702919" y="290817"/>
                </a:lnTo>
                <a:lnTo>
                  <a:pt x="708075" y="322173"/>
                </a:lnTo>
                <a:lnTo>
                  <a:pt x="709803" y="354330"/>
                </a:lnTo>
                <a:lnTo>
                  <a:pt x="706158" y="401053"/>
                </a:lnTo>
                <a:lnTo>
                  <a:pt x="695566" y="445808"/>
                </a:lnTo>
                <a:lnTo>
                  <a:pt x="678586" y="488073"/>
                </a:lnTo>
                <a:lnTo>
                  <a:pt x="655701" y="527342"/>
                </a:lnTo>
                <a:lnTo>
                  <a:pt x="627468" y="563067"/>
                </a:lnTo>
                <a:lnTo>
                  <a:pt x="594385" y="594741"/>
                </a:lnTo>
                <a:lnTo>
                  <a:pt x="557009" y="621830"/>
                </a:lnTo>
                <a:lnTo>
                  <a:pt x="515835" y="643813"/>
                </a:lnTo>
                <a:lnTo>
                  <a:pt x="471424" y="660158"/>
                </a:lnTo>
                <a:lnTo>
                  <a:pt x="424256" y="670356"/>
                </a:lnTo>
                <a:lnTo>
                  <a:pt x="374904" y="673862"/>
                </a:lnTo>
                <a:lnTo>
                  <a:pt x="324777" y="670356"/>
                </a:lnTo>
                <a:lnTo>
                  <a:pt x="276987" y="660158"/>
                </a:lnTo>
                <a:lnTo>
                  <a:pt x="232054" y="643813"/>
                </a:lnTo>
                <a:lnTo>
                  <a:pt x="190487" y="621830"/>
                </a:lnTo>
                <a:lnTo>
                  <a:pt x="152793" y="594741"/>
                </a:lnTo>
                <a:lnTo>
                  <a:pt x="119494" y="563067"/>
                </a:lnTo>
                <a:lnTo>
                  <a:pt x="91097" y="527342"/>
                </a:lnTo>
                <a:lnTo>
                  <a:pt x="68122" y="488073"/>
                </a:lnTo>
                <a:lnTo>
                  <a:pt x="51079" y="445808"/>
                </a:lnTo>
                <a:lnTo>
                  <a:pt x="40474" y="401053"/>
                </a:lnTo>
                <a:lnTo>
                  <a:pt x="36830" y="354330"/>
                </a:lnTo>
                <a:lnTo>
                  <a:pt x="40474" y="307682"/>
                </a:lnTo>
                <a:lnTo>
                  <a:pt x="51079" y="263118"/>
                </a:lnTo>
                <a:lnTo>
                  <a:pt x="68122" y="221132"/>
                </a:lnTo>
                <a:lnTo>
                  <a:pt x="91097" y="182206"/>
                </a:lnTo>
                <a:lnTo>
                  <a:pt x="119494" y="146862"/>
                </a:lnTo>
                <a:lnTo>
                  <a:pt x="152793" y="115595"/>
                </a:lnTo>
                <a:lnTo>
                  <a:pt x="190487" y="88887"/>
                </a:lnTo>
                <a:lnTo>
                  <a:pt x="232054" y="67246"/>
                </a:lnTo>
                <a:lnTo>
                  <a:pt x="276987" y="51181"/>
                </a:lnTo>
                <a:lnTo>
                  <a:pt x="324777" y="41173"/>
                </a:lnTo>
                <a:lnTo>
                  <a:pt x="374904" y="37719"/>
                </a:lnTo>
                <a:lnTo>
                  <a:pt x="408952" y="39370"/>
                </a:lnTo>
                <a:lnTo>
                  <a:pt x="442125" y="44284"/>
                </a:lnTo>
                <a:lnTo>
                  <a:pt x="474713" y="52463"/>
                </a:lnTo>
                <a:lnTo>
                  <a:pt x="506984" y="63881"/>
                </a:lnTo>
                <a:lnTo>
                  <a:pt x="513207" y="66802"/>
                </a:lnTo>
                <a:lnTo>
                  <a:pt x="516255" y="66802"/>
                </a:lnTo>
                <a:lnTo>
                  <a:pt x="528574" y="60960"/>
                </a:lnTo>
                <a:lnTo>
                  <a:pt x="531622" y="58039"/>
                </a:lnTo>
                <a:lnTo>
                  <a:pt x="531622" y="55245"/>
                </a:lnTo>
                <a:lnTo>
                  <a:pt x="534670" y="49403"/>
                </a:lnTo>
                <a:lnTo>
                  <a:pt x="486765" y="17145"/>
                </a:lnTo>
                <a:lnTo>
                  <a:pt x="449770" y="7975"/>
                </a:lnTo>
                <a:lnTo>
                  <a:pt x="374904" y="0"/>
                </a:lnTo>
                <a:lnTo>
                  <a:pt x="323634" y="3263"/>
                </a:lnTo>
                <a:lnTo>
                  <a:pt x="274586" y="12738"/>
                </a:lnTo>
                <a:lnTo>
                  <a:pt x="228180" y="28003"/>
                </a:lnTo>
                <a:lnTo>
                  <a:pt x="184848" y="48628"/>
                </a:lnTo>
                <a:lnTo>
                  <a:pt x="145008" y="74180"/>
                </a:lnTo>
                <a:lnTo>
                  <a:pt x="109105" y="104203"/>
                </a:lnTo>
                <a:lnTo>
                  <a:pt x="77546" y="138290"/>
                </a:lnTo>
                <a:lnTo>
                  <a:pt x="50761" y="175996"/>
                </a:lnTo>
                <a:lnTo>
                  <a:pt x="29197" y="216890"/>
                </a:lnTo>
                <a:lnTo>
                  <a:pt x="13258" y="260527"/>
                </a:lnTo>
                <a:lnTo>
                  <a:pt x="3378" y="306489"/>
                </a:lnTo>
                <a:lnTo>
                  <a:pt x="0" y="354330"/>
                </a:lnTo>
                <a:lnTo>
                  <a:pt x="3378" y="402183"/>
                </a:lnTo>
                <a:lnTo>
                  <a:pt x="13258" y="448144"/>
                </a:lnTo>
                <a:lnTo>
                  <a:pt x="29197" y="491782"/>
                </a:lnTo>
                <a:lnTo>
                  <a:pt x="50761" y="532676"/>
                </a:lnTo>
                <a:lnTo>
                  <a:pt x="77546" y="570382"/>
                </a:lnTo>
                <a:lnTo>
                  <a:pt x="109105" y="604456"/>
                </a:lnTo>
                <a:lnTo>
                  <a:pt x="145008" y="634492"/>
                </a:lnTo>
                <a:lnTo>
                  <a:pt x="184848" y="660044"/>
                </a:lnTo>
                <a:lnTo>
                  <a:pt x="228180" y="680656"/>
                </a:lnTo>
                <a:lnTo>
                  <a:pt x="274586" y="695934"/>
                </a:lnTo>
                <a:lnTo>
                  <a:pt x="323634" y="705408"/>
                </a:lnTo>
                <a:lnTo>
                  <a:pt x="374904" y="708660"/>
                </a:lnTo>
                <a:lnTo>
                  <a:pt x="425526" y="705408"/>
                </a:lnTo>
                <a:lnTo>
                  <a:pt x="474154" y="695934"/>
                </a:lnTo>
                <a:lnTo>
                  <a:pt x="520331" y="680656"/>
                </a:lnTo>
                <a:lnTo>
                  <a:pt x="563587" y="660044"/>
                </a:lnTo>
                <a:lnTo>
                  <a:pt x="603491" y="634492"/>
                </a:lnTo>
                <a:lnTo>
                  <a:pt x="639546" y="604469"/>
                </a:lnTo>
                <a:lnTo>
                  <a:pt x="671322" y="570382"/>
                </a:lnTo>
                <a:lnTo>
                  <a:pt x="698347" y="532676"/>
                </a:lnTo>
                <a:lnTo>
                  <a:pt x="720178" y="491782"/>
                </a:lnTo>
                <a:lnTo>
                  <a:pt x="736333" y="448144"/>
                </a:lnTo>
                <a:lnTo>
                  <a:pt x="746353" y="402183"/>
                </a:lnTo>
                <a:lnTo>
                  <a:pt x="749808" y="354330"/>
                </a:lnTo>
                <a:close/>
              </a:path>
              <a:path w="749935" h="708660">
                <a:moveTo>
                  <a:pt x="749808" y="98933"/>
                </a:moveTo>
                <a:lnTo>
                  <a:pt x="746760" y="93091"/>
                </a:lnTo>
                <a:lnTo>
                  <a:pt x="743712" y="87376"/>
                </a:lnTo>
                <a:lnTo>
                  <a:pt x="737489" y="81534"/>
                </a:lnTo>
                <a:lnTo>
                  <a:pt x="682244" y="81534"/>
                </a:lnTo>
                <a:lnTo>
                  <a:pt x="682244" y="119380"/>
                </a:lnTo>
                <a:lnTo>
                  <a:pt x="636143" y="162941"/>
                </a:lnTo>
                <a:lnTo>
                  <a:pt x="577850" y="162941"/>
                </a:lnTo>
                <a:lnTo>
                  <a:pt x="577850" y="107696"/>
                </a:lnTo>
                <a:lnTo>
                  <a:pt x="623951" y="64008"/>
                </a:lnTo>
                <a:lnTo>
                  <a:pt x="623951" y="104775"/>
                </a:lnTo>
                <a:lnTo>
                  <a:pt x="626999" y="110617"/>
                </a:lnTo>
                <a:lnTo>
                  <a:pt x="633095" y="116459"/>
                </a:lnTo>
                <a:lnTo>
                  <a:pt x="639318" y="119380"/>
                </a:lnTo>
                <a:lnTo>
                  <a:pt x="682244" y="119380"/>
                </a:lnTo>
                <a:lnTo>
                  <a:pt x="682244" y="81534"/>
                </a:lnTo>
                <a:lnTo>
                  <a:pt x="663829" y="81534"/>
                </a:lnTo>
                <a:lnTo>
                  <a:pt x="663829" y="64008"/>
                </a:lnTo>
                <a:lnTo>
                  <a:pt x="663829" y="11684"/>
                </a:lnTo>
                <a:lnTo>
                  <a:pt x="657733" y="5842"/>
                </a:lnTo>
                <a:lnTo>
                  <a:pt x="645414" y="0"/>
                </a:lnTo>
                <a:lnTo>
                  <a:pt x="636143" y="0"/>
                </a:lnTo>
                <a:lnTo>
                  <a:pt x="630047" y="5842"/>
                </a:lnTo>
                <a:lnTo>
                  <a:pt x="544068" y="87376"/>
                </a:lnTo>
                <a:lnTo>
                  <a:pt x="541020" y="90170"/>
                </a:lnTo>
                <a:lnTo>
                  <a:pt x="537972" y="96012"/>
                </a:lnTo>
                <a:lnTo>
                  <a:pt x="537972" y="171704"/>
                </a:lnTo>
                <a:lnTo>
                  <a:pt x="378206" y="323088"/>
                </a:lnTo>
                <a:lnTo>
                  <a:pt x="375158" y="323088"/>
                </a:lnTo>
                <a:lnTo>
                  <a:pt x="362102" y="325628"/>
                </a:lnTo>
                <a:lnTo>
                  <a:pt x="351358" y="332524"/>
                </a:lnTo>
                <a:lnTo>
                  <a:pt x="344055" y="342709"/>
                </a:lnTo>
                <a:lnTo>
                  <a:pt x="341376" y="355092"/>
                </a:lnTo>
                <a:lnTo>
                  <a:pt x="344055" y="367436"/>
                </a:lnTo>
                <a:lnTo>
                  <a:pt x="351358" y="377621"/>
                </a:lnTo>
                <a:lnTo>
                  <a:pt x="362102" y="384543"/>
                </a:lnTo>
                <a:lnTo>
                  <a:pt x="375158" y="387096"/>
                </a:lnTo>
                <a:lnTo>
                  <a:pt x="388200" y="384543"/>
                </a:lnTo>
                <a:lnTo>
                  <a:pt x="398945" y="377621"/>
                </a:lnTo>
                <a:lnTo>
                  <a:pt x="406247" y="367436"/>
                </a:lnTo>
                <a:lnTo>
                  <a:pt x="408940" y="355092"/>
                </a:lnTo>
                <a:lnTo>
                  <a:pt x="408940" y="352171"/>
                </a:lnTo>
                <a:lnTo>
                  <a:pt x="405892" y="349250"/>
                </a:lnTo>
                <a:lnTo>
                  <a:pt x="565531" y="197866"/>
                </a:lnTo>
                <a:lnTo>
                  <a:pt x="654558" y="197866"/>
                </a:lnTo>
                <a:lnTo>
                  <a:pt x="657733" y="194945"/>
                </a:lnTo>
                <a:lnTo>
                  <a:pt x="691527" y="162941"/>
                </a:lnTo>
                <a:lnTo>
                  <a:pt x="743712" y="113538"/>
                </a:lnTo>
                <a:lnTo>
                  <a:pt x="749808" y="107696"/>
                </a:lnTo>
                <a:lnTo>
                  <a:pt x="749808" y="98933"/>
                </a:lnTo>
                <a:close/>
              </a:path>
            </a:pathLst>
          </a:custGeom>
          <a:solidFill>
            <a:srgbClr val="CDA73B"/>
          </a:solidFill>
        </p:spPr>
        <p:txBody>
          <a:bodyPr wrap="square" lIns="0" tIns="0" rIns="0" bIns="0" rtlCol="0"/>
          <a:lstStyle/>
          <a:p>
            <a:endParaRPr dirty="0"/>
          </a:p>
        </p:txBody>
      </p:sp>
      <p:sp>
        <p:nvSpPr>
          <p:cNvPr id="18" name="object 4">
            <a:extLst>
              <a:ext uri="{FF2B5EF4-FFF2-40B4-BE49-F238E27FC236}">
                <a16:creationId xmlns:a16="http://schemas.microsoft.com/office/drawing/2014/main" id="{A327E55B-D0D5-425F-B0E3-B558EAE9CC7C}"/>
              </a:ext>
            </a:extLst>
          </p:cNvPr>
          <p:cNvSpPr txBox="1"/>
          <p:nvPr/>
        </p:nvSpPr>
        <p:spPr>
          <a:xfrm>
            <a:off x="457301" y="3460750"/>
            <a:ext cx="2847340" cy="352019"/>
          </a:xfrm>
          <a:prstGeom prst="rect">
            <a:avLst/>
          </a:prstGeom>
        </p:spPr>
        <p:txBody>
          <a:bodyPr vert="horz" wrap="square" lIns="0" tIns="13335" rIns="0" bIns="0" rtlCol="0">
            <a:spAutoFit/>
          </a:bodyPr>
          <a:lstStyle/>
          <a:p>
            <a:pPr marL="12700" marR="5080">
              <a:lnSpc>
                <a:spcPct val="100000"/>
              </a:lnSpc>
              <a:spcBef>
                <a:spcPts val="105"/>
              </a:spcBef>
            </a:pPr>
            <a:r>
              <a:rPr sz="1100" b="1" dirty="0">
                <a:solidFill>
                  <a:schemeClr val="tx2"/>
                </a:solidFill>
                <a:latin typeface="Arial"/>
                <a:cs typeface="Arial"/>
              </a:rPr>
              <a:t>M1- </a:t>
            </a:r>
            <a:r>
              <a:rPr lang="it-IT" sz="1100" b="1" dirty="0">
                <a:solidFill>
                  <a:schemeClr val="tx2"/>
                </a:solidFill>
                <a:latin typeface="Arial"/>
                <a:cs typeface="Arial"/>
              </a:rPr>
              <a:t>DIGITALIZZAZIONE, </a:t>
            </a:r>
            <a:r>
              <a:rPr sz="1100" b="1" spc="-5" dirty="0">
                <a:solidFill>
                  <a:schemeClr val="tx2"/>
                </a:solidFill>
                <a:latin typeface="Arial"/>
                <a:cs typeface="Arial"/>
              </a:rPr>
              <a:t>INNOVAZIONE, </a:t>
            </a:r>
            <a:r>
              <a:rPr sz="1100" b="1" spc="-10" dirty="0">
                <a:solidFill>
                  <a:schemeClr val="tx2"/>
                </a:solidFill>
                <a:latin typeface="Arial"/>
                <a:cs typeface="Arial"/>
              </a:rPr>
              <a:t>COMPETITIVITÀ,  </a:t>
            </a:r>
            <a:r>
              <a:rPr sz="1100" b="1" spc="-5" dirty="0">
                <a:solidFill>
                  <a:schemeClr val="tx2"/>
                </a:solidFill>
                <a:latin typeface="Arial"/>
                <a:cs typeface="Arial"/>
              </a:rPr>
              <a:t>CULTURA </a:t>
            </a:r>
            <a:r>
              <a:rPr sz="1100" b="1" dirty="0">
                <a:solidFill>
                  <a:schemeClr val="tx2"/>
                </a:solidFill>
                <a:latin typeface="Arial"/>
                <a:cs typeface="Arial"/>
              </a:rPr>
              <a:t>E </a:t>
            </a:r>
            <a:r>
              <a:rPr sz="1100" b="1" spc="-5" dirty="0">
                <a:solidFill>
                  <a:schemeClr val="tx2"/>
                </a:solidFill>
                <a:latin typeface="Arial"/>
                <a:cs typeface="Arial"/>
              </a:rPr>
              <a:t>TURISMO</a:t>
            </a:r>
            <a:endParaRPr sz="1100" dirty="0">
              <a:solidFill>
                <a:schemeClr val="tx2"/>
              </a:solidFill>
              <a:latin typeface="Arial"/>
              <a:cs typeface="Arial"/>
            </a:endParaRPr>
          </a:p>
        </p:txBody>
      </p:sp>
      <p:sp>
        <p:nvSpPr>
          <p:cNvPr id="20" name="object 16">
            <a:extLst>
              <a:ext uri="{FF2B5EF4-FFF2-40B4-BE49-F238E27FC236}">
                <a16:creationId xmlns:a16="http://schemas.microsoft.com/office/drawing/2014/main" id="{2583CCF8-3FB7-47CA-998C-73AB695A3ADE}"/>
              </a:ext>
            </a:extLst>
          </p:cNvPr>
          <p:cNvSpPr/>
          <p:nvPr/>
        </p:nvSpPr>
        <p:spPr>
          <a:xfrm>
            <a:off x="1398312" y="4001132"/>
            <a:ext cx="206080" cy="259993"/>
          </a:xfrm>
          <a:custGeom>
            <a:avLst/>
            <a:gdLst/>
            <a:ahLst/>
            <a:cxnLst/>
            <a:rect l="l" t="t" r="r" b="b"/>
            <a:pathLst>
              <a:path w="285115" h="325120">
                <a:moveTo>
                  <a:pt x="13716" y="3429"/>
                </a:moveTo>
                <a:lnTo>
                  <a:pt x="11430" y="0"/>
                </a:lnTo>
                <a:lnTo>
                  <a:pt x="3429" y="0"/>
                </a:lnTo>
                <a:lnTo>
                  <a:pt x="0" y="3429"/>
                </a:lnTo>
                <a:lnTo>
                  <a:pt x="0" y="321183"/>
                </a:lnTo>
                <a:lnTo>
                  <a:pt x="3429" y="324612"/>
                </a:lnTo>
                <a:lnTo>
                  <a:pt x="11430" y="324612"/>
                </a:lnTo>
                <a:lnTo>
                  <a:pt x="13716" y="321183"/>
                </a:lnTo>
                <a:lnTo>
                  <a:pt x="13716" y="3429"/>
                </a:lnTo>
                <a:close/>
              </a:path>
              <a:path w="285115" h="325120">
                <a:moveTo>
                  <a:pt x="284988" y="20447"/>
                </a:moveTo>
                <a:lnTo>
                  <a:pt x="283845" y="18161"/>
                </a:lnTo>
                <a:lnTo>
                  <a:pt x="282702" y="16002"/>
                </a:lnTo>
                <a:lnTo>
                  <a:pt x="280543" y="13716"/>
                </a:lnTo>
                <a:lnTo>
                  <a:pt x="257937" y="13716"/>
                </a:lnTo>
                <a:lnTo>
                  <a:pt x="257937" y="27178"/>
                </a:lnTo>
                <a:lnTo>
                  <a:pt x="172466" y="95758"/>
                </a:lnTo>
                <a:lnTo>
                  <a:pt x="170307" y="96901"/>
                </a:lnTo>
                <a:lnTo>
                  <a:pt x="169164" y="99060"/>
                </a:lnTo>
                <a:lnTo>
                  <a:pt x="169164" y="103632"/>
                </a:lnTo>
                <a:lnTo>
                  <a:pt x="170307" y="105791"/>
                </a:lnTo>
                <a:lnTo>
                  <a:pt x="172466" y="106934"/>
                </a:lnTo>
                <a:lnTo>
                  <a:pt x="257937" y="175514"/>
                </a:lnTo>
                <a:lnTo>
                  <a:pt x="40894" y="175514"/>
                </a:lnTo>
                <a:lnTo>
                  <a:pt x="40894" y="27178"/>
                </a:lnTo>
                <a:lnTo>
                  <a:pt x="257937" y="27178"/>
                </a:lnTo>
                <a:lnTo>
                  <a:pt x="257937" y="13716"/>
                </a:lnTo>
                <a:lnTo>
                  <a:pt x="30861" y="13716"/>
                </a:lnTo>
                <a:lnTo>
                  <a:pt x="27432" y="17145"/>
                </a:lnTo>
                <a:lnTo>
                  <a:pt x="27432" y="185547"/>
                </a:lnTo>
                <a:lnTo>
                  <a:pt x="30861" y="188976"/>
                </a:lnTo>
                <a:lnTo>
                  <a:pt x="280543" y="188976"/>
                </a:lnTo>
                <a:lnTo>
                  <a:pt x="282702" y="186690"/>
                </a:lnTo>
                <a:lnTo>
                  <a:pt x="283845" y="184531"/>
                </a:lnTo>
                <a:lnTo>
                  <a:pt x="284988" y="182245"/>
                </a:lnTo>
                <a:lnTo>
                  <a:pt x="283845" y="178816"/>
                </a:lnTo>
                <a:lnTo>
                  <a:pt x="281559" y="176657"/>
                </a:lnTo>
                <a:lnTo>
                  <a:pt x="280123" y="175514"/>
                </a:lnTo>
                <a:lnTo>
                  <a:pt x="187198" y="101346"/>
                </a:lnTo>
                <a:lnTo>
                  <a:pt x="280123" y="27178"/>
                </a:lnTo>
                <a:lnTo>
                  <a:pt x="281559" y="26035"/>
                </a:lnTo>
                <a:lnTo>
                  <a:pt x="283845" y="23876"/>
                </a:lnTo>
                <a:lnTo>
                  <a:pt x="284988" y="20447"/>
                </a:lnTo>
                <a:close/>
              </a:path>
            </a:pathLst>
          </a:custGeom>
          <a:solidFill>
            <a:srgbClr val="466CB6"/>
          </a:solidFill>
        </p:spPr>
        <p:txBody>
          <a:bodyPr wrap="square" lIns="0" tIns="0" rIns="0" bIns="0" rtlCol="0"/>
          <a:lstStyle/>
          <a:p>
            <a:endParaRPr/>
          </a:p>
        </p:txBody>
      </p:sp>
      <p:sp>
        <p:nvSpPr>
          <p:cNvPr id="21" name="object 5">
            <a:extLst>
              <a:ext uri="{FF2B5EF4-FFF2-40B4-BE49-F238E27FC236}">
                <a16:creationId xmlns:a16="http://schemas.microsoft.com/office/drawing/2014/main" id="{CCDA846A-47AD-435A-8BB9-556ECAA5DD14}"/>
              </a:ext>
            </a:extLst>
          </p:cNvPr>
          <p:cNvSpPr txBox="1"/>
          <p:nvPr/>
        </p:nvSpPr>
        <p:spPr>
          <a:xfrm>
            <a:off x="1708229" y="3972585"/>
            <a:ext cx="275335" cy="381515"/>
          </a:xfrm>
          <a:prstGeom prst="rect">
            <a:avLst/>
          </a:prstGeom>
        </p:spPr>
        <p:txBody>
          <a:bodyPr vert="horz" wrap="square" lIns="0" tIns="12065" rIns="0" bIns="0" rtlCol="0">
            <a:spAutoFit/>
          </a:bodyPr>
          <a:lstStyle/>
          <a:p>
            <a:pPr marL="12700">
              <a:lnSpc>
                <a:spcPct val="100000"/>
              </a:lnSpc>
              <a:spcBef>
                <a:spcPts val="95"/>
              </a:spcBef>
              <a:tabLst>
                <a:tab pos="1134745" algn="l"/>
              </a:tabLst>
            </a:pPr>
            <a:r>
              <a:rPr sz="1200" spc="-5" dirty="0">
                <a:solidFill>
                  <a:srgbClr val="12457A"/>
                </a:solidFill>
                <a:latin typeface="Arial"/>
                <a:cs typeface="Arial"/>
              </a:rPr>
              <a:t>8</a:t>
            </a:r>
            <a:r>
              <a:rPr lang="it-IT" sz="1200" spc="-5" dirty="0">
                <a:solidFill>
                  <a:srgbClr val="12457A"/>
                </a:solidFill>
                <a:latin typeface="Arial"/>
                <a:cs typeface="Arial"/>
              </a:rPr>
              <a:t>8	</a:t>
            </a:r>
            <a:endParaRPr sz="1200" dirty="0">
              <a:latin typeface="Arial"/>
              <a:cs typeface="Arial"/>
            </a:endParaRPr>
          </a:p>
        </p:txBody>
      </p:sp>
      <p:grpSp>
        <p:nvGrpSpPr>
          <p:cNvPr id="25" name="object 18">
            <a:extLst>
              <a:ext uri="{FF2B5EF4-FFF2-40B4-BE49-F238E27FC236}">
                <a16:creationId xmlns:a16="http://schemas.microsoft.com/office/drawing/2014/main" id="{F759F760-D4F7-492A-A00F-2C3D2D3BB501}"/>
              </a:ext>
            </a:extLst>
          </p:cNvPr>
          <p:cNvGrpSpPr/>
          <p:nvPr/>
        </p:nvGrpSpPr>
        <p:grpSpPr>
          <a:xfrm>
            <a:off x="2043148" y="3968569"/>
            <a:ext cx="330803" cy="325120"/>
            <a:chOff x="2292095" y="4012691"/>
            <a:chExt cx="378460" cy="356870"/>
          </a:xfrm>
        </p:grpSpPr>
        <p:sp>
          <p:nvSpPr>
            <p:cNvPr id="26" name="object 19">
              <a:extLst>
                <a:ext uri="{FF2B5EF4-FFF2-40B4-BE49-F238E27FC236}">
                  <a16:creationId xmlns:a16="http://schemas.microsoft.com/office/drawing/2014/main" id="{0A997619-27CD-45D4-B1C8-A09A39D21254}"/>
                </a:ext>
              </a:extLst>
            </p:cNvPr>
            <p:cNvSpPr/>
            <p:nvPr/>
          </p:nvSpPr>
          <p:spPr>
            <a:xfrm>
              <a:off x="2464307" y="4012691"/>
              <a:ext cx="205740" cy="195071"/>
            </a:xfrm>
            <a:prstGeom prst="rect">
              <a:avLst/>
            </a:prstGeom>
            <a:blipFill>
              <a:blip r:embed="rId4" cstate="print"/>
              <a:stretch>
                <a:fillRect/>
              </a:stretch>
            </a:blipFill>
          </p:spPr>
          <p:txBody>
            <a:bodyPr wrap="square" lIns="0" tIns="0" rIns="0" bIns="0" rtlCol="0"/>
            <a:lstStyle/>
            <a:p>
              <a:endParaRPr/>
            </a:p>
          </p:txBody>
        </p:sp>
        <p:sp>
          <p:nvSpPr>
            <p:cNvPr id="27" name="object 20">
              <a:extLst>
                <a:ext uri="{FF2B5EF4-FFF2-40B4-BE49-F238E27FC236}">
                  <a16:creationId xmlns:a16="http://schemas.microsoft.com/office/drawing/2014/main" id="{E139E3A0-5097-46B7-8610-B0EB05771C0A}"/>
                </a:ext>
              </a:extLst>
            </p:cNvPr>
            <p:cNvSpPr/>
            <p:nvPr/>
          </p:nvSpPr>
          <p:spPr>
            <a:xfrm>
              <a:off x="2350007" y="4067555"/>
              <a:ext cx="264160" cy="248920"/>
            </a:xfrm>
            <a:custGeom>
              <a:avLst/>
              <a:gdLst/>
              <a:ahLst/>
              <a:cxnLst/>
              <a:rect l="l" t="t" r="r" b="b"/>
              <a:pathLst>
                <a:path w="264160" h="248920">
                  <a:moveTo>
                    <a:pt x="131825" y="0"/>
                  </a:moveTo>
                  <a:lnTo>
                    <a:pt x="80474" y="9745"/>
                  </a:lnTo>
                  <a:lnTo>
                    <a:pt x="38576" y="36337"/>
                  </a:lnTo>
                  <a:lnTo>
                    <a:pt x="10346" y="75813"/>
                  </a:lnTo>
                  <a:lnTo>
                    <a:pt x="0" y="124206"/>
                  </a:lnTo>
                  <a:lnTo>
                    <a:pt x="10346" y="172598"/>
                  </a:lnTo>
                  <a:lnTo>
                    <a:pt x="38576" y="212074"/>
                  </a:lnTo>
                  <a:lnTo>
                    <a:pt x="80474" y="238666"/>
                  </a:lnTo>
                  <a:lnTo>
                    <a:pt x="131825" y="248412"/>
                  </a:lnTo>
                  <a:lnTo>
                    <a:pt x="182534" y="238666"/>
                  </a:lnTo>
                  <a:lnTo>
                    <a:pt x="194814" y="230886"/>
                  </a:lnTo>
                  <a:lnTo>
                    <a:pt x="131825" y="230886"/>
                  </a:lnTo>
                  <a:lnTo>
                    <a:pt x="87999" y="222432"/>
                  </a:lnTo>
                  <a:lnTo>
                    <a:pt x="52006" y="199453"/>
                  </a:lnTo>
                  <a:lnTo>
                    <a:pt x="27634" y="165520"/>
                  </a:lnTo>
                  <a:lnTo>
                    <a:pt x="18668" y="124206"/>
                  </a:lnTo>
                  <a:lnTo>
                    <a:pt x="27634" y="83129"/>
                  </a:lnTo>
                  <a:lnTo>
                    <a:pt x="52006" y="49720"/>
                  </a:lnTo>
                  <a:lnTo>
                    <a:pt x="87999" y="27265"/>
                  </a:lnTo>
                  <a:lnTo>
                    <a:pt x="131825" y="19050"/>
                  </a:lnTo>
                  <a:lnTo>
                    <a:pt x="192278" y="19050"/>
                  </a:lnTo>
                  <a:lnTo>
                    <a:pt x="190754" y="13208"/>
                  </a:lnTo>
                  <a:lnTo>
                    <a:pt x="186055" y="11684"/>
                  </a:lnTo>
                  <a:lnTo>
                    <a:pt x="184531" y="11684"/>
                  </a:lnTo>
                  <a:lnTo>
                    <a:pt x="171741" y="6804"/>
                  </a:lnTo>
                  <a:lnTo>
                    <a:pt x="158797" y="3127"/>
                  </a:lnTo>
                  <a:lnTo>
                    <a:pt x="145543" y="807"/>
                  </a:lnTo>
                  <a:lnTo>
                    <a:pt x="131825" y="0"/>
                  </a:lnTo>
                  <a:close/>
                </a:path>
                <a:path w="264160" h="248920">
                  <a:moveTo>
                    <a:pt x="243459" y="67183"/>
                  </a:moveTo>
                  <a:lnTo>
                    <a:pt x="240411" y="67183"/>
                  </a:lnTo>
                  <a:lnTo>
                    <a:pt x="238887" y="68707"/>
                  </a:lnTo>
                  <a:lnTo>
                    <a:pt x="235712" y="70104"/>
                  </a:lnTo>
                  <a:lnTo>
                    <a:pt x="234187" y="71628"/>
                  </a:lnTo>
                  <a:lnTo>
                    <a:pt x="232664" y="74549"/>
                  </a:lnTo>
                  <a:lnTo>
                    <a:pt x="232664" y="78867"/>
                  </a:lnTo>
                  <a:lnTo>
                    <a:pt x="234187" y="80391"/>
                  </a:lnTo>
                  <a:lnTo>
                    <a:pt x="238261" y="91344"/>
                  </a:lnTo>
                  <a:lnTo>
                    <a:pt x="241157" y="102298"/>
                  </a:lnTo>
                  <a:lnTo>
                    <a:pt x="242885" y="113252"/>
                  </a:lnTo>
                  <a:lnTo>
                    <a:pt x="243459" y="124206"/>
                  </a:lnTo>
                  <a:lnTo>
                    <a:pt x="234517" y="165520"/>
                  </a:lnTo>
                  <a:lnTo>
                    <a:pt x="210312" y="199453"/>
                  </a:lnTo>
                  <a:lnTo>
                    <a:pt x="174771" y="222432"/>
                  </a:lnTo>
                  <a:lnTo>
                    <a:pt x="131825" y="230886"/>
                  </a:lnTo>
                  <a:lnTo>
                    <a:pt x="194814" y="230886"/>
                  </a:lnTo>
                  <a:lnTo>
                    <a:pt x="224504" y="212074"/>
                  </a:lnTo>
                  <a:lnTo>
                    <a:pt x="253091" y="172598"/>
                  </a:lnTo>
                  <a:lnTo>
                    <a:pt x="263652" y="124206"/>
                  </a:lnTo>
                  <a:lnTo>
                    <a:pt x="262796" y="111083"/>
                  </a:lnTo>
                  <a:lnTo>
                    <a:pt x="260334" y="98091"/>
                  </a:lnTo>
                  <a:lnTo>
                    <a:pt x="256418" y="85361"/>
                  </a:lnTo>
                  <a:lnTo>
                    <a:pt x="251206" y="73025"/>
                  </a:lnTo>
                  <a:lnTo>
                    <a:pt x="249681" y="71628"/>
                  </a:lnTo>
                  <a:lnTo>
                    <a:pt x="248158" y="70104"/>
                  </a:lnTo>
                  <a:lnTo>
                    <a:pt x="244983" y="68707"/>
                  </a:lnTo>
                  <a:lnTo>
                    <a:pt x="243459" y="67183"/>
                  </a:lnTo>
                  <a:close/>
                </a:path>
                <a:path w="264160" h="248920">
                  <a:moveTo>
                    <a:pt x="192278" y="19050"/>
                  </a:moveTo>
                  <a:lnTo>
                    <a:pt x="131825" y="19050"/>
                  </a:lnTo>
                  <a:lnTo>
                    <a:pt x="143422" y="19597"/>
                  </a:lnTo>
                  <a:lnTo>
                    <a:pt x="154876" y="21240"/>
                  </a:lnTo>
                  <a:lnTo>
                    <a:pt x="166044" y="23979"/>
                  </a:lnTo>
                  <a:lnTo>
                    <a:pt x="176784" y="27813"/>
                  </a:lnTo>
                  <a:lnTo>
                    <a:pt x="183006" y="30734"/>
                  </a:lnTo>
                  <a:lnTo>
                    <a:pt x="187706" y="27813"/>
                  </a:lnTo>
                  <a:lnTo>
                    <a:pt x="190754" y="23368"/>
                  </a:lnTo>
                  <a:lnTo>
                    <a:pt x="192278" y="19050"/>
                  </a:lnTo>
                  <a:close/>
                </a:path>
              </a:pathLst>
            </a:custGeom>
            <a:solidFill>
              <a:srgbClr val="CDA73B"/>
            </a:solidFill>
          </p:spPr>
          <p:txBody>
            <a:bodyPr wrap="square" lIns="0" tIns="0" rIns="0" bIns="0" rtlCol="0"/>
            <a:lstStyle/>
            <a:p>
              <a:endParaRPr/>
            </a:p>
          </p:txBody>
        </p:sp>
        <p:sp>
          <p:nvSpPr>
            <p:cNvPr id="28" name="object 21">
              <a:extLst>
                <a:ext uri="{FF2B5EF4-FFF2-40B4-BE49-F238E27FC236}">
                  <a16:creationId xmlns:a16="http://schemas.microsoft.com/office/drawing/2014/main" id="{E0E77227-E2A1-4F2F-BE22-A12FE5A78CDF}"/>
                </a:ext>
              </a:extLst>
            </p:cNvPr>
            <p:cNvSpPr/>
            <p:nvPr/>
          </p:nvSpPr>
          <p:spPr>
            <a:xfrm>
              <a:off x="2407919" y="4122419"/>
              <a:ext cx="147828" cy="138684"/>
            </a:xfrm>
            <a:prstGeom prst="rect">
              <a:avLst/>
            </a:prstGeom>
            <a:blipFill>
              <a:blip r:embed="rId5" cstate="print"/>
              <a:stretch>
                <a:fillRect/>
              </a:stretch>
            </a:blipFill>
          </p:spPr>
          <p:txBody>
            <a:bodyPr wrap="square" lIns="0" tIns="0" rIns="0" bIns="0" rtlCol="0"/>
            <a:lstStyle/>
            <a:p>
              <a:endParaRPr/>
            </a:p>
          </p:txBody>
        </p:sp>
        <p:sp>
          <p:nvSpPr>
            <p:cNvPr id="29" name="object 22">
              <a:extLst>
                <a:ext uri="{FF2B5EF4-FFF2-40B4-BE49-F238E27FC236}">
                  <a16:creationId xmlns:a16="http://schemas.microsoft.com/office/drawing/2014/main" id="{586AB66E-6E09-4FF7-A337-4AE8A46FB5DD}"/>
                </a:ext>
              </a:extLst>
            </p:cNvPr>
            <p:cNvSpPr/>
            <p:nvPr/>
          </p:nvSpPr>
          <p:spPr>
            <a:xfrm>
              <a:off x="2292095" y="4012691"/>
              <a:ext cx="378460" cy="356870"/>
            </a:xfrm>
            <a:custGeom>
              <a:avLst/>
              <a:gdLst/>
              <a:ahLst/>
              <a:cxnLst/>
              <a:rect l="l" t="t" r="r" b="b"/>
              <a:pathLst>
                <a:path w="378460" h="356870">
                  <a:moveTo>
                    <a:pt x="188976" y="0"/>
                  </a:moveTo>
                  <a:lnTo>
                    <a:pt x="138421" y="6408"/>
                  </a:lnTo>
                  <a:lnTo>
                    <a:pt x="93189" y="24468"/>
                  </a:lnTo>
                  <a:lnTo>
                    <a:pt x="55006" y="52435"/>
                  </a:lnTo>
                  <a:lnTo>
                    <a:pt x="25597" y="88561"/>
                  </a:lnTo>
                  <a:lnTo>
                    <a:pt x="6686" y="131101"/>
                  </a:lnTo>
                  <a:lnTo>
                    <a:pt x="0" y="178307"/>
                  </a:lnTo>
                  <a:lnTo>
                    <a:pt x="6686" y="225514"/>
                  </a:lnTo>
                  <a:lnTo>
                    <a:pt x="25597" y="268054"/>
                  </a:lnTo>
                  <a:lnTo>
                    <a:pt x="55006" y="304180"/>
                  </a:lnTo>
                  <a:lnTo>
                    <a:pt x="93189" y="332147"/>
                  </a:lnTo>
                  <a:lnTo>
                    <a:pt x="138421" y="350207"/>
                  </a:lnTo>
                  <a:lnTo>
                    <a:pt x="188976" y="356615"/>
                  </a:lnTo>
                  <a:lnTo>
                    <a:pt x="239001" y="350207"/>
                  </a:lnTo>
                  <a:lnTo>
                    <a:pt x="284084" y="332147"/>
                  </a:lnTo>
                  <a:lnTo>
                    <a:pt x="322373" y="304180"/>
                  </a:lnTo>
                  <a:lnTo>
                    <a:pt x="352015" y="268054"/>
                  </a:lnTo>
                  <a:lnTo>
                    <a:pt x="371159" y="225514"/>
                  </a:lnTo>
                  <a:lnTo>
                    <a:pt x="377952" y="178307"/>
                  </a:lnTo>
                  <a:lnTo>
                    <a:pt x="376834" y="159924"/>
                  </a:lnTo>
                  <a:lnTo>
                    <a:pt x="362458" y="108203"/>
                  </a:lnTo>
                  <a:lnTo>
                    <a:pt x="349990" y="130802"/>
                  </a:lnTo>
                  <a:lnTo>
                    <a:pt x="354314" y="146303"/>
                  </a:lnTo>
                  <a:lnTo>
                    <a:pt x="356899" y="162091"/>
                  </a:lnTo>
                  <a:lnTo>
                    <a:pt x="357759" y="178307"/>
                  </a:lnTo>
                  <a:lnTo>
                    <a:pt x="351712" y="220644"/>
                  </a:lnTo>
                  <a:lnTo>
                    <a:pt x="334659" y="258938"/>
                  </a:lnTo>
                  <a:lnTo>
                    <a:pt x="308229" y="291560"/>
                  </a:lnTo>
                  <a:lnTo>
                    <a:pt x="274051" y="316879"/>
                  </a:lnTo>
                  <a:lnTo>
                    <a:pt x="233757" y="333265"/>
                  </a:lnTo>
                  <a:lnTo>
                    <a:pt x="188976" y="339089"/>
                  </a:lnTo>
                  <a:lnTo>
                    <a:pt x="143542" y="333265"/>
                  </a:lnTo>
                  <a:lnTo>
                    <a:pt x="102794" y="316879"/>
                  </a:lnTo>
                  <a:lnTo>
                    <a:pt x="68326" y="291560"/>
                  </a:lnTo>
                  <a:lnTo>
                    <a:pt x="41731" y="258938"/>
                  </a:lnTo>
                  <a:lnTo>
                    <a:pt x="24605" y="220644"/>
                  </a:lnTo>
                  <a:lnTo>
                    <a:pt x="18542" y="178307"/>
                  </a:lnTo>
                  <a:lnTo>
                    <a:pt x="24605" y="136084"/>
                  </a:lnTo>
                  <a:lnTo>
                    <a:pt x="41731" y="98072"/>
                  </a:lnTo>
                  <a:lnTo>
                    <a:pt x="68326" y="65817"/>
                  </a:lnTo>
                  <a:lnTo>
                    <a:pt x="102794" y="40865"/>
                  </a:lnTo>
                  <a:lnTo>
                    <a:pt x="143542" y="24761"/>
                  </a:lnTo>
                  <a:lnTo>
                    <a:pt x="188976" y="19049"/>
                  </a:lnTo>
                  <a:lnTo>
                    <a:pt x="206142" y="19861"/>
                  </a:lnTo>
                  <a:lnTo>
                    <a:pt x="222869" y="22304"/>
                  </a:lnTo>
                  <a:lnTo>
                    <a:pt x="239285" y="26390"/>
                  </a:lnTo>
                  <a:lnTo>
                    <a:pt x="255524" y="32130"/>
                  </a:lnTo>
                  <a:lnTo>
                    <a:pt x="258699" y="33654"/>
                  </a:lnTo>
                  <a:lnTo>
                    <a:pt x="260223" y="33654"/>
                  </a:lnTo>
                  <a:lnTo>
                    <a:pt x="266446" y="30733"/>
                  </a:lnTo>
                  <a:lnTo>
                    <a:pt x="267970" y="29209"/>
                  </a:lnTo>
                  <a:lnTo>
                    <a:pt x="267970" y="27812"/>
                  </a:lnTo>
                  <a:lnTo>
                    <a:pt x="269494" y="24891"/>
                  </a:lnTo>
                  <a:lnTo>
                    <a:pt x="269494" y="20446"/>
                  </a:lnTo>
                  <a:lnTo>
                    <a:pt x="267970" y="17525"/>
                  </a:lnTo>
                  <a:lnTo>
                    <a:pt x="226695" y="4016"/>
                  </a:lnTo>
                  <a:lnTo>
                    <a:pt x="207764" y="1049"/>
                  </a:lnTo>
                  <a:lnTo>
                    <a:pt x="188976" y="0"/>
                  </a:lnTo>
                  <a:close/>
                </a:path>
              </a:pathLst>
            </a:custGeom>
            <a:solidFill>
              <a:srgbClr val="CDA73B"/>
            </a:solidFill>
          </p:spPr>
          <p:txBody>
            <a:bodyPr wrap="square" lIns="0" tIns="0" rIns="0" bIns="0" rtlCol="0"/>
            <a:lstStyle/>
            <a:p>
              <a:endParaRPr/>
            </a:p>
          </p:txBody>
        </p:sp>
      </p:grpSp>
      <p:sp>
        <p:nvSpPr>
          <p:cNvPr id="35" name="object 7">
            <a:extLst>
              <a:ext uri="{FF2B5EF4-FFF2-40B4-BE49-F238E27FC236}">
                <a16:creationId xmlns:a16="http://schemas.microsoft.com/office/drawing/2014/main" id="{EBD11470-D5AC-4E5D-A4F7-35E870DBEA4C}"/>
              </a:ext>
            </a:extLst>
          </p:cNvPr>
          <p:cNvSpPr txBox="1"/>
          <p:nvPr/>
        </p:nvSpPr>
        <p:spPr>
          <a:xfrm>
            <a:off x="3661959" y="3454234"/>
            <a:ext cx="1955164" cy="362585"/>
          </a:xfrm>
          <a:prstGeom prst="rect">
            <a:avLst/>
          </a:prstGeom>
        </p:spPr>
        <p:txBody>
          <a:bodyPr vert="horz" wrap="square" lIns="0" tIns="13335" rIns="0" bIns="0" rtlCol="0">
            <a:spAutoFit/>
          </a:bodyPr>
          <a:lstStyle/>
          <a:p>
            <a:pPr marL="12700">
              <a:lnSpc>
                <a:spcPct val="100000"/>
              </a:lnSpc>
              <a:spcBef>
                <a:spcPts val="105"/>
              </a:spcBef>
            </a:pPr>
            <a:r>
              <a:rPr sz="1100" b="1" dirty="0">
                <a:solidFill>
                  <a:schemeClr val="tx2"/>
                </a:solidFill>
                <a:latin typeface="Arial"/>
                <a:cs typeface="Arial"/>
              </a:rPr>
              <a:t>M2 - RIVOLUZIONE VERDE</a:t>
            </a:r>
            <a:r>
              <a:rPr sz="1100" b="1" spc="-90" dirty="0">
                <a:solidFill>
                  <a:schemeClr val="tx2"/>
                </a:solidFill>
                <a:latin typeface="Arial"/>
                <a:cs typeface="Arial"/>
              </a:rPr>
              <a:t> </a:t>
            </a:r>
            <a:r>
              <a:rPr sz="1100" b="1" dirty="0">
                <a:solidFill>
                  <a:schemeClr val="tx2"/>
                </a:solidFill>
                <a:latin typeface="Arial"/>
                <a:cs typeface="Arial"/>
              </a:rPr>
              <a:t>E</a:t>
            </a:r>
            <a:endParaRPr sz="1100" dirty="0">
              <a:solidFill>
                <a:schemeClr val="tx2"/>
              </a:solidFill>
              <a:latin typeface="Arial"/>
              <a:cs typeface="Arial"/>
            </a:endParaRPr>
          </a:p>
          <a:p>
            <a:pPr marL="12700">
              <a:lnSpc>
                <a:spcPct val="100000"/>
              </a:lnSpc>
              <a:spcBef>
                <a:spcPts val="5"/>
              </a:spcBef>
            </a:pPr>
            <a:r>
              <a:rPr sz="1100" b="1" spc="-5" dirty="0">
                <a:solidFill>
                  <a:schemeClr val="tx2"/>
                </a:solidFill>
                <a:latin typeface="Arial"/>
                <a:cs typeface="Arial"/>
              </a:rPr>
              <a:t>TRANSIZIONE</a:t>
            </a:r>
            <a:r>
              <a:rPr sz="1100" b="1" dirty="0">
                <a:solidFill>
                  <a:schemeClr val="tx2"/>
                </a:solidFill>
                <a:latin typeface="Arial"/>
                <a:cs typeface="Arial"/>
              </a:rPr>
              <a:t> ECOLOGICA</a:t>
            </a:r>
            <a:endParaRPr sz="1100" dirty="0">
              <a:solidFill>
                <a:schemeClr val="tx2"/>
              </a:solidFill>
              <a:latin typeface="Arial"/>
              <a:cs typeface="Arial"/>
            </a:endParaRPr>
          </a:p>
        </p:txBody>
      </p:sp>
      <p:sp>
        <p:nvSpPr>
          <p:cNvPr id="6" name="Rettangolo 5">
            <a:extLst>
              <a:ext uri="{FF2B5EF4-FFF2-40B4-BE49-F238E27FC236}">
                <a16:creationId xmlns:a16="http://schemas.microsoft.com/office/drawing/2014/main" id="{4BB3A901-A5BF-4A4F-9313-940FFBC44BC0}"/>
              </a:ext>
            </a:extLst>
          </p:cNvPr>
          <p:cNvSpPr/>
          <p:nvPr/>
        </p:nvSpPr>
        <p:spPr>
          <a:xfrm>
            <a:off x="529608" y="3975088"/>
            <a:ext cx="670575" cy="275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220</a:t>
            </a:r>
          </a:p>
        </p:txBody>
      </p:sp>
      <p:sp>
        <p:nvSpPr>
          <p:cNvPr id="7" name="CasellaDiTesto 6">
            <a:extLst>
              <a:ext uri="{FF2B5EF4-FFF2-40B4-BE49-F238E27FC236}">
                <a16:creationId xmlns:a16="http://schemas.microsoft.com/office/drawing/2014/main" id="{AD7CC2D6-F3BF-4587-AB50-036B11746AFD}"/>
              </a:ext>
            </a:extLst>
          </p:cNvPr>
          <p:cNvSpPr txBox="1"/>
          <p:nvPr/>
        </p:nvSpPr>
        <p:spPr>
          <a:xfrm>
            <a:off x="2422591" y="3899371"/>
            <a:ext cx="697359" cy="276999"/>
          </a:xfrm>
          <a:prstGeom prst="rect">
            <a:avLst/>
          </a:prstGeom>
          <a:noFill/>
        </p:spPr>
        <p:txBody>
          <a:bodyPr wrap="square" rtlCol="0">
            <a:spAutoFit/>
          </a:bodyPr>
          <a:lstStyle/>
          <a:p>
            <a:r>
              <a:rPr lang="it-IT" sz="1200" spc="-5" dirty="0">
                <a:solidFill>
                  <a:srgbClr val="CC9900"/>
                </a:solidFill>
                <a:latin typeface="Arial"/>
                <a:cs typeface="Arial"/>
              </a:rPr>
              <a:t>132</a:t>
            </a:r>
          </a:p>
        </p:txBody>
      </p:sp>
      <p:sp>
        <p:nvSpPr>
          <p:cNvPr id="37" name="Rettangolo 36">
            <a:extLst>
              <a:ext uri="{FF2B5EF4-FFF2-40B4-BE49-F238E27FC236}">
                <a16:creationId xmlns:a16="http://schemas.microsoft.com/office/drawing/2014/main" id="{57CDBD9E-DBE8-48DB-8AE2-C5C4570A5E86}"/>
              </a:ext>
            </a:extLst>
          </p:cNvPr>
          <p:cNvSpPr/>
          <p:nvPr/>
        </p:nvSpPr>
        <p:spPr>
          <a:xfrm>
            <a:off x="3368977" y="3955550"/>
            <a:ext cx="670575" cy="275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141</a:t>
            </a:r>
          </a:p>
        </p:txBody>
      </p:sp>
      <p:sp>
        <p:nvSpPr>
          <p:cNvPr id="38" name="object 16">
            <a:extLst>
              <a:ext uri="{FF2B5EF4-FFF2-40B4-BE49-F238E27FC236}">
                <a16:creationId xmlns:a16="http://schemas.microsoft.com/office/drawing/2014/main" id="{0EF88728-D3E5-48D0-883F-D299945FB9DB}"/>
              </a:ext>
            </a:extLst>
          </p:cNvPr>
          <p:cNvSpPr/>
          <p:nvPr/>
        </p:nvSpPr>
        <p:spPr>
          <a:xfrm>
            <a:off x="7090978" y="3966860"/>
            <a:ext cx="206080" cy="259993"/>
          </a:xfrm>
          <a:custGeom>
            <a:avLst/>
            <a:gdLst/>
            <a:ahLst/>
            <a:cxnLst/>
            <a:rect l="l" t="t" r="r" b="b"/>
            <a:pathLst>
              <a:path w="285115" h="325120">
                <a:moveTo>
                  <a:pt x="13716" y="3429"/>
                </a:moveTo>
                <a:lnTo>
                  <a:pt x="11430" y="0"/>
                </a:lnTo>
                <a:lnTo>
                  <a:pt x="3429" y="0"/>
                </a:lnTo>
                <a:lnTo>
                  <a:pt x="0" y="3429"/>
                </a:lnTo>
                <a:lnTo>
                  <a:pt x="0" y="321183"/>
                </a:lnTo>
                <a:lnTo>
                  <a:pt x="3429" y="324612"/>
                </a:lnTo>
                <a:lnTo>
                  <a:pt x="11430" y="324612"/>
                </a:lnTo>
                <a:lnTo>
                  <a:pt x="13716" y="321183"/>
                </a:lnTo>
                <a:lnTo>
                  <a:pt x="13716" y="3429"/>
                </a:lnTo>
                <a:close/>
              </a:path>
              <a:path w="285115" h="325120">
                <a:moveTo>
                  <a:pt x="284988" y="20447"/>
                </a:moveTo>
                <a:lnTo>
                  <a:pt x="283845" y="18161"/>
                </a:lnTo>
                <a:lnTo>
                  <a:pt x="282702" y="16002"/>
                </a:lnTo>
                <a:lnTo>
                  <a:pt x="280543" y="13716"/>
                </a:lnTo>
                <a:lnTo>
                  <a:pt x="257937" y="13716"/>
                </a:lnTo>
                <a:lnTo>
                  <a:pt x="257937" y="27178"/>
                </a:lnTo>
                <a:lnTo>
                  <a:pt x="172466" y="95758"/>
                </a:lnTo>
                <a:lnTo>
                  <a:pt x="170307" y="96901"/>
                </a:lnTo>
                <a:lnTo>
                  <a:pt x="169164" y="99060"/>
                </a:lnTo>
                <a:lnTo>
                  <a:pt x="169164" y="103632"/>
                </a:lnTo>
                <a:lnTo>
                  <a:pt x="170307" y="105791"/>
                </a:lnTo>
                <a:lnTo>
                  <a:pt x="172466" y="106934"/>
                </a:lnTo>
                <a:lnTo>
                  <a:pt x="257937" y="175514"/>
                </a:lnTo>
                <a:lnTo>
                  <a:pt x="40894" y="175514"/>
                </a:lnTo>
                <a:lnTo>
                  <a:pt x="40894" y="27178"/>
                </a:lnTo>
                <a:lnTo>
                  <a:pt x="257937" y="27178"/>
                </a:lnTo>
                <a:lnTo>
                  <a:pt x="257937" y="13716"/>
                </a:lnTo>
                <a:lnTo>
                  <a:pt x="30861" y="13716"/>
                </a:lnTo>
                <a:lnTo>
                  <a:pt x="27432" y="17145"/>
                </a:lnTo>
                <a:lnTo>
                  <a:pt x="27432" y="185547"/>
                </a:lnTo>
                <a:lnTo>
                  <a:pt x="30861" y="188976"/>
                </a:lnTo>
                <a:lnTo>
                  <a:pt x="280543" y="188976"/>
                </a:lnTo>
                <a:lnTo>
                  <a:pt x="282702" y="186690"/>
                </a:lnTo>
                <a:lnTo>
                  <a:pt x="283845" y="184531"/>
                </a:lnTo>
                <a:lnTo>
                  <a:pt x="284988" y="182245"/>
                </a:lnTo>
                <a:lnTo>
                  <a:pt x="283845" y="178816"/>
                </a:lnTo>
                <a:lnTo>
                  <a:pt x="281559" y="176657"/>
                </a:lnTo>
                <a:lnTo>
                  <a:pt x="280123" y="175514"/>
                </a:lnTo>
                <a:lnTo>
                  <a:pt x="187198" y="101346"/>
                </a:lnTo>
                <a:lnTo>
                  <a:pt x="280123" y="27178"/>
                </a:lnTo>
                <a:lnTo>
                  <a:pt x="281559" y="26035"/>
                </a:lnTo>
                <a:lnTo>
                  <a:pt x="283845" y="23876"/>
                </a:lnTo>
                <a:lnTo>
                  <a:pt x="284988" y="20447"/>
                </a:lnTo>
                <a:close/>
              </a:path>
            </a:pathLst>
          </a:custGeom>
          <a:solidFill>
            <a:srgbClr val="466CB6"/>
          </a:solidFill>
        </p:spPr>
        <p:txBody>
          <a:bodyPr wrap="square" lIns="0" tIns="0" rIns="0" bIns="0" rtlCol="0"/>
          <a:lstStyle/>
          <a:p>
            <a:endParaRPr/>
          </a:p>
        </p:txBody>
      </p:sp>
      <p:sp>
        <p:nvSpPr>
          <p:cNvPr id="39" name="object 16">
            <a:extLst>
              <a:ext uri="{FF2B5EF4-FFF2-40B4-BE49-F238E27FC236}">
                <a16:creationId xmlns:a16="http://schemas.microsoft.com/office/drawing/2014/main" id="{D744F6DA-B774-45A0-AC73-4B44D42A2DDB}"/>
              </a:ext>
            </a:extLst>
          </p:cNvPr>
          <p:cNvSpPr/>
          <p:nvPr/>
        </p:nvSpPr>
        <p:spPr>
          <a:xfrm>
            <a:off x="1321456" y="5157170"/>
            <a:ext cx="206080" cy="259993"/>
          </a:xfrm>
          <a:custGeom>
            <a:avLst/>
            <a:gdLst/>
            <a:ahLst/>
            <a:cxnLst/>
            <a:rect l="l" t="t" r="r" b="b"/>
            <a:pathLst>
              <a:path w="285115" h="325120">
                <a:moveTo>
                  <a:pt x="13716" y="3429"/>
                </a:moveTo>
                <a:lnTo>
                  <a:pt x="11430" y="0"/>
                </a:lnTo>
                <a:lnTo>
                  <a:pt x="3429" y="0"/>
                </a:lnTo>
                <a:lnTo>
                  <a:pt x="0" y="3429"/>
                </a:lnTo>
                <a:lnTo>
                  <a:pt x="0" y="321183"/>
                </a:lnTo>
                <a:lnTo>
                  <a:pt x="3429" y="324612"/>
                </a:lnTo>
                <a:lnTo>
                  <a:pt x="11430" y="324612"/>
                </a:lnTo>
                <a:lnTo>
                  <a:pt x="13716" y="321183"/>
                </a:lnTo>
                <a:lnTo>
                  <a:pt x="13716" y="3429"/>
                </a:lnTo>
                <a:close/>
              </a:path>
              <a:path w="285115" h="325120">
                <a:moveTo>
                  <a:pt x="284988" y="20447"/>
                </a:moveTo>
                <a:lnTo>
                  <a:pt x="283845" y="18161"/>
                </a:lnTo>
                <a:lnTo>
                  <a:pt x="282702" y="16002"/>
                </a:lnTo>
                <a:lnTo>
                  <a:pt x="280543" y="13716"/>
                </a:lnTo>
                <a:lnTo>
                  <a:pt x="257937" y="13716"/>
                </a:lnTo>
                <a:lnTo>
                  <a:pt x="257937" y="27178"/>
                </a:lnTo>
                <a:lnTo>
                  <a:pt x="172466" y="95758"/>
                </a:lnTo>
                <a:lnTo>
                  <a:pt x="170307" y="96901"/>
                </a:lnTo>
                <a:lnTo>
                  <a:pt x="169164" y="99060"/>
                </a:lnTo>
                <a:lnTo>
                  <a:pt x="169164" y="103632"/>
                </a:lnTo>
                <a:lnTo>
                  <a:pt x="170307" y="105791"/>
                </a:lnTo>
                <a:lnTo>
                  <a:pt x="172466" y="106934"/>
                </a:lnTo>
                <a:lnTo>
                  <a:pt x="257937" y="175514"/>
                </a:lnTo>
                <a:lnTo>
                  <a:pt x="40894" y="175514"/>
                </a:lnTo>
                <a:lnTo>
                  <a:pt x="40894" y="27178"/>
                </a:lnTo>
                <a:lnTo>
                  <a:pt x="257937" y="27178"/>
                </a:lnTo>
                <a:lnTo>
                  <a:pt x="257937" y="13716"/>
                </a:lnTo>
                <a:lnTo>
                  <a:pt x="30861" y="13716"/>
                </a:lnTo>
                <a:lnTo>
                  <a:pt x="27432" y="17145"/>
                </a:lnTo>
                <a:lnTo>
                  <a:pt x="27432" y="185547"/>
                </a:lnTo>
                <a:lnTo>
                  <a:pt x="30861" y="188976"/>
                </a:lnTo>
                <a:lnTo>
                  <a:pt x="280543" y="188976"/>
                </a:lnTo>
                <a:lnTo>
                  <a:pt x="282702" y="186690"/>
                </a:lnTo>
                <a:lnTo>
                  <a:pt x="283845" y="184531"/>
                </a:lnTo>
                <a:lnTo>
                  <a:pt x="284988" y="182245"/>
                </a:lnTo>
                <a:lnTo>
                  <a:pt x="283845" y="178816"/>
                </a:lnTo>
                <a:lnTo>
                  <a:pt x="281559" y="176657"/>
                </a:lnTo>
                <a:lnTo>
                  <a:pt x="280123" y="175514"/>
                </a:lnTo>
                <a:lnTo>
                  <a:pt x="187198" y="101346"/>
                </a:lnTo>
                <a:lnTo>
                  <a:pt x="280123" y="27178"/>
                </a:lnTo>
                <a:lnTo>
                  <a:pt x="281559" y="26035"/>
                </a:lnTo>
                <a:lnTo>
                  <a:pt x="283845" y="23876"/>
                </a:lnTo>
                <a:lnTo>
                  <a:pt x="284988" y="20447"/>
                </a:lnTo>
                <a:close/>
              </a:path>
            </a:pathLst>
          </a:custGeom>
          <a:solidFill>
            <a:srgbClr val="466CB6"/>
          </a:solidFill>
        </p:spPr>
        <p:txBody>
          <a:bodyPr wrap="square" lIns="0" tIns="0" rIns="0" bIns="0" rtlCol="0"/>
          <a:lstStyle/>
          <a:p>
            <a:endParaRPr/>
          </a:p>
        </p:txBody>
      </p:sp>
      <p:sp>
        <p:nvSpPr>
          <p:cNvPr id="41" name="object 16">
            <a:extLst>
              <a:ext uri="{FF2B5EF4-FFF2-40B4-BE49-F238E27FC236}">
                <a16:creationId xmlns:a16="http://schemas.microsoft.com/office/drawing/2014/main" id="{21A14257-DA39-4DAE-852E-EB25B6A77191}"/>
              </a:ext>
            </a:extLst>
          </p:cNvPr>
          <p:cNvSpPr/>
          <p:nvPr/>
        </p:nvSpPr>
        <p:spPr>
          <a:xfrm>
            <a:off x="4202503" y="5185231"/>
            <a:ext cx="206080" cy="259993"/>
          </a:xfrm>
          <a:custGeom>
            <a:avLst/>
            <a:gdLst/>
            <a:ahLst/>
            <a:cxnLst/>
            <a:rect l="l" t="t" r="r" b="b"/>
            <a:pathLst>
              <a:path w="285115" h="325120">
                <a:moveTo>
                  <a:pt x="13716" y="3429"/>
                </a:moveTo>
                <a:lnTo>
                  <a:pt x="11430" y="0"/>
                </a:lnTo>
                <a:lnTo>
                  <a:pt x="3429" y="0"/>
                </a:lnTo>
                <a:lnTo>
                  <a:pt x="0" y="3429"/>
                </a:lnTo>
                <a:lnTo>
                  <a:pt x="0" y="321183"/>
                </a:lnTo>
                <a:lnTo>
                  <a:pt x="3429" y="324612"/>
                </a:lnTo>
                <a:lnTo>
                  <a:pt x="11430" y="324612"/>
                </a:lnTo>
                <a:lnTo>
                  <a:pt x="13716" y="321183"/>
                </a:lnTo>
                <a:lnTo>
                  <a:pt x="13716" y="3429"/>
                </a:lnTo>
                <a:close/>
              </a:path>
              <a:path w="285115" h="325120">
                <a:moveTo>
                  <a:pt x="284988" y="20447"/>
                </a:moveTo>
                <a:lnTo>
                  <a:pt x="283845" y="18161"/>
                </a:lnTo>
                <a:lnTo>
                  <a:pt x="282702" y="16002"/>
                </a:lnTo>
                <a:lnTo>
                  <a:pt x="280543" y="13716"/>
                </a:lnTo>
                <a:lnTo>
                  <a:pt x="257937" y="13716"/>
                </a:lnTo>
                <a:lnTo>
                  <a:pt x="257937" y="27178"/>
                </a:lnTo>
                <a:lnTo>
                  <a:pt x="172466" y="95758"/>
                </a:lnTo>
                <a:lnTo>
                  <a:pt x="170307" y="96901"/>
                </a:lnTo>
                <a:lnTo>
                  <a:pt x="169164" y="99060"/>
                </a:lnTo>
                <a:lnTo>
                  <a:pt x="169164" y="103632"/>
                </a:lnTo>
                <a:lnTo>
                  <a:pt x="170307" y="105791"/>
                </a:lnTo>
                <a:lnTo>
                  <a:pt x="172466" y="106934"/>
                </a:lnTo>
                <a:lnTo>
                  <a:pt x="257937" y="175514"/>
                </a:lnTo>
                <a:lnTo>
                  <a:pt x="40894" y="175514"/>
                </a:lnTo>
                <a:lnTo>
                  <a:pt x="40894" y="27178"/>
                </a:lnTo>
                <a:lnTo>
                  <a:pt x="257937" y="27178"/>
                </a:lnTo>
                <a:lnTo>
                  <a:pt x="257937" y="13716"/>
                </a:lnTo>
                <a:lnTo>
                  <a:pt x="30861" y="13716"/>
                </a:lnTo>
                <a:lnTo>
                  <a:pt x="27432" y="17145"/>
                </a:lnTo>
                <a:lnTo>
                  <a:pt x="27432" y="185547"/>
                </a:lnTo>
                <a:lnTo>
                  <a:pt x="30861" y="188976"/>
                </a:lnTo>
                <a:lnTo>
                  <a:pt x="280543" y="188976"/>
                </a:lnTo>
                <a:lnTo>
                  <a:pt x="282702" y="186690"/>
                </a:lnTo>
                <a:lnTo>
                  <a:pt x="283845" y="184531"/>
                </a:lnTo>
                <a:lnTo>
                  <a:pt x="284988" y="182245"/>
                </a:lnTo>
                <a:lnTo>
                  <a:pt x="283845" y="178816"/>
                </a:lnTo>
                <a:lnTo>
                  <a:pt x="281559" y="176657"/>
                </a:lnTo>
                <a:lnTo>
                  <a:pt x="280123" y="175514"/>
                </a:lnTo>
                <a:lnTo>
                  <a:pt x="187198" y="101346"/>
                </a:lnTo>
                <a:lnTo>
                  <a:pt x="280123" y="27178"/>
                </a:lnTo>
                <a:lnTo>
                  <a:pt x="281559" y="26035"/>
                </a:lnTo>
                <a:lnTo>
                  <a:pt x="283845" y="23876"/>
                </a:lnTo>
                <a:lnTo>
                  <a:pt x="284988" y="20447"/>
                </a:lnTo>
                <a:close/>
              </a:path>
            </a:pathLst>
          </a:custGeom>
          <a:solidFill>
            <a:srgbClr val="466CB6"/>
          </a:solidFill>
        </p:spPr>
        <p:txBody>
          <a:bodyPr wrap="square" lIns="0" tIns="0" rIns="0" bIns="0" rtlCol="0"/>
          <a:lstStyle/>
          <a:p>
            <a:endParaRPr/>
          </a:p>
        </p:txBody>
      </p:sp>
      <p:sp>
        <p:nvSpPr>
          <p:cNvPr id="42" name="object 16">
            <a:extLst>
              <a:ext uri="{FF2B5EF4-FFF2-40B4-BE49-F238E27FC236}">
                <a16:creationId xmlns:a16="http://schemas.microsoft.com/office/drawing/2014/main" id="{6654B97E-6345-4C0C-8DBF-5FBEEF2CB415}"/>
              </a:ext>
            </a:extLst>
          </p:cNvPr>
          <p:cNvSpPr/>
          <p:nvPr/>
        </p:nvSpPr>
        <p:spPr>
          <a:xfrm>
            <a:off x="4187856" y="3955550"/>
            <a:ext cx="206080" cy="259993"/>
          </a:xfrm>
          <a:custGeom>
            <a:avLst/>
            <a:gdLst/>
            <a:ahLst/>
            <a:cxnLst/>
            <a:rect l="l" t="t" r="r" b="b"/>
            <a:pathLst>
              <a:path w="285115" h="325120">
                <a:moveTo>
                  <a:pt x="13716" y="3429"/>
                </a:moveTo>
                <a:lnTo>
                  <a:pt x="11430" y="0"/>
                </a:lnTo>
                <a:lnTo>
                  <a:pt x="3429" y="0"/>
                </a:lnTo>
                <a:lnTo>
                  <a:pt x="0" y="3429"/>
                </a:lnTo>
                <a:lnTo>
                  <a:pt x="0" y="321183"/>
                </a:lnTo>
                <a:lnTo>
                  <a:pt x="3429" y="324612"/>
                </a:lnTo>
                <a:lnTo>
                  <a:pt x="11430" y="324612"/>
                </a:lnTo>
                <a:lnTo>
                  <a:pt x="13716" y="321183"/>
                </a:lnTo>
                <a:lnTo>
                  <a:pt x="13716" y="3429"/>
                </a:lnTo>
                <a:close/>
              </a:path>
              <a:path w="285115" h="325120">
                <a:moveTo>
                  <a:pt x="284988" y="20447"/>
                </a:moveTo>
                <a:lnTo>
                  <a:pt x="283845" y="18161"/>
                </a:lnTo>
                <a:lnTo>
                  <a:pt x="282702" y="16002"/>
                </a:lnTo>
                <a:lnTo>
                  <a:pt x="280543" y="13716"/>
                </a:lnTo>
                <a:lnTo>
                  <a:pt x="257937" y="13716"/>
                </a:lnTo>
                <a:lnTo>
                  <a:pt x="257937" y="27178"/>
                </a:lnTo>
                <a:lnTo>
                  <a:pt x="172466" y="95758"/>
                </a:lnTo>
                <a:lnTo>
                  <a:pt x="170307" y="96901"/>
                </a:lnTo>
                <a:lnTo>
                  <a:pt x="169164" y="99060"/>
                </a:lnTo>
                <a:lnTo>
                  <a:pt x="169164" y="103632"/>
                </a:lnTo>
                <a:lnTo>
                  <a:pt x="170307" y="105791"/>
                </a:lnTo>
                <a:lnTo>
                  <a:pt x="172466" y="106934"/>
                </a:lnTo>
                <a:lnTo>
                  <a:pt x="257937" y="175514"/>
                </a:lnTo>
                <a:lnTo>
                  <a:pt x="40894" y="175514"/>
                </a:lnTo>
                <a:lnTo>
                  <a:pt x="40894" y="27178"/>
                </a:lnTo>
                <a:lnTo>
                  <a:pt x="257937" y="27178"/>
                </a:lnTo>
                <a:lnTo>
                  <a:pt x="257937" y="13716"/>
                </a:lnTo>
                <a:lnTo>
                  <a:pt x="30861" y="13716"/>
                </a:lnTo>
                <a:lnTo>
                  <a:pt x="27432" y="17145"/>
                </a:lnTo>
                <a:lnTo>
                  <a:pt x="27432" y="185547"/>
                </a:lnTo>
                <a:lnTo>
                  <a:pt x="30861" y="188976"/>
                </a:lnTo>
                <a:lnTo>
                  <a:pt x="280543" y="188976"/>
                </a:lnTo>
                <a:lnTo>
                  <a:pt x="282702" y="186690"/>
                </a:lnTo>
                <a:lnTo>
                  <a:pt x="283845" y="184531"/>
                </a:lnTo>
                <a:lnTo>
                  <a:pt x="284988" y="182245"/>
                </a:lnTo>
                <a:lnTo>
                  <a:pt x="283845" y="178816"/>
                </a:lnTo>
                <a:lnTo>
                  <a:pt x="281559" y="176657"/>
                </a:lnTo>
                <a:lnTo>
                  <a:pt x="280123" y="175514"/>
                </a:lnTo>
                <a:lnTo>
                  <a:pt x="187198" y="101346"/>
                </a:lnTo>
                <a:lnTo>
                  <a:pt x="280123" y="27178"/>
                </a:lnTo>
                <a:lnTo>
                  <a:pt x="281559" y="26035"/>
                </a:lnTo>
                <a:lnTo>
                  <a:pt x="283845" y="23876"/>
                </a:lnTo>
                <a:lnTo>
                  <a:pt x="284988" y="20447"/>
                </a:lnTo>
                <a:close/>
              </a:path>
            </a:pathLst>
          </a:custGeom>
          <a:solidFill>
            <a:srgbClr val="466CB6"/>
          </a:solidFill>
        </p:spPr>
        <p:txBody>
          <a:bodyPr wrap="square" lIns="0" tIns="0" rIns="0" bIns="0" rtlCol="0"/>
          <a:lstStyle/>
          <a:p>
            <a:endParaRPr dirty="0"/>
          </a:p>
        </p:txBody>
      </p:sp>
      <p:sp>
        <p:nvSpPr>
          <p:cNvPr id="43" name="object 5">
            <a:extLst>
              <a:ext uri="{FF2B5EF4-FFF2-40B4-BE49-F238E27FC236}">
                <a16:creationId xmlns:a16="http://schemas.microsoft.com/office/drawing/2014/main" id="{6570511E-6411-4182-AB78-AB43BCEC12BB}"/>
              </a:ext>
            </a:extLst>
          </p:cNvPr>
          <p:cNvSpPr txBox="1"/>
          <p:nvPr/>
        </p:nvSpPr>
        <p:spPr>
          <a:xfrm>
            <a:off x="4507612" y="3925357"/>
            <a:ext cx="275335" cy="381515"/>
          </a:xfrm>
          <a:prstGeom prst="rect">
            <a:avLst/>
          </a:prstGeom>
        </p:spPr>
        <p:txBody>
          <a:bodyPr vert="horz" wrap="square" lIns="0" tIns="12065" rIns="0" bIns="0" rtlCol="0">
            <a:spAutoFit/>
          </a:bodyPr>
          <a:lstStyle/>
          <a:p>
            <a:pPr marL="12700">
              <a:lnSpc>
                <a:spcPct val="100000"/>
              </a:lnSpc>
              <a:spcBef>
                <a:spcPts val="95"/>
              </a:spcBef>
              <a:tabLst>
                <a:tab pos="1134745" algn="l"/>
              </a:tabLst>
            </a:pPr>
            <a:r>
              <a:rPr lang="it-IT" sz="1200" spc="-5" dirty="0">
                <a:solidFill>
                  <a:srgbClr val="12457A"/>
                </a:solidFill>
                <a:latin typeface="Arial"/>
                <a:cs typeface="Arial"/>
              </a:rPr>
              <a:t>56	</a:t>
            </a:r>
            <a:endParaRPr sz="1200" dirty="0">
              <a:latin typeface="Arial"/>
              <a:cs typeface="Arial"/>
            </a:endParaRPr>
          </a:p>
        </p:txBody>
      </p:sp>
      <p:sp>
        <p:nvSpPr>
          <p:cNvPr id="44" name="object 5">
            <a:extLst>
              <a:ext uri="{FF2B5EF4-FFF2-40B4-BE49-F238E27FC236}">
                <a16:creationId xmlns:a16="http://schemas.microsoft.com/office/drawing/2014/main" id="{2A75B998-A517-4EC6-BB83-8A5956D69023}"/>
              </a:ext>
            </a:extLst>
          </p:cNvPr>
          <p:cNvSpPr txBox="1"/>
          <p:nvPr/>
        </p:nvSpPr>
        <p:spPr>
          <a:xfrm>
            <a:off x="7393651" y="3931447"/>
            <a:ext cx="275335" cy="381515"/>
          </a:xfrm>
          <a:prstGeom prst="rect">
            <a:avLst/>
          </a:prstGeom>
        </p:spPr>
        <p:txBody>
          <a:bodyPr vert="horz" wrap="square" lIns="0" tIns="12065" rIns="0" bIns="0" rtlCol="0">
            <a:spAutoFit/>
          </a:bodyPr>
          <a:lstStyle/>
          <a:p>
            <a:pPr marL="12700">
              <a:lnSpc>
                <a:spcPct val="100000"/>
              </a:lnSpc>
              <a:spcBef>
                <a:spcPts val="95"/>
              </a:spcBef>
              <a:tabLst>
                <a:tab pos="1134745" algn="l"/>
              </a:tabLst>
            </a:pPr>
            <a:r>
              <a:rPr lang="it-IT" sz="1200" spc="-5" dirty="0">
                <a:solidFill>
                  <a:srgbClr val="12457A"/>
                </a:solidFill>
                <a:latin typeface="Arial"/>
                <a:cs typeface="Arial"/>
              </a:rPr>
              <a:t>17	</a:t>
            </a:r>
            <a:endParaRPr sz="1200" dirty="0">
              <a:latin typeface="Arial"/>
              <a:cs typeface="Arial"/>
            </a:endParaRPr>
          </a:p>
        </p:txBody>
      </p:sp>
      <p:sp>
        <p:nvSpPr>
          <p:cNvPr id="45" name="object 5">
            <a:extLst>
              <a:ext uri="{FF2B5EF4-FFF2-40B4-BE49-F238E27FC236}">
                <a16:creationId xmlns:a16="http://schemas.microsoft.com/office/drawing/2014/main" id="{B1470326-9940-4D99-89E8-4636559F98F1}"/>
              </a:ext>
            </a:extLst>
          </p:cNvPr>
          <p:cNvSpPr txBox="1"/>
          <p:nvPr/>
        </p:nvSpPr>
        <p:spPr>
          <a:xfrm>
            <a:off x="1668069" y="5135717"/>
            <a:ext cx="275335" cy="381515"/>
          </a:xfrm>
          <a:prstGeom prst="rect">
            <a:avLst/>
          </a:prstGeom>
        </p:spPr>
        <p:txBody>
          <a:bodyPr vert="horz" wrap="square" lIns="0" tIns="12065" rIns="0" bIns="0" rtlCol="0">
            <a:spAutoFit/>
          </a:bodyPr>
          <a:lstStyle/>
          <a:p>
            <a:pPr marL="12700">
              <a:lnSpc>
                <a:spcPct val="100000"/>
              </a:lnSpc>
              <a:spcBef>
                <a:spcPts val="95"/>
              </a:spcBef>
              <a:tabLst>
                <a:tab pos="1134745" algn="l"/>
              </a:tabLst>
            </a:pPr>
            <a:r>
              <a:rPr lang="it-IT" sz="1200" spc="-5" dirty="0">
                <a:solidFill>
                  <a:srgbClr val="12457A"/>
                </a:solidFill>
                <a:latin typeface="Arial"/>
                <a:cs typeface="Arial"/>
              </a:rPr>
              <a:t>20	</a:t>
            </a:r>
            <a:endParaRPr sz="1200" dirty="0">
              <a:latin typeface="Arial"/>
              <a:cs typeface="Arial"/>
            </a:endParaRPr>
          </a:p>
        </p:txBody>
      </p:sp>
      <p:sp>
        <p:nvSpPr>
          <p:cNvPr id="46" name="object 5">
            <a:extLst>
              <a:ext uri="{FF2B5EF4-FFF2-40B4-BE49-F238E27FC236}">
                <a16:creationId xmlns:a16="http://schemas.microsoft.com/office/drawing/2014/main" id="{1E385A44-14C6-447A-906D-D77591B33D82}"/>
              </a:ext>
            </a:extLst>
          </p:cNvPr>
          <p:cNvSpPr txBox="1"/>
          <p:nvPr/>
        </p:nvSpPr>
        <p:spPr>
          <a:xfrm>
            <a:off x="4500864" y="5157192"/>
            <a:ext cx="275335" cy="381515"/>
          </a:xfrm>
          <a:prstGeom prst="rect">
            <a:avLst/>
          </a:prstGeom>
        </p:spPr>
        <p:txBody>
          <a:bodyPr vert="horz" wrap="square" lIns="0" tIns="12065" rIns="0" bIns="0" rtlCol="0">
            <a:spAutoFit/>
          </a:bodyPr>
          <a:lstStyle/>
          <a:p>
            <a:pPr marL="12700">
              <a:lnSpc>
                <a:spcPct val="100000"/>
              </a:lnSpc>
              <a:spcBef>
                <a:spcPts val="95"/>
              </a:spcBef>
              <a:tabLst>
                <a:tab pos="1134745" algn="l"/>
              </a:tabLst>
            </a:pPr>
            <a:r>
              <a:rPr lang="it-IT" sz="1200" spc="-5" dirty="0">
                <a:solidFill>
                  <a:srgbClr val="12457A"/>
                </a:solidFill>
                <a:latin typeface="Arial"/>
                <a:cs typeface="Arial"/>
              </a:rPr>
              <a:t>22	</a:t>
            </a:r>
            <a:endParaRPr sz="1200" dirty="0">
              <a:latin typeface="Arial"/>
              <a:cs typeface="Arial"/>
            </a:endParaRPr>
          </a:p>
        </p:txBody>
      </p:sp>
      <p:sp>
        <p:nvSpPr>
          <p:cNvPr id="47" name="object 5">
            <a:extLst>
              <a:ext uri="{FF2B5EF4-FFF2-40B4-BE49-F238E27FC236}">
                <a16:creationId xmlns:a16="http://schemas.microsoft.com/office/drawing/2014/main" id="{6E101232-E108-4888-8ABE-B204F327C68E}"/>
              </a:ext>
            </a:extLst>
          </p:cNvPr>
          <p:cNvSpPr txBox="1"/>
          <p:nvPr/>
        </p:nvSpPr>
        <p:spPr>
          <a:xfrm>
            <a:off x="7375490" y="5157191"/>
            <a:ext cx="275335" cy="381515"/>
          </a:xfrm>
          <a:prstGeom prst="rect">
            <a:avLst/>
          </a:prstGeom>
        </p:spPr>
        <p:txBody>
          <a:bodyPr vert="horz" wrap="square" lIns="0" tIns="12065" rIns="0" bIns="0" rtlCol="0">
            <a:spAutoFit/>
          </a:bodyPr>
          <a:lstStyle/>
          <a:p>
            <a:pPr marL="12700">
              <a:lnSpc>
                <a:spcPct val="100000"/>
              </a:lnSpc>
              <a:spcBef>
                <a:spcPts val="95"/>
              </a:spcBef>
              <a:tabLst>
                <a:tab pos="1134745" algn="l"/>
              </a:tabLst>
            </a:pPr>
            <a:r>
              <a:rPr lang="it-IT" sz="1200" spc="-5" dirty="0">
                <a:solidFill>
                  <a:srgbClr val="12457A"/>
                </a:solidFill>
                <a:latin typeface="Arial"/>
                <a:cs typeface="Arial"/>
              </a:rPr>
              <a:t>10	</a:t>
            </a:r>
            <a:endParaRPr sz="1200" dirty="0">
              <a:latin typeface="Arial"/>
              <a:cs typeface="Arial"/>
            </a:endParaRPr>
          </a:p>
        </p:txBody>
      </p:sp>
      <p:grpSp>
        <p:nvGrpSpPr>
          <p:cNvPr id="48" name="object 18">
            <a:extLst>
              <a:ext uri="{FF2B5EF4-FFF2-40B4-BE49-F238E27FC236}">
                <a16:creationId xmlns:a16="http://schemas.microsoft.com/office/drawing/2014/main" id="{7F84932C-5B87-48AE-9FC3-2F899C4DBC03}"/>
              </a:ext>
            </a:extLst>
          </p:cNvPr>
          <p:cNvGrpSpPr/>
          <p:nvPr/>
        </p:nvGrpSpPr>
        <p:grpSpPr>
          <a:xfrm>
            <a:off x="7696466" y="3937031"/>
            <a:ext cx="330803" cy="325120"/>
            <a:chOff x="2292095" y="4012691"/>
            <a:chExt cx="378460" cy="356870"/>
          </a:xfrm>
        </p:grpSpPr>
        <p:sp>
          <p:nvSpPr>
            <p:cNvPr id="49" name="object 19">
              <a:extLst>
                <a:ext uri="{FF2B5EF4-FFF2-40B4-BE49-F238E27FC236}">
                  <a16:creationId xmlns:a16="http://schemas.microsoft.com/office/drawing/2014/main" id="{3CC9BC3E-B76F-4FF7-A053-B16863BE0E81}"/>
                </a:ext>
              </a:extLst>
            </p:cNvPr>
            <p:cNvSpPr/>
            <p:nvPr/>
          </p:nvSpPr>
          <p:spPr>
            <a:xfrm>
              <a:off x="2464307" y="4012691"/>
              <a:ext cx="205740" cy="195071"/>
            </a:xfrm>
            <a:prstGeom prst="rect">
              <a:avLst/>
            </a:prstGeom>
            <a:blipFill>
              <a:blip r:embed="rId4" cstate="print"/>
              <a:stretch>
                <a:fillRect/>
              </a:stretch>
            </a:blipFill>
          </p:spPr>
          <p:txBody>
            <a:bodyPr wrap="square" lIns="0" tIns="0" rIns="0" bIns="0" rtlCol="0"/>
            <a:lstStyle/>
            <a:p>
              <a:endParaRPr/>
            </a:p>
          </p:txBody>
        </p:sp>
        <p:sp>
          <p:nvSpPr>
            <p:cNvPr id="50" name="object 20">
              <a:extLst>
                <a:ext uri="{FF2B5EF4-FFF2-40B4-BE49-F238E27FC236}">
                  <a16:creationId xmlns:a16="http://schemas.microsoft.com/office/drawing/2014/main" id="{B8895A8B-A005-4827-A2EA-645D935D77F0}"/>
                </a:ext>
              </a:extLst>
            </p:cNvPr>
            <p:cNvSpPr/>
            <p:nvPr/>
          </p:nvSpPr>
          <p:spPr>
            <a:xfrm>
              <a:off x="2350007" y="4067555"/>
              <a:ext cx="264160" cy="248920"/>
            </a:xfrm>
            <a:custGeom>
              <a:avLst/>
              <a:gdLst/>
              <a:ahLst/>
              <a:cxnLst/>
              <a:rect l="l" t="t" r="r" b="b"/>
              <a:pathLst>
                <a:path w="264160" h="248920">
                  <a:moveTo>
                    <a:pt x="131825" y="0"/>
                  </a:moveTo>
                  <a:lnTo>
                    <a:pt x="80474" y="9745"/>
                  </a:lnTo>
                  <a:lnTo>
                    <a:pt x="38576" y="36337"/>
                  </a:lnTo>
                  <a:lnTo>
                    <a:pt x="10346" y="75813"/>
                  </a:lnTo>
                  <a:lnTo>
                    <a:pt x="0" y="124206"/>
                  </a:lnTo>
                  <a:lnTo>
                    <a:pt x="10346" y="172598"/>
                  </a:lnTo>
                  <a:lnTo>
                    <a:pt x="38576" y="212074"/>
                  </a:lnTo>
                  <a:lnTo>
                    <a:pt x="80474" y="238666"/>
                  </a:lnTo>
                  <a:lnTo>
                    <a:pt x="131825" y="248412"/>
                  </a:lnTo>
                  <a:lnTo>
                    <a:pt x="182534" y="238666"/>
                  </a:lnTo>
                  <a:lnTo>
                    <a:pt x="194814" y="230886"/>
                  </a:lnTo>
                  <a:lnTo>
                    <a:pt x="131825" y="230886"/>
                  </a:lnTo>
                  <a:lnTo>
                    <a:pt x="87999" y="222432"/>
                  </a:lnTo>
                  <a:lnTo>
                    <a:pt x="52006" y="199453"/>
                  </a:lnTo>
                  <a:lnTo>
                    <a:pt x="27634" y="165520"/>
                  </a:lnTo>
                  <a:lnTo>
                    <a:pt x="18668" y="124206"/>
                  </a:lnTo>
                  <a:lnTo>
                    <a:pt x="27634" y="83129"/>
                  </a:lnTo>
                  <a:lnTo>
                    <a:pt x="52006" y="49720"/>
                  </a:lnTo>
                  <a:lnTo>
                    <a:pt x="87999" y="27265"/>
                  </a:lnTo>
                  <a:lnTo>
                    <a:pt x="131825" y="19050"/>
                  </a:lnTo>
                  <a:lnTo>
                    <a:pt x="192278" y="19050"/>
                  </a:lnTo>
                  <a:lnTo>
                    <a:pt x="190754" y="13208"/>
                  </a:lnTo>
                  <a:lnTo>
                    <a:pt x="186055" y="11684"/>
                  </a:lnTo>
                  <a:lnTo>
                    <a:pt x="184531" y="11684"/>
                  </a:lnTo>
                  <a:lnTo>
                    <a:pt x="171741" y="6804"/>
                  </a:lnTo>
                  <a:lnTo>
                    <a:pt x="158797" y="3127"/>
                  </a:lnTo>
                  <a:lnTo>
                    <a:pt x="145543" y="807"/>
                  </a:lnTo>
                  <a:lnTo>
                    <a:pt x="131825" y="0"/>
                  </a:lnTo>
                  <a:close/>
                </a:path>
                <a:path w="264160" h="248920">
                  <a:moveTo>
                    <a:pt x="243459" y="67183"/>
                  </a:moveTo>
                  <a:lnTo>
                    <a:pt x="240411" y="67183"/>
                  </a:lnTo>
                  <a:lnTo>
                    <a:pt x="238887" y="68707"/>
                  </a:lnTo>
                  <a:lnTo>
                    <a:pt x="235712" y="70104"/>
                  </a:lnTo>
                  <a:lnTo>
                    <a:pt x="234187" y="71628"/>
                  </a:lnTo>
                  <a:lnTo>
                    <a:pt x="232664" y="74549"/>
                  </a:lnTo>
                  <a:lnTo>
                    <a:pt x="232664" y="78867"/>
                  </a:lnTo>
                  <a:lnTo>
                    <a:pt x="234187" y="80391"/>
                  </a:lnTo>
                  <a:lnTo>
                    <a:pt x="238261" y="91344"/>
                  </a:lnTo>
                  <a:lnTo>
                    <a:pt x="241157" y="102298"/>
                  </a:lnTo>
                  <a:lnTo>
                    <a:pt x="242885" y="113252"/>
                  </a:lnTo>
                  <a:lnTo>
                    <a:pt x="243459" y="124206"/>
                  </a:lnTo>
                  <a:lnTo>
                    <a:pt x="234517" y="165520"/>
                  </a:lnTo>
                  <a:lnTo>
                    <a:pt x="210312" y="199453"/>
                  </a:lnTo>
                  <a:lnTo>
                    <a:pt x="174771" y="222432"/>
                  </a:lnTo>
                  <a:lnTo>
                    <a:pt x="131825" y="230886"/>
                  </a:lnTo>
                  <a:lnTo>
                    <a:pt x="194814" y="230886"/>
                  </a:lnTo>
                  <a:lnTo>
                    <a:pt x="224504" y="212074"/>
                  </a:lnTo>
                  <a:lnTo>
                    <a:pt x="253091" y="172598"/>
                  </a:lnTo>
                  <a:lnTo>
                    <a:pt x="263652" y="124206"/>
                  </a:lnTo>
                  <a:lnTo>
                    <a:pt x="262796" y="111083"/>
                  </a:lnTo>
                  <a:lnTo>
                    <a:pt x="260334" y="98091"/>
                  </a:lnTo>
                  <a:lnTo>
                    <a:pt x="256418" y="85361"/>
                  </a:lnTo>
                  <a:lnTo>
                    <a:pt x="251206" y="73025"/>
                  </a:lnTo>
                  <a:lnTo>
                    <a:pt x="249681" y="71628"/>
                  </a:lnTo>
                  <a:lnTo>
                    <a:pt x="248158" y="70104"/>
                  </a:lnTo>
                  <a:lnTo>
                    <a:pt x="244983" y="68707"/>
                  </a:lnTo>
                  <a:lnTo>
                    <a:pt x="243459" y="67183"/>
                  </a:lnTo>
                  <a:close/>
                </a:path>
                <a:path w="264160" h="248920">
                  <a:moveTo>
                    <a:pt x="192278" y="19050"/>
                  </a:moveTo>
                  <a:lnTo>
                    <a:pt x="131825" y="19050"/>
                  </a:lnTo>
                  <a:lnTo>
                    <a:pt x="143422" y="19597"/>
                  </a:lnTo>
                  <a:lnTo>
                    <a:pt x="154876" y="21240"/>
                  </a:lnTo>
                  <a:lnTo>
                    <a:pt x="166044" y="23979"/>
                  </a:lnTo>
                  <a:lnTo>
                    <a:pt x="176784" y="27813"/>
                  </a:lnTo>
                  <a:lnTo>
                    <a:pt x="183006" y="30734"/>
                  </a:lnTo>
                  <a:lnTo>
                    <a:pt x="187706" y="27813"/>
                  </a:lnTo>
                  <a:lnTo>
                    <a:pt x="190754" y="23368"/>
                  </a:lnTo>
                  <a:lnTo>
                    <a:pt x="192278" y="19050"/>
                  </a:lnTo>
                  <a:close/>
                </a:path>
              </a:pathLst>
            </a:custGeom>
            <a:solidFill>
              <a:srgbClr val="CDA73B"/>
            </a:solidFill>
          </p:spPr>
          <p:txBody>
            <a:bodyPr wrap="square" lIns="0" tIns="0" rIns="0" bIns="0" rtlCol="0"/>
            <a:lstStyle/>
            <a:p>
              <a:endParaRPr/>
            </a:p>
          </p:txBody>
        </p:sp>
        <p:sp>
          <p:nvSpPr>
            <p:cNvPr id="51" name="object 21">
              <a:extLst>
                <a:ext uri="{FF2B5EF4-FFF2-40B4-BE49-F238E27FC236}">
                  <a16:creationId xmlns:a16="http://schemas.microsoft.com/office/drawing/2014/main" id="{969C566A-C00B-4CCB-A941-4AC816C403F2}"/>
                </a:ext>
              </a:extLst>
            </p:cNvPr>
            <p:cNvSpPr/>
            <p:nvPr/>
          </p:nvSpPr>
          <p:spPr>
            <a:xfrm>
              <a:off x="2407919" y="4122419"/>
              <a:ext cx="147828" cy="138684"/>
            </a:xfrm>
            <a:prstGeom prst="rect">
              <a:avLst/>
            </a:prstGeom>
            <a:blipFill>
              <a:blip r:embed="rId5" cstate="print"/>
              <a:stretch>
                <a:fillRect/>
              </a:stretch>
            </a:blipFill>
          </p:spPr>
          <p:txBody>
            <a:bodyPr wrap="square" lIns="0" tIns="0" rIns="0" bIns="0" rtlCol="0"/>
            <a:lstStyle/>
            <a:p>
              <a:endParaRPr/>
            </a:p>
          </p:txBody>
        </p:sp>
        <p:sp>
          <p:nvSpPr>
            <p:cNvPr id="52" name="object 22">
              <a:extLst>
                <a:ext uri="{FF2B5EF4-FFF2-40B4-BE49-F238E27FC236}">
                  <a16:creationId xmlns:a16="http://schemas.microsoft.com/office/drawing/2014/main" id="{A5DEB2AA-E89E-48F6-BCCC-F1FC123DE865}"/>
                </a:ext>
              </a:extLst>
            </p:cNvPr>
            <p:cNvSpPr/>
            <p:nvPr/>
          </p:nvSpPr>
          <p:spPr>
            <a:xfrm>
              <a:off x="2292095" y="4012691"/>
              <a:ext cx="378460" cy="356870"/>
            </a:xfrm>
            <a:custGeom>
              <a:avLst/>
              <a:gdLst/>
              <a:ahLst/>
              <a:cxnLst/>
              <a:rect l="l" t="t" r="r" b="b"/>
              <a:pathLst>
                <a:path w="378460" h="356870">
                  <a:moveTo>
                    <a:pt x="188976" y="0"/>
                  </a:moveTo>
                  <a:lnTo>
                    <a:pt x="138421" y="6408"/>
                  </a:lnTo>
                  <a:lnTo>
                    <a:pt x="93189" y="24468"/>
                  </a:lnTo>
                  <a:lnTo>
                    <a:pt x="55006" y="52435"/>
                  </a:lnTo>
                  <a:lnTo>
                    <a:pt x="25597" y="88561"/>
                  </a:lnTo>
                  <a:lnTo>
                    <a:pt x="6686" y="131101"/>
                  </a:lnTo>
                  <a:lnTo>
                    <a:pt x="0" y="178307"/>
                  </a:lnTo>
                  <a:lnTo>
                    <a:pt x="6686" y="225514"/>
                  </a:lnTo>
                  <a:lnTo>
                    <a:pt x="25597" y="268054"/>
                  </a:lnTo>
                  <a:lnTo>
                    <a:pt x="55006" y="304180"/>
                  </a:lnTo>
                  <a:lnTo>
                    <a:pt x="93189" y="332147"/>
                  </a:lnTo>
                  <a:lnTo>
                    <a:pt x="138421" y="350207"/>
                  </a:lnTo>
                  <a:lnTo>
                    <a:pt x="188976" y="356615"/>
                  </a:lnTo>
                  <a:lnTo>
                    <a:pt x="239001" y="350207"/>
                  </a:lnTo>
                  <a:lnTo>
                    <a:pt x="284084" y="332147"/>
                  </a:lnTo>
                  <a:lnTo>
                    <a:pt x="322373" y="304180"/>
                  </a:lnTo>
                  <a:lnTo>
                    <a:pt x="352015" y="268054"/>
                  </a:lnTo>
                  <a:lnTo>
                    <a:pt x="371159" y="225514"/>
                  </a:lnTo>
                  <a:lnTo>
                    <a:pt x="377952" y="178307"/>
                  </a:lnTo>
                  <a:lnTo>
                    <a:pt x="376834" y="159924"/>
                  </a:lnTo>
                  <a:lnTo>
                    <a:pt x="362458" y="108203"/>
                  </a:lnTo>
                  <a:lnTo>
                    <a:pt x="349990" y="130802"/>
                  </a:lnTo>
                  <a:lnTo>
                    <a:pt x="354314" y="146303"/>
                  </a:lnTo>
                  <a:lnTo>
                    <a:pt x="356899" y="162091"/>
                  </a:lnTo>
                  <a:lnTo>
                    <a:pt x="357759" y="178307"/>
                  </a:lnTo>
                  <a:lnTo>
                    <a:pt x="351712" y="220644"/>
                  </a:lnTo>
                  <a:lnTo>
                    <a:pt x="334659" y="258938"/>
                  </a:lnTo>
                  <a:lnTo>
                    <a:pt x="308229" y="291560"/>
                  </a:lnTo>
                  <a:lnTo>
                    <a:pt x="274051" y="316879"/>
                  </a:lnTo>
                  <a:lnTo>
                    <a:pt x="233757" y="333265"/>
                  </a:lnTo>
                  <a:lnTo>
                    <a:pt x="188976" y="339089"/>
                  </a:lnTo>
                  <a:lnTo>
                    <a:pt x="143542" y="333265"/>
                  </a:lnTo>
                  <a:lnTo>
                    <a:pt x="102794" y="316879"/>
                  </a:lnTo>
                  <a:lnTo>
                    <a:pt x="68326" y="291560"/>
                  </a:lnTo>
                  <a:lnTo>
                    <a:pt x="41731" y="258938"/>
                  </a:lnTo>
                  <a:lnTo>
                    <a:pt x="24605" y="220644"/>
                  </a:lnTo>
                  <a:lnTo>
                    <a:pt x="18542" y="178307"/>
                  </a:lnTo>
                  <a:lnTo>
                    <a:pt x="24605" y="136084"/>
                  </a:lnTo>
                  <a:lnTo>
                    <a:pt x="41731" y="98072"/>
                  </a:lnTo>
                  <a:lnTo>
                    <a:pt x="68326" y="65817"/>
                  </a:lnTo>
                  <a:lnTo>
                    <a:pt x="102794" y="40865"/>
                  </a:lnTo>
                  <a:lnTo>
                    <a:pt x="143542" y="24761"/>
                  </a:lnTo>
                  <a:lnTo>
                    <a:pt x="188976" y="19049"/>
                  </a:lnTo>
                  <a:lnTo>
                    <a:pt x="206142" y="19861"/>
                  </a:lnTo>
                  <a:lnTo>
                    <a:pt x="222869" y="22304"/>
                  </a:lnTo>
                  <a:lnTo>
                    <a:pt x="239285" y="26390"/>
                  </a:lnTo>
                  <a:lnTo>
                    <a:pt x="255524" y="32130"/>
                  </a:lnTo>
                  <a:lnTo>
                    <a:pt x="258699" y="33654"/>
                  </a:lnTo>
                  <a:lnTo>
                    <a:pt x="260223" y="33654"/>
                  </a:lnTo>
                  <a:lnTo>
                    <a:pt x="266446" y="30733"/>
                  </a:lnTo>
                  <a:lnTo>
                    <a:pt x="267970" y="29209"/>
                  </a:lnTo>
                  <a:lnTo>
                    <a:pt x="267970" y="27812"/>
                  </a:lnTo>
                  <a:lnTo>
                    <a:pt x="269494" y="24891"/>
                  </a:lnTo>
                  <a:lnTo>
                    <a:pt x="269494" y="20446"/>
                  </a:lnTo>
                  <a:lnTo>
                    <a:pt x="267970" y="17525"/>
                  </a:lnTo>
                  <a:lnTo>
                    <a:pt x="226695" y="4016"/>
                  </a:lnTo>
                  <a:lnTo>
                    <a:pt x="207764" y="1049"/>
                  </a:lnTo>
                  <a:lnTo>
                    <a:pt x="188976" y="0"/>
                  </a:lnTo>
                  <a:close/>
                </a:path>
              </a:pathLst>
            </a:custGeom>
            <a:solidFill>
              <a:srgbClr val="CDA73B"/>
            </a:solidFill>
          </p:spPr>
          <p:txBody>
            <a:bodyPr wrap="square" lIns="0" tIns="0" rIns="0" bIns="0" rtlCol="0"/>
            <a:lstStyle/>
            <a:p>
              <a:endParaRPr/>
            </a:p>
          </p:txBody>
        </p:sp>
      </p:grpSp>
      <p:grpSp>
        <p:nvGrpSpPr>
          <p:cNvPr id="53" name="object 18">
            <a:extLst>
              <a:ext uri="{FF2B5EF4-FFF2-40B4-BE49-F238E27FC236}">
                <a16:creationId xmlns:a16="http://schemas.microsoft.com/office/drawing/2014/main" id="{1E37974F-7345-4D7E-9B31-829A4D989F3D}"/>
              </a:ext>
            </a:extLst>
          </p:cNvPr>
          <p:cNvGrpSpPr/>
          <p:nvPr/>
        </p:nvGrpSpPr>
        <p:grpSpPr>
          <a:xfrm>
            <a:off x="2028272" y="5157192"/>
            <a:ext cx="330803" cy="325120"/>
            <a:chOff x="2292095" y="4012691"/>
            <a:chExt cx="378460" cy="356870"/>
          </a:xfrm>
        </p:grpSpPr>
        <p:sp>
          <p:nvSpPr>
            <p:cNvPr id="54" name="object 19">
              <a:extLst>
                <a:ext uri="{FF2B5EF4-FFF2-40B4-BE49-F238E27FC236}">
                  <a16:creationId xmlns:a16="http://schemas.microsoft.com/office/drawing/2014/main" id="{2C5E6CC2-2450-4EDE-80B0-9AC24B2CA981}"/>
                </a:ext>
              </a:extLst>
            </p:cNvPr>
            <p:cNvSpPr/>
            <p:nvPr/>
          </p:nvSpPr>
          <p:spPr>
            <a:xfrm>
              <a:off x="2464307" y="4012691"/>
              <a:ext cx="205740" cy="195071"/>
            </a:xfrm>
            <a:prstGeom prst="rect">
              <a:avLst/>
            </a:prstGeom>
            <a:blipFill>
              <a:blip r:embed="rId4" cstate="print"/>
              <a:stretch>
                <a:fillRect/>
              </a:stretch>
            </a:blipFill>
          </p:spPr>
          <p:txBody>
            <a:bodyPr wrap="square" lIns="0" tIns="0" rIns="0" bIns="0" rtlCol="0"/>
            <a:lstStyle/>
            <a:p>
              <a:endParaRPr/>
            </a:p>
          </p:txBody>
        </p:sp>
        <p:sp>
          <p:nvSpPr>
            <p:cNvPr id="55" name="object 20">
              <a:extLst>
                <a:ext uri="{FF2B5EF4-FFF2-40B4-BE49-F238E27FC236}">
                  <a16:creationId xmlns:a16="http://schemas.microsoft.com/office/drawing/2014/main" id="{6EC19230-833E-4CDC-A9B9-3DF19A45B487}"/>
                </a:ext>
              </a:extLst>
            </p:cNvPr>
            <p:cNvSpPr/>
            <p:nvPr/>
          </p:nvSpPr>
          <p:spPr>
            <a:xfrm>
              <a:off x="2350007" y="4067555"/>
              <a:ext cx="264160" cy="248920"/>
            </a:xfrm>
            <a:custGeom>
              <a:avLst/>
              <a:gdLst/>
              <a:ahLst/>
              <a:cxnLst/>
              <a:rect l="l" t="t" r="r" b="b"/>
              <a:pathLst>
                <a:path w="264160" h="248920">
                  <a:moveTo>
                    <a:pt x="131825" y="0"/>
                  </a:moveTo>
                  <a:lnTo>
                    <a:pt x="80474" y="9745"/>
                  </a:lnTo>
                  <a:lnTo>
                    <a:pt x="38576" y="36337"/>
                  </a:lnTo>
                  <a:lnTo>
                    <a:pt x="10346" y="75813"/>
                  </a:lnTo>
                  <a:lnTo>
                    <a:pt x="0" y="124206"/>
                  </a:lnTo>
                  <a:lnTo>
                    <a:pt x="10346" y="172598"/>
                  </a:lnTo>
                  <a:lnTo>
                    <a:pt x="38576" y="212074"/>
                  </a:lnTo>
                  <a:lnTo>
                    <a:pt x="80474" y="238666"/>
                  </a:lnTo>
                  <a:lnTo>
                    <a:pt x="131825" y="248412"/>
                  </a:lnTo>
                  <a:lnTo>
                    <a:pt x="182534" y="238666"/>
                  </a:lnTo>
                  <a:lnTo>
                    <a:pt x="194814" y="230886"/>
                  </a:lnTo>
                  <a:lnTo>
                    <a:pt x="131825" y="230886"/>
                  </a:lnTo>
                  <a:lnTo>
                    <a:pt x="87999" y="222432"/>
                  </a:lnTo>
                  <a:lnTo>
                    <a:pt x="52006" y="199453"/>
                  </a:lnTo>
                  <a:lnTo>
                    <a:pt x="27634" y="165520"/>
                  </a:lnTo>
                  <a:lnTo>
                    <a:pt x="18668" y="124206"/>
                  </a:lnTo>
                  <a:lnTo>
                    <a:pt x="27634" y="83129"/>
                  </a:lnTo>
                  <a:lnTo>
                    <a:pt x="52006" y="49720"/>
                  </a:lnTo>
                  <a:lnTo>
                    <a:pt x="87999" y="27265"/>
                  </a:lnTo>
                  <a:lnTo>
                    <a:pt x="131825" y="19050"/>
                  </a:lnTo>
                  <a:lnTo>
                    <a:pt x="192278" y="19050"/>
                  </a:lnTo>
                  <a:lnTo>
                    <a:pt x="190754" y="13208"/>
                  </a:lnTo>
                  <a:lnTo>
                    <a:pt x="186055" y="11684"/>
                  </a:lnTo>
                  <a:lnTo>
                    <a:pt x="184531" y="11684"/>
                  </a:lnTo>
                  <a:lnTo>
                    <a:pt x="171741" y="6804"/>
                  </a:lnTo>
                  <a:lnTo>
                    <a:pt x="158797" y="3127"/>
                  </a:lnTo>
                  <a:lnTo>
                    <a:pt x="145543" y="807"/>
                  </a:lnTo>
                  <a:lnTo>
                    <a:pt x="131825" y="0"/>
                  </a:lnTo>
                  <a:close/>
                </a:path>
                <a:path w="264160" h="248920">
                  <a:moveTo>
                    <a:pt x="243459" y="67183"/>
                  </a:moveTo>
                  <a:lnTo>
                    <a:pt x="240411" y="67183"/>
                  </a:lnTo>
                  <a:lnTo>
                    <a:pt x="238887" y="68707"/>
                  </a:lnTo>
                  <a:lnTo>
                    <a:pt x="235712" y="70104"/>
                  </a:lnTo>
                  <a:lnTo>
                    <a:pt x="234187" y="71628"/>
                  </a:lnTo>
                  <a:lnTo>
                    <a:pt x="232664" y="74549"/>
                  </a:lnTo>
                  <a:lnTo>
                    <a:pt x="232664" y="78867"/>
                  </a:lnTo>
                  <a:lnTo>
                    <a:pt x="234187" y="80391"/>
                  </a:lnTo>
                  <a:lnTo>
                    <a:pt x="238261" y="91344"/>
                  </a:lnTo>
                  <a:lnTo>
                    <a:pt x="241157" y="102298"/>
                  </a:lnTo>
                  <a:lnTo>
                    <a:pt x="242885" y="113252"/>
                  </a:lnTo>
                  <a:lnTo>
                    <a:pt x="243459" y="124206"/>
                  </a:lnTo>
                  <a:lnTo>
                    <a:pt x="234517" y="165520"/>
                  </a:lnTo>
                  <a:lnTo>
                    <a:pt x="210312" y="199453"/>
                  </a:lnTo>
                  <a:lnTo>
                    <a:pt x="174771" y="222432"/>
                  </a:lnTo>
                  <a:lnTo>
                    <a:pt x="131825" y="230886"/>
                  </a:lnTo>
                  <a:lnTo>
                    <a:pt x="194814" y="230886"/>
                  </a:lnTo>
                  <a:lnTo>
                    <a:pt x="224504" y="212074"/>
                  </a:lnTo>
                  <a:lnTo>
                    <a:pt x="253091" y="172598"/>
                  </a:lnTo>
                  <a:lnTo>
                    <a:pt x="263652" y="124206"/>
                  </a:lnTo>
                  <a:lnTo>
                    <a:pt x="262796" y="111083"/>
                  </a:lnTo>
                  <a:lnTo>
                    <a:pt x="260334" y="98091"/>
                  </a:lnTo>
                  <a:lnTo>
                    <a:pt x="256418" y="85361"/>
                  </a:lnTo>
                  <a:lnTo>
                    <a:pt x="251206" y="73025"/>
                  </a:lnTo>
                  <a:lnTo>
                    <a:pt x="249681" y="71628"/>
                  </a:lnTo>
                  <a:lnTo>
                    <a:pt x="248158" y="70104"/>
                  </a:lnTo>
                  <a:lnTo>
                    <a:pt x="244983" y="68707"/>
                  </a:lnTo>
                  <a:lnTo>
                    <a:pt x="243459" y="67183"/>
                  </a:lnTo>
                  <a:close/>
                </a:path>
                <a:path w="264160" h="248920">
                  <a:moveTo>
                    <a:pt x="192278" y="19050"/>
                  </a:moveTo>
                  <a:lnTo>
                    <a:pt x="131825" y="19050"/>
                  </a:lnTo>
                  <a:lnTo>
                    <a:pt x="143422" y="19597"/>
                  </a:lnTo>
                  <a:lnTo>
                    <a:pt x="154876" y="21240"/>
                  </a:lnTo>
                  <a:lnTo>
                    <a:pt x="166044" y="23979"/>
                  </a:lnTo>
                  <a:lnTo>
                    <a:pt x="176784" y="27813"/>
                  </a:lnTo>
                  <a:lnTo>
                    <a:pt x="183006" y="30734"/>
                  </a:lnTo>
                  <a:lnTo>
                    <a:pt x="187706" y="27813"/>
                  </a:lnTo>
                  <a:lnTo>
                    <a:pt x="190754" y="23368"/>
                  </a:lnTo>
                  <a:lnTo>
                    <a:pt x="192278" y="19050"/>
                  </a:lnTo>
                  <a:close/>
                </a:path>
              </a:pathLst>
            </a:custGeom>
            <a:solidFill>
              <a:srgbClr val="CDA73B"/>
            </a:solidFill>
          </p:spPr>
          <p:txBody>
            <a:bodyPr wrap="square" lIns="0" tIns="0" rIns="0" bIns="0" rtlCol="0"/>
            <a:lstStyle/>
            <a:p>
              <a:endParaRPr/>
            </a:p>
          </p:txBody>
        </p:sp>
        <p:sp>
          <p:nvSpPr>
            <p:cNvPr id="56" name="object 21">
              <a:extLst>
                <a:ext uri="{FF2B5EF4-FFF2-40B4-BE49-F238E27FC236}">
                  <a16:creationId xmlns:a16="http://schemas.microsoft.com/office/drawing/2014/main" id="{BB8E0E11-4ACE-4282-98F6-969B89F96541}"/>
                </a:ext>
              </a:extLst>
            </p:cNvPr>
            <p:cNvSpPr/>
            <p:nvPr/>
          </p:nvSpPr>
          <p:spPr>
            <a:xfrm>
              <a:off x="2407919" y="4122419"/>
              <a:ext cx="147828" cy="138684"/>
            </a:xfrm>
            <a:prstGeom prst="rect">
              <a:avLst/>
            </a:prstGeom>
            <a:blipFill>
              <a:blip r:embed="rId5" cstate="print"/>
              <a:stretch>
                <a:fillRect/>
              </a:stretch>
            </a:blipFill>
          </p:spPr>
          <p:txBody>
            <a:bodyPr wrap="square" lIns="0" tIns="0" rIns="0" bIns="0" rtlCol="0"/>
            <a:lstStyle/>
            <a:p>
              <a:endParaRPr/>
            </a:p>
          </p:txBody>
        </p:sp>
        <p:sp>
          <p:nvSpPr>
            <p:cNvPr id="57" name="object 22">
              <a:extLst>
                <a:ext uri="{FF2B5EF4-FFF2-40B4-BE49-F238E27FC236}">
                  <a16:creationId xmlns:a16="http://schemas.microsoft.com/office/drawing/2014/main" id="{6D22E13E-18FE-4075-95B0-53A05E2F94EB}"/>
                </a:ext>
              </a:extLst>
            </p:cNvPr>
            <p:cNvSpPr/>
            <p:nvPr/>
          </p:nvSpPr>
          <p:spPr>
            <a:xfrm>
              <a:off x="2292095" y="4012691"/>
              <a:ext cx="378460" cy="356870"/>
            </a:xfrm>
            <a:custGeom>
              <a:avLst/>
              <a:gdLst/>
              <a:ahLst/>
              <a:cxnLst/>
              <a:rect l="l" t="t" r="r" b="b"/>
              <a:pathLst>
                <a:path w="378460" h="356870">
                  <a:moveTo>
                    <a:pt x="188976" y="0"/>
                  </a:moveTo>
                  <a:lnTo>
                    <a:pt x="138421" y="6408"/>
                  </a:lnTo>
                  <a:lnTo>
                    <a:pt x="93189" y="24468"/>
                  </a:lnTo>
                  <a:lnTo>
                    <a:pt x="55006" y="52435"/>
                  </a:lnTo>
                  <a:lnTo>
                    <a:pt x="25597" y="88561"/>
                  </a:lnTo>
                  <a:lnTo>
                    <a:pt x="6686" y="131101"/>
                  </a:lnTo>
                  <a:lnTo>
                    <a:pt x="0" y="178307"/>
                  </a:lnTo>
                  <a:lnTo>
                    <a:pt x="6686" y="225514"/>
                  </a:lnTo>
                  <a:lnTo>
                    <a:pt x="25597" y="268054"/>
                  </a:lnTo>
                  <a:lnTo>
                    <a:pt x="55006" y="304180"/>
                  </a:lnTo>
                  <a:lnTo>
                    <a:pt x="93189" y="332147"/>
                  </a:lnTo>
                  <a:lnTo>
                    <a:pt x="138421" y="350207"/>
                  </a:lnTo>
                  <a:lnTo>
                    <a:pt x="188976" y="356615"/>
                  </a:lnTo>
                  <a:lnTo>
                    <a:pt x="239001" y="350207"/>
                  </a:lnTo>
                  <a:lnTo>
                    <a:pt x="284084" y="332147"/>
                  </a:lnTo>
                  <a:lnTo>
                    <a:pt x="322373" y="304180"/>
                  </a:lnTo>
                  <a:lnTo>
                    <a:pt x="352015" y="268054"/>
                  </a:lnTo>
                  <a:lnTo>
                    <a:pt x="371159" y="225514"/>
                  </a:lnTo>
                  <a:lnTo>
                    <a:pt x="377952" y="178307"/>
                  </a:lnTo>
                  <a:lnTo>
                    <a:pt x="376834" y="159924"/>
                  </a:lnTo>
                  <a:lnTo>
                    <a:pt x="362458" y="108203"/>
                  </a:lnTo>
                  <a:lnTo>
                    <a:pt x="349990" y="130802"/>
                  </a:lnTo>
                  <a:lnTo>
                    <a:pt x="354314" y="146303"/>
                  </a:lnTo>
                  <a:lnTo>
                    <a:pt x="356899" y="162091"/>
                  </a:lnTo>
                  <a:lnTo>
                    <a:pt x="357759" y="178307"/>
                  </a:lnTo>
                  <a:lnTo>
                    <a:pt x="351712" y="220644"/>
                  </a:lnTo>
                  <a:lnTo>
                    <a:pt x="334659" y="258938"/>
                  </a:lnTo>
                  <a:lnTo>
                    <a:pt x="308229" y="291560"/>
                  </a:lnTo>
                  <a:lnTo>
                    <a:pt x="274051" y="316879"/>
                  </a:lnTo>
                  <a:lnTo>
                    <a:pt x="233757" y="333265"/>
                  </a:lnTo>
                  <a:lnTo>
                    <a:pt x="188976" y="339089"/>
                  </a:lnTo>
                  <a:lnTo>
                    <a:pt x="143542" y="333265"/>
                  </a:lnTo>
                  <a:lnTo>
                    <a:pt x="102794" y="316879"/>
                  </a:lnTo>
                  <a:lnTo>
                    <a:pt x="68326" y="291560"/>
                  </a:lnTo>
                  <a:lnTo>
                    <a:pt x="41731" y="258938"/>
                  </a:lnTo>
                  <a:lnTo>
                    <a:pt x="24605" y="220644"/>
                  </a:lnTo>
                  <a:lnTo>
                    <a:pt x="18542" y="178307"/>
                  </a:lnTo>
                  <a:lnTo>
                    <a:pt x="24605" y="136084"/>
                  </a:lnTo>
                  <a:lnTo>
                    <a:pt x="41731" y="98072"/>
                  </a:lnTo>
                  <a:lnTo>
                    <a:pt x="68326" y="65817"/>
                  </a:lnTo>
                  <a:lnTo>
                    <a:pt x="102794" y="40865"/>
                  </a:lnTo>
                  <a:lnTo>
                    <a:pt x="143542" y="24761"/>
                  </a:lnTo>
                  <a:lnTo>
                    <a:pt x="188976" y="19049"/>
                  </a:lnTo>
                  <a:lnTo>
                    <a:pt x="206142" y="19861"/>
                  </a:lnTo>
                  <a:lnTo>
                    <a:pt x="222869" y="22304"/>
                  </a:lnTo>
                  <a:lnTo>
                    <a:pt x="239285" y="26390"/>
                  </a:lnTo>
                  <a:lnTo>
                    <a:pt x="255524" y="32130"/>
                  </a:lnTo>
                  <a:lnTo>
                    <a:pt x="258699" y="33654"/>
                  </a:lnTo>
                  <a:lnTo>
                    <a:pt x="260223" y="33654"/>
                  </a:lnTo>
                  <a:lnTo>
                    <a:pt x="266446" y="30733"/>
                  </a:lnTo>
                  <a:lnTo>
                    <a:pt x="267970" y="29209"/>
                  </a:lnTo>
                  <a:lnTo>
                    <a:pt x="267970" y="27812"/>
                  </a:lnTo>
                  <a:lnTo>
                    <a:pt x="269494" y="24891"/>
                  </a:lnTo>
                  <a:lnTo>
                    <a:pt x="269494" y="20446"/>
                  </a:lnTo>
                  <a:lnTo>
                    <a:pt x="267970" y="17525"/>
                  </a:lnTo>
                  <a:lnTo>
                    <a:pt x="226695" y="4016"/>
                  </a:lnTo>
                  <a:lnTo>
                    <a:pt x="207764" y="1049"/>
                  </a:lnTo>
                  <a:lnTo>
                    <a:pt x="188976" y="0"/>
                  </a:lnTo>
                  <a:close/>
                </a:path>
              </a:pathLst>
            </a:custGeom>
            <a:solidFill>
              <a:srgbClr val="CDA73B"/>
            </a:solidFill>
          </p:spPr>
          <p:txBody>
            <a:bodyPr wrap="square" lIns="0" tIns="0" rIns="0" bIns="0" rtlCol="0"/>
            <a:lstStyle/>
            <a:p>
              <a:endParaRPr/>
            </a:p>
          </p:txBody>
        </p:sp>
      </p:grpSp>
      <p:grpSp>
        <p:nvGrpSpPr>
          <p:cNvPr id="58" name="object 18">
            <a:extLst>
              <a:ext uri="{FF2B5EF4-FFF2-40B4-BE49-F238E27FC236}">
                <a16:creationId xmlns:a16="http://schemas.microsoft.com/office/drawing/2014/main" id="{35F46F57-3622-462F-A496-087CE8ADA23D}"/>
              </a:ext>
            </a:extLst>
          </p:cNvPr>
          <p:cNvGrpSpPr/>
          <p:nvPr/>
        </p:nvGrpSpPr>
        <p:grpSpPr>
          <a:xfrm>
            <a:off x="7766586" y="5157192"/>
            <a:ext cx="330803" cy="325120"/>
            <a:chOff x="2292095" y="4012691"/>
            <a:chExt cx="378460" cy="356870"/>
          </a:xfrm>
        </p:grpSpPr>
        <p:sp>
          <p:nvSpPr>
            <p:cNvPr id="59" name="object 19">
              <a:extLst>
                <a:ext uri="{FF2B5EF4-FFF2-40B4-BE49-F238E27FC236}">
                  <a16:creationId xmlns:a16="http://schemas.microsoft.com/office/drawing/2014/main" id="{3B9E41AF-37D8-4686-B89D-3B2BA2E06071}"/>
                </a:ext>
              </a:extLst>
            </p:cNvPr>
            <p:cNvSpPr/>
            <p:nvPr/>
          </p:nvSpPr>
          <p:spPr>
            <a:xfrm>
              <a:off x="2464307" y="4012691"/>
              <a:ext cx="205740" cy="195071"/>
            </a:xfrm>
            <a:prstGeom prst="rect">
              <a:avLst/>
            </a:prstGeom>
            <a:blipFill>
              <a:blip r:embed="rId4" cstate="print"/>
              <a:stretch>
                <a:fillRect/>
              </a:stretch>
            </a:blipFill>
          </p:spPr>
          <p:txBody>
            <a:bodyPr wrap="square" lIns="0" tIns="0" rIns="0" bIns="0" rtlCol="0"/>
            <a:lstStyle/>
            <a:p>
              <a:endParaRPr/>
            </a:p>
          </p:txBody>
        </p:sp>
        <p:sp>
          <p:nvSpPr>
            <p:cNvPr id="60" name="object 20">
              <a:extLst>
                <a:ext uri="{FF2B5EF4-FFF2-40B4-BE49-F238E27FC236}">
                  <a16:creationId xmlns:a16="http://schemas.microsoft.com/office/drawing/2014/main" id="{6CAC9F75-570D-4EEB-8DA6-5D3F619EA296}"/>
                </a:ext>
              </a:extLst>
            </p:cNvPr>
            <p:cNvSpPr/>
            <p:nvPr/>
          </p:nvSpPr>
          <p:spPr>
            <a:xfrm>
              <a:off x="2350007" y="4067555"/>
              <a:ext cx="264160" cy="248920"/>
            </a:xfrm>
            <a:custGeom>
              <a:avLst/>
              <a:gdLst/>
              <a:ahLst/>
              <a:cxnLst/>
              <a:rect l="l" t="t" r="r" b="b"/>
              <a:pathLst>
                <a:path w="264160" h="248920">
                  <a:moveTo>
                    <a:pt x="131825" y="0"/>
                  </a:moveTo>
                  <a:lnTo>
                    <a:pt x="80474" y="9745"/>
                  </a:lnTo>
                  <a:lnTo>
                    <a:pt x="38576" y="36337"/>
                  </a:lnTo>
                  <a:lnTo>
                    <a:pt x="10346" y="75813"/>
                  </a:lnTo>
                  <a:lnTo>
                    <a:pt x="0" y="124206"/>
                  </a:lnTo>
                  <a:lnTo>
                    <a:pt x="10346" y="172598"/>
                  </a:lnTo>
                  <a:lnTo>
                    <a:pt x="38576" y="212074"/>
                  </a:lnTo>
                  <a:lnTo>
                    <a:pt x="80474" y="238666"/>
                  </a:lnTo>
                  <a:lnTo>
                    <a:pt x="131825" y="248412"/>
                  </a:lnTo>
                  <a:lnTo>
                    <a:pt x="182534" y="238666"/>
                  </a:lnTo>
                  <a:lnTo>
                    <a:pt x="194814" y="230886"/>
                  </a:lnTo>
                  <a:lnTo>
                    <a:pt x="131825" y="230886"/>
                  </a:lnTo>
                  <a:lnTo>
                    <a:pt x="87999" y="222432"/>
                  </a:lnTo>
                  <a:lnTo>
                    <a:pt x="52006" y="199453"/>
                  </a:lnTo>
                  <a:lnTo>
                    <a:pt x="27634" y="165520"/>
                  </a:lnTo>
                  <a:lnTo>
                    <a:pt x="18668" y="124206"/>
                  </a:lnTo>
                  <a:lnTo>
                    <a:pt x="27634" y="83129"/>
                  </a:lnTo>
                  <a:lnTo>
                    <a:pt x="52006" y="49720"/>
                  </a:lnTo>
                  <a:lnTo>
                    <a:pt x="87999" y="27265"/>
                  </a:lnTo>
                  <a:lnTo>
                    <a:pt x="131825" y="19050"/>
                  </a:lnTo>
                  <a:lnTo>
                    <a:pt x="192278" y="19050"/>
                  </a:lnTo>
                  <a:lnTo>
                    <a:pt x="190754" y="13208"/>
                  </a:lnTo>
                  <a:lnTo>
                    <a:pt x="186055" y="11684"/>
                  </a:lnTo>
                  <a:lnTo>
                    <a:pt x="184531" y="11684"/>
                  </a:lnTo>
                  <a:lnTo>
                    <a:pt x="171741" y="6804"/>
                  </a:lnTo>
                  <a:lnTo>
                    <a:pt x="158797" y="3127"/>
                  </a:lnTo>
                  <a:lnTo>
                    <a:pt x="145543" y="807"/>
                  </a:lnTo>
                  <a:lnTo>
                    <a:pt x="131825" y="0"/>
                  </a:lnTo>
                  <a:close/>
                </a:path>
                <a:path w="264160" h="248920">
                  <a:moveTo>
                    <a:pt x="243459" y="67183"/>
                  </a:moveTo>
                  <a:lnTo>
                    <a:pt x="240411" y="67183"/>
                  </a:lnTo>
                  <a:lnTo>
                    <a:pt x="238887" y="68707"/>
                  </a:lnTo>
                  <a:lnTo>
                    <a:pt x="235712" y="70104"/>
                  </a:lnTo>
                  <a:lnTo>
                    <a:pt x="234187" y="71628"/>
                  </a:lnTo>
                  <a:lnTo>
                    <a:pt x="232664" y="74549"/>
                  </a:lnTo>
                  <a:lnTo>
                    <a:pt x="232664" y="78867"/>
                  </a:lnTo>
                  <a:lnTo>
                    <a:pt x="234187" y="80391"/>
                  </a:lnTo>
                  <a:lnTo>
                    <a:pt x="238261" y="91344"/>
                  </a:lnTo>
                  <a:lnTo>
                    <a:pt x="241157" y="102298"/>
                  </a:lnTo>
                  <a:lnTo>
                    <a:pt x="242885" y="113252"/>
                  </a:lnTo>
                  <a:lnTo>
                    <a:pt x="243459" y="124206"/>
                  </a:lnTo>
                  <a:lnTo>
                    <a:pt x="234517" y="165520"/>
                  </a:lnTo>
                  <a:lnTo>
                    <a:pt x="210312" y="199453"/>
                  </a:lnTo>
                  <a:lnTo>
                    <a:pt x="174771" y="222432"/>
                  </a:lnTo>
                  <a:lnTo>
                    <a:pt x="131825" y="230886"/>
                  </a:lnTo>
                  <a:lnTo>
                    <a:pt x="194814" y="230886"/>
                  </a:lnTo>
                  <a:lnTo>
                    <a:pt x="224504" y="212074"/>
                  </a:lnTo>
                  <a:lnTo>
                    <a:pt x="253091" y="172598"/>
                  </a:lnTo>
                  <a:lnTo>
                    <a:pt x="263652" y="124206"/>
                  </a:lnTo>
                  <a:lnTo>
                    <a:pt x="262796" y="111083"/>
                  </a:lnTo>
                  <a:lnTo>
                    <a:pt x="260334" y="98091"/>
                  </a:lnTo>
                  <a:lnTo>
                    <a:pt x="256418" y="85361"/>
                  </a:lnTo>
                  <a:lnTo>
                    <a:pt x="251206" y="73025"/>
                  </a:lnTo>
                  <a:lnTo>
                    <a:pt x="249681" y="71628"/>
                  </a:lnTo>
                  <a:lnTo>
                    <a:pt x="248158" y="70104"/>
                  </a:lnTo>
                  <a:lnTo>
                    <a:pt x="244983" y="68707"/>
                  </a:lnTo>
                  <a:lnTo>
                    <a:pt x="243459" y="67183"/>
                  </a:lnTo>
                  <a:close/>
                </a:path>
                <a:path w="264160" h="248920">
                  <a:moveTo>
                    <a:pt x="192278" y="19050"/>
                  </a:moveTo>
                  <a:lnTo>
                    <a:pt x="131825" y="19050"/>
                  </a:lnTo>
                  <a:lnTo>
                    <a:pt x="143422" y="19597"/>
                  </a:lnTo>
                  <a:lnTo>
                    <a:pt x="154876" y="21240"/>
                  </a:lnTo>
                  <a:lnTo>
                    <a:pt x="166044" y="23979"/>
                  </a:lnTo>
                  <a:lnTo>
                    <a:pt x="176784" y="27813"/>
                  </a:lnTo>
                  <a:lnTo>
                    <a:pt x="183006" y="30734"/>
                  </a:lnTo>
                  <a:lnTo>
                    <a:pt x="187706" y="27813"/>
                  </a:lnTo>
                  <a:lnTo>
                    <a:pt x="190754" y="23368"/>
                  </a:lnTo>
                  <a:lnTo>
                    <a:pt x="192278" y="19050"/>
                  </a:lnTo>
                  <a:close/>
                </a:path>
              </a:pathLst>
            </a:custGeom>
            <a:solidFill>
              <a:srgbClr val="CDA73B"/>
            </a:solidFill>
          </p:spPr>
          <p:txBody>
            <a:bodyPr wrap="square" lIns="0" tIns="0" rIns="0" bIns="0" rtlCol="0"/>
            <a:lstStyle/>
            <a:p>
              <a:endParaRPr/>
            </a:p>
          </p:txBody>
        </p:sp>
        <p:sp>
          <p:nvSpPr>
            <p:cNvPr id="61" name="object 21">
              <a:extLst>
                <a:ext uri="{FF2B5EF4-FFF2-40B4-BE49-F238E27FC236}">
                  <a16:creationId xmlns:a16="http://schemas.microsoft.com/office/drawing/2014/main" id="{BD73C401-C54C-488B-9584-88B4934E8F69}"/>
                </a:ext>
              </a:extLst>
            </p:cNvPr>
            <p:cNvSpPr/>
            <p:nvPr/>
          </p:nvSpPr>
          <p:spPr>
            <a:xfrm>
              <a:off x="2407919" y="4122419"/>
              <a:ext cx="147828" cy="138684"/>
            </a:xfrm>
            <a:prstGeom prst="rect">
              <a:avLst/>
            </a:prstGeom>
            <a:blipFill>
              <a:blip r:embed="rId5" cstate="print"/>
              <a:stretch>
                <a:fillRect/>
              </a:stretch>
            </a:blipFill>
          </p:spPr>
          <p:txBody>
            <a:bodyPr wrap="square" lIns="0" tIns="0" rIns="0" bIns="0" rtlCol="0"/>
            <a:lstStyle/>
            <a:p>
              <a:endParaRPr/>
            </a:p>
          </p:txBody>
        </p:sp>
        <p:sp>
          <p:nvSpPr>
            <p:cNvPr id="62" name="object 22">
              <a:extLst>
                <a:ext uri="{FF2B5EF4-FFF2-40B4-BE49-F238E27FC236}">
                  <a16:creationId xmlns:a16="http://schemas.microsoft.com/office/drawing/2014/main" id="{D90F32CA-B6C0-44A9-A8E8-C6562B0FA254}"/>
                </a:ext>
              </a:extLst>
            </p:cNvPr>
            <p:cNvSpPr/>
            <p:nvPr/>
          </p:nvSpPr>
          <p:spPr>
            <a:xfrm>
              <a:off x="2292095" y="4012691"/>
              <a:ext cx="378460" cy="356870"/>
            </a:xfrm>
            <a:custGeom>
              <a:avLst/>
              <a:gdLst/>
              <a:ahLst/>
              <a:cxnLst/>
              <a:rect l="l" t="t" r="r" b="b"/>
              <a:pathLst>
                <a:path w="378460" h="356870">
                  <a:moveTo>
                    <a:pt x="188976" y="0"/>
                  </a:moveTo>
                  <a:lnTo>
                    <a:pt x="138421" y="6408"/>
                  </a:lnTo>
                  <a:lnTo>
                    <a:pt x="93189" y="24468"/>
                  </a:lnTo>
                  <a:lnTo>
                    <a:pt x="55006" y="52435"/>
                  </a:lnTo>
                  <a:lnTo>
                    <a:pt x="25597" y="88561"/>
                  </a:lnTo>
                  <a:lnTo>
                    <a:pt x="6686" y="131101"/>
                  </a:lnTo>
                  <a:lnTo>
                    <a:pt x="0" y="178307"/>
                  </a:lnTo>
                  <a:lnTo>
                    <a:pt x="6686" y="225514"/>
                  </a:lnTo>
                  <a:lnTo>
                    <a:pt x="25597" y="268054"/>
                  </a:lnTo>
                  <a:lnTo>
                    <a:pt x="55006" y="304180"/>
                  </a:lnTo>
                  <a:lnTo>
                    <a:pt x="93189" y="332147"/>
                  </a:lnTo>
                  <a:lnTo>
                    <a:pt x="138421" y="350207"/>
                  </a:lnTo>
                  <a:lnTo>
                    <a:pt x="188976" y="356615"/>
                  </a:lnTo>
                  <a:lnTo>
                    <a:pt x="239001" y="350207"/>
                  </a:lnTo>
                  <a:lnTo>
                    <a:pt x="284084" y="332147"/>
                  </a:lnTo>
                  <a:lnTo>
                    <a:pt x="322373" y="304180"/>
                  </a:lnTo>
                  <a:lnTo>
                    <a:pt x="352015" y="268054"/>
                  </a:lnTo>
                  <a:lnTo>
                    <a:pt x="371159" y="225514"/>
                  </a:lnTo>
                  <a:lnTo>
                    <a:pt x="377952" y="178307"/>
                  </a:lnTo>
                  <a:lnTo>
                    <a:pt x="376834" y="159924"/>
                  </a:lnTo>
                  <a:lnTo>
                    <a:pt x="362458" y="108203"/>
                  </a:lnTo>
                  <a:lnTo>
                    <a:pt x="349990" y="130802"/>
                  </a:lnTo>
                  <a:lnTo>
                    <a:pt x="354314" y="146303"/>
                  </a:lnTo>
                  <a:lnTo>
                    <a:pt x="356899" y="162091"/>
                  </a:lnTo>
                  <a:lnTo>
                    <a:pt x="357759" y="178307"/>
                  </a:lnTo>
                  <a:lnTo>
                    <a:pt x="351712" y="220644"/>
                  </a:lnTo>
                  <a:lnTo>
                    <a:pt x="334659" y="258938"/>
                  </a:lnTo>
                  <a:lnTo>
                    <a:pt x="308229" y="291560"/>
                  </a:lnTo>
                  <a:lnTo>
                    <a:pt x="274051" y="316879"/>
                  </a:lnTo>
                  <a:lnTo>
                    <a:pt x="233757" y="333265"/>
                  </a:lnTo>
                  <a:lnTo>
                    <a:pt x="188976" y="339089"/>
                  </a:lnTo>
                  <a:lnTo>
                    <a:pt x="143542" y="333265"/>
                  </a:lnTo>
                  <a:lnTo>
                    <a:pt x="102794" y="316879"/>
                  </a:lnTo>
                  <a:lnTo>
                    <a:pt x="68326" y="291560"/>
                  </a:lnTo>
                  <a:lnTo>
                    <a:pt x="41731" y="258938"/>
                  </a:lnTo>
                  <a:lnTo>
                    <a:pt x="24605" y="220644"/>
                  </a:lnTo>
                  <a:lnTo>
                    <a:pt x="18542" y="178307"/>
                  </a:lnTo>
                  <a:lnTo>
                    <a:pt x="24605" y="136084"/>
                  </a:lnTo>
                  <a:lnTo>
                    <a:pt x="41731" y="98072"/>
                  </a:lnTo>
                  <a:lnTo>
                    <a:pt x="68326" y="65817"/>
                  </a:lnTo>
                  <a:lnTo>
                    <a:pt x="102794" y="40865"/>
                  </a:lnTo>
                  <a:lnTo>
                    <a:pt x="143542" y="24761"/>
                  </a:lnTo>
                  <a:lnTo>
                    <a:pt x="188976" y="19049"/>
                  </a:lnTo>
                  <a:lnTo>
                    <a:pt x="206142" y="19861"/>
                  </a:lnTo>
                  <a:lnTo>
                    <a:pt x="222869" y="22304"/>
                  </a:lnTo>
                  <a:lnTo>
                    <a:pt x="239285" y="26390"/>
                  </a:lnTo>
                  <a:lnTo>
                    <a:pt x="255524" y="32130"/>
                  </a:lnTo>
                  <a:lnTo>
                    <a:pt x="258699" y="33654"/>
                  </a:lnTo>
                  <a:lnTo>
                    <a:pt x="260223" y="33654"/>
                  </a:lnTo>
                  <a:lnTo>
                    <a:pt x="266446" y="30733"/>
                  </a:lnTo>
                  <a:lnTo>
                    <a:pt x="267970" y="29209"/>
                  </a:lnTo>
                  <a:lnTo>
                    <a:pt x="267970" y="27812"/>
                  </a:lnTo>
                  <a:lnTo>
                    <a:pt x="269494" y="24891"/>
                  </a:lnTo>
                  <a:lnTo>
                    <a:pt x="269494" y="20446"/>
                  </a:lnTo>
                  <a:lnTo>
                    <a:pt x="267970" y="17525"/>
                  </a:lnTo>
                  <a:lnTo>
                    <a:pt x="226695" y="4016"/>
                  </a:lnTo>
                  <a:lnTo>
                    <a:pt x="207764" y="1049"/>
                  </a:lnTo>
                  <a:lnTo>
                    <a:pt x="188976" y="0"/>
                  </a:lnTo>
                  <a:close/>
                </a:path>
              </a:pathLst>
            </a:custGeom>
            <a:solidFill>
              <a:srgbClr val="CDA73B"/>
            </a:solidFill>
          </p:spPr>
          <p:txBody>
            <a:bodyPr wrap="square" lIns="0" tIns="0" rIns="0" bIns="0" rtlCol="0"/>
            <a:lstStyle/>
            <a:p>
              <a:endParaRPr/>
            </a:p>
          </p:txBody>
        </p:sp>
      </p:grpSp>
      <p:grpSp>
        <p:nvGrpSpPr>
          <p:cNvPr id="63" name="object 18">
            <a:extLst>
              <a:ext uri="{FF2B5EF4-FFF2-40B4-BE49-F238E27FC236}">
                <a16:creationId xmlns:a16="http://schemas.microsoft.com/office/drawing/2014/main" id="{4321CAC3-ECC4-4FB5-AF0A-99C49F9A25E6}"/>
              </a:ext>
            </a:extLst>
          </p:cNvPr>
          <p:cNvGrpSpPr/>
          <p:nvPr/>
        </p:nvGrpSpPr>
        <p:grpSpPr>
          <a:xfrm>
            <a:off x="4810163" y="5192112"/>
            <a:ext cx="330803" cy="325120"/>
            <a:chOff x="2292095" y="4012691"/>
            <a:chExt cx="378460" cy="356870"/>
          </a:xfrm>
        </p:grpSpPr>
        <p:sp>
          <p:nvSpPr>
            <p:cNvPr id="64" name="object 19">
              <a:extLst>
                <a:ext uri="{FF2B5EF4-FFF2-40B4-BE49-F238E27FC236}">
                  <a16:creationId xmlns:a16="http://schemas.microsoft.com/office/drawing/2014/main" id="{E43C5A7F-5680-47EE-B9EB-8B13E86FC2C3}"/>
                </a:ext>
              </a:extLst>
            </p:cNvPr>
            <p:cNvSpPr/>
            <p:nvPr/>
          </p:nvSpPr>
          <p:spPr>
            <a:xfrm>
              <a:off x="2464307" y="4012691"/>
              <a:ext cx="205740" cy="195071"/>
            </a:xfrm>
            <a:prstGeom prst="rect">
              <a:avLst/>
            </a:prstGeom>
            <a:blipFill>
              <a:blip r:embed="rId4" cstate="print"/>
              <a:stretch>
                <a:fillRect/>
              </a:stretch>
            </a:blipFill>
          </p:spPr>
          <p:txBody>
            <a:bodyPr wrap="square" lIns="0" tIns="0" rIns="0" bIns="0" rtlCol="0"/>
            <a:lstStyle/>
            <a:p>
              <a:endParaRPr/>
            </a:p>
          </p:txBody>
        </p:sp>
        <p:sp>
          <p:nvSpPr>
            <p:cNvPr id="65" name="object 20">
              <a:extLst>
                <a:ext uri="{FF2B5EF4-FFF2-40B4-BE49-F238E27FC236}">
                  <a16:creationId xmlns:a16="http://schemas.microsoft.com/office/drawing/2014/main" id="{CE3CD881-8431-4909-A659-2213356390BB}"/>
                </a:ext>
              </a:extLst>
            </p:cNvPr>
            <p:cNvSpPr/>
            <p:nvPr/>
          </p:nvSpPr>
          <p:spPr>
            <a:xfrm>
              <a:off x="2350007" y="4067555"/>
              <a:ext cx="264160" cy="248920"/>
            </a:xfrm>
            <a:custGeom>
              <a:avLst/>
              <a:gdLst/>
              <a:ahLst/>
              <a:cxnLst/>
              <a:rect l="l" t="t" r="r" b="b"/>
              <a:pathLst>
                <a:path w="264160" h="248920">
                  <a:moveTo>
                    <a:pt x="131825" y="0"/>
                  </a:moveTo>
                  <a:lnTo>
                    <a:pt x="80474" y="9745"/>
                  </a:lnTo>
                  <a:lnTo>
                    <a:pt x="38576" y="36337"/>
                  </a:lnTo>
                  <a:lnTo>
                    <a:pt x="10346" y="75813"/>
                  </a:lnTo>
                  <a:lnTo>
                    <a:pt x="0" y="124206"/>
                  </a:lnTo>
                  <a:lnTo>
                    <a:pt x="10346" y="172598"/>
                  </a:lnTo>
                  <a:lnTo>
                    <a:pt x="38576" y="212074"/>
                  </a:lnTo>
                  <a:lnTo>
                    <a:pt x="80474" y="238666"/>
                  </a:lnTo>
                  <a:lnTo>
                    <a:pt x="131825" y="248412"/>
                  </a:lnTo>
                  <a:lnTo>
                    <a:pt x="182534" y="238666"/>
                  </a:lnTo>
                  <a:lnTo>
                    <a:pt x="194814" y="230886"/>
                  </a:lnTo>
                  <a:lnTo>
                    <a:pt x="131825" y="230886"/>
                  </a:lnTo>
                  <a:lnTo>
                    <a:pt x="87999" y="222432"/>
                  </a:lnTo>
                  <a:lnTo>
                    <a:pt x="52006" y="199453"/>
                  </a:lnTo>
                  <a:lnTo>
                    <a:pt x="27634" y="165520"/>
                  </a:lnTo>
                  <a:lnTo>
                    <a:pt x="18668" y="124206"/>
                  </a:lnTo>
                  <a:lnTo>
                    <a:pt x="27634" y="83129"/>
                  </a:lnTo>
                  <a:lnTo>
                    <a:pt x="52006" y="49720"/>
                  </a:lnTo>
                  <a:lnTo>
                    <a:pt x="87999" y="27265"/>
                  </a:lnTo>
                  <a:lnTo>
                    <a:pt x="131825" y="19050"/>
                  </a:lnTo>
                  <a:lnTo>
                    <a:pt x="192278" y="19050"/>
                  </a:lnTo>
                  <a:lnTo>
                    <a:pt x="190754" y="13208"/>
                  </a:lnTo>
                  <a:lnTo>
                    <a:pt x="186055" y="11684"/>
                  </a:lnTo>
                  <a:lnTo>
                    <a:pt x="184531" y="11684"/>
                  </a:lnTo>
                  <a:lnTo>
                    <a:pt x="171741" y="6804"/>
                  </a:lnTo>
                  <a:lnTo>
                    <a:pt x="158797" y="3127"/>
                  </a:lnTo>
                  <a:lnTo>
                    <a:pt x="145543" y="807"/>
                  </a:lnTo>
                  <a:lnTo>
                    <a:pt x="131825" y="0"/>
                  </a:lnTo>
                  <a:close/>
                </a:path>
                <a:path w="264160" h="248920">
                  <a:moveTo>
                    <a:pt x="243459" y="67183"/>
                  </a:moveTo>
                  <a:lnTo>
                    <a:pt x="240411" y="67183"/>
                  </a:lnTo>
                  <a:lnTo>
                    <a:pt x="238887" y="68707"/>
                  </a:lnTo>
                  <a:lnTo>
                    <a:pt x="235712" y="70104"/>
                  </a:lnTo>
                  <a:lnTo>
                    <a:pt x="234187" y="71628"/>
                  </a:lnTo>
                  <a:lnTo>
                    <a:pt x="232664" y="74549"/>
                  </a:lnTo>
                  <a:lnTo>
                    <a:pt x="232664" y="78867"/>
                  </a:lnTo>
                  <a:lnTo>
                    <a:pt x="234187" y="80391"/>
                  </a:lnTo>
                  <a:lnTo>
                    <a:pt x="238261" y="91344"/>
                  </a:lnTo>
                  <a:lnTo>
                    <a:pt x="241157" y="102298"/>
                  </a:lnTo>
                  <a:lnTo>
                    <a:pt x="242885" y="113252"/>
                  </a:lnTo>
                  <a:lnTo>
                    <a:pt x="243459" y="124206"/>
                  </a:lnTo>
                  <a:lnTo>
                    <a:pt x="234517" y="165520"/>
                  </a:lnTo>
                  <a:lnTo>
                    <a:pt x="210312" y="199453"/>
                  </a:lnTo>
                  <a:lnTo>
                    <a:pt x="174771" y="222432"/>
                  </a:lnTo>
                  <a:lnTo>
                    <a:pt x="131825" y="230886"/>
                  </a:lnTo>
                  <a:lnTo>
                    <a:pt x="194814" y="230886"/>
                  </a:lnTo>
                  <a:lnTo>
                    <a:pt x="224504" y="212074"/>
                  </a:lnTo>
                  <a:lnTo>
                    <a:pt x="253091" y="172598"/>
                  </a:lnTo>
                  <a:lnTo>
                    <a:pt x="263652" y="124206"/>
                  </a:lnTo>
                  <a:lnTo>
                    <a:pt x="262796" y="111083"/>
                  </a:lnTo>
                  <a:lnTo>
                    <a:pt x="260334" y="98091"/>
                  </a:lnTo>
                  <a:lnTo>
                    <a:pt x="256418" y="85361"/>
                  </a:lnTo>
                  <a:lnTo>
                    <a:pt x="251206" y="73025"/>
                  </a:lnTo>
                  <a:lnTo>
                    <a:pt x="249681" y="71628"/>
                  </a:lnTo>
                  <a:lnTo>
                    <a:pt x="248158" y="70104"/>
                  </a:lnTo>
                  <a:lnTo>
                    <a:pt x="244983" y="68707"/>
                  </a:lnTo>
                  <a:lnTo>
                    <a:pt x="243459" y="67183"/>
                  </a:lnTo>
                  <a:close/>
                </a:path>
                <a:path w="264160" h="248920">
                  <a:moveTo>
                    <a:pt x="192278" y="19050"/>
                  </a:moveTo>
                  <a:lnTo>
                    <a:pt x="131825" y="19050"/>
                  </a:lnTo>
                  <a:lnTo>
                    <a:pt x="143422" y="19597"/>
                  </a:lnTo>
                  <a:lnTo>
                    <a:pt x="154876" y="21240"/>
                  </a:lnTo>
                  <a:lnTo>
                    <a:pt x="166044" y="23979"/>
                  </a:lnTo>
                  <a:lnTo>
                    <a:pt x="176784" y="27813"/>
                  </a:lnTo>
                  <a:lnTo>
                    <a:pt x="183006" y="30734"/>
                  </a:lnTo>
                  <a:lnTo>
                    <a:pt x="187706" y="27813"/>
                  </a:lnTo>
                  <a:lnTo>
                    <a:pt x="190754" y="23368"/>
                  </a:lnTo>
                  <a:lnTo>
                    <a:pt x="192278" y="19050"/>
                  </a:lnTo>
                  <a:close/>
                </a:path>
              </a:pathLst>
            </a:custGeom>
            <a:solidFill>
              <a:srgbClr val="CDA73B"/>
            </a:solidFill>
          </p:spPr>
          <p:txBody>
            <a:bodyPr wrap="square" lIns="0" tIns="0" rIns="0" bIns="0" rtlCol="0"/>
            <a:lstStyle/>
            <a:p>
              <a:endParaRPr/>
            </a:p>
          </p:txBody>
        </p:sp>
        <p:sp>
          <p:nvSpPr>
            <p:cNvPr id="66" name="object 21">
              <a:extLst>
                <a:ext uri="{FF2B5EF4-FFF2-40B4-BE49-F238E27FC236}">
                  <a16:creationId xmlns:a16="http://schemas.microsoft.com/office/drawing/2014/main" id="{C0359E91-D626-4545-8A7C-856C06122716}"/>
                </a:ext>
              </a:extLst>
            </p:cNvPr>
            <p:cNvSpPr/>
            <p:nvPr/>
          </p:nvSpPr>
          <p:spPr>
            <a:xfrm>
              <a:off x="2407919" y="4122419"/>
              <a:ext cx="147828" cy="138684"/>
            </a:xfrm>
            <a:prstGeom prst="rect">
              <a:avLst/>
            </a:prstGeom>
            <a:blipFill>
              <a:blip r:embed="rId5" cstate="print"/>
              <a:stretch>
                <a:fillRect/>
              </a:stretch>
            </a:blipFill>
          </p:spPr>
          <p:txBody>
            <a:bodyPr wrap="square" lIns="0" tIns="0" rIns="0" bIns="0" rtlCol="0"/>
            <a:lstStyle/>
            <a:p>
              <a:endParaRPr/>
            </a:p>
          </p:txBody>
        </p:sp>
        <p:sp>
          <p:nvSpPr>
            <p:cNvPr id="67" name="object 22">
              <a:extLst>
                <a:ext uri="{FF2B5EF4-FFF2-40B4-BE49-F238E27FC236}">
                  <a16:creationId xmlns:a16="http://schemas.microsoft.com/office/drawing/2014/main" id="{B256A8C6-17B4-4FF9-A564-96ACD5B66FC8}"/>
                </a:ext>
              </a:extLst>
            </p:cNvPr>
            <p:cNvSpPr/>
            <p:nvPr/>
          </p:nvSpPr>
          <p:spPr>
            <a:xfrm>
              <a:off x="2292095" y="4012691"/>
              <a:ext cx="378460" cy="356870"/>
            </a:xfrm>
            <a:custGeom>
              <a:avLst/>
              <a:gdLst/>
              <a:ahLst/>
              <a:cxnLst/>
              <a:rect l="l" t="t" r="r" b="b"/>
              <a:pathLst>
                <a:path w="378460" h="356870">
                  <a:moveTo>
                    <a:pt x="188976" y="0"/>
                  </a:moveTo>
                  <a:lnTo>
                    <a:pt x="138421" y="6408"/>
                  </a:lnTo>
                  <a:lnTo>
                    <a:pt x="93189" y="24468"/>
                  </a:lnTo>
                  <a:lnTo>
                    <a:pt x="55006" y="52435"/>
                  </a:lnTo>
                  <a:lnTo>
                    <a:pt x="25597" y="88561"/>
                  </a:lnTo>
                  <a:lnTo>
                    <a:pt x="6686" y="131101"/>
                  </a:lnTo>
                  <a:lnTo>
                    <a:pt x="0" y="178307"/>
                  </a:lnTo>
                  <a:lnTo>
                    <a:pt x="6686" y="225514"/>
                  </a:lnTo>
                  <a:lnTo>
                    <a:pt x="25597" y="268054"/>
                  </a:lnTo>
                  <a:lnTo>
                    <a:pt x="55006" y="304180"/>
                  </a:lnTo>
                  <a:lnTo>
                    <a:pt x="93189" y="332147"/>
                  </a:lnTo>
                  <a:lnTo>
                    <a:pt x="138421" y="350207"/>
                  </a:lnTo>
                  <a:lnTo>
                    <a:pt x="188976" y="356615"/>
                  </a:lnTo>
                  <a:lnTo>
                    <a:pt x="239001" y="350207"/>
                  </a:lnTo>
                  <a:lnTo>
                    <a:pt x="284084" y="332147"/>
                  </a:lnTo>
                  <a:lnTo>
                    <a:pt x="322373" y="304180"/>
                  </a:lnTo>
                  <a:lnTo>
                    <a:pt x="352015" y="268054"/>
                  </a:lnTo>
                  <a:lnTo>
                    <a:pt x="371159" y="225514"/>
                  </a:lnTo>
                  <a:lnTo>
                    <a:pt x="377952" y="178307"/>
                  </a:lnTo>
                  <a:lnTo>
                    <a:pt x="376834" y="159924"/>
                  </a:lnTo>
                  <a:lnTo>
                    <a:pt x="362458" y="108203"/>
                  </a:lnTo>
                  <a:lnTo>
                    <a:pt x="349990" y="130802"/>
                  </a:lnTo>
                  <a:lnTo>
                    <a:pt x="354314" y="146303"/>
                  </a:lnTo>
                  <a:lnTo>
                    <a:pt x="356899" y="162091"/>
                  </a:lnTo>
                  <a:lnTo>
                    <a:pt x="357759" y="178307"/>
                  </a:lnTo>
                  <a:lnTo>
                    <a:pt x="351712" y="220644"/>
                  </a:lnTo>
                  <a:lnTo>
                    <a:pt x="334659" y="258938"/>
                  </a:lnTo>
                  <a:lnTo>
                    <a:pt x="308229" y="291560"/>
                  </a:lnTo>
                  <a:lnTo>
                    <a:pt x="274051" y="316879"/>
                  </a:lnTo>
                  <a:lnTo>
                    <a:pt x="233757" y="333265"/>
                  </a:lnTo>
                  <a:lnTo>
                    <a:pt x="188976" y="339089"/>
                  </a:lnTo>
                  <a:lnTo>
                    <a:pt x="143542" y="333265"/>
                  </a:lnTo>
                  <a:lnTo>
                    <a:pt x="102794" y="316879"/>
                  </a:lnTo>
                  <a:lnTo>
                    <a:pt x="68326" y="291560"/>
                  </a:lnTo>
                  <a:lnTo>
                    <a:pt x="41731" y="258938"/>
                  </a:lnTo>
                  <a:lnTo>
                    <a:pt x="24605" y="220644"/>
                  </a:lnTo>
                  <a:lnTo>
                    <a:pt x="18542" y="178307"/>
                  </a:lnTo>
                  <a:lnTo>
                    <a:pt x="24605" y="136084"/>
                  </a:lnTo>
                  <a:lnTo>
                    <a:pt x="41731" y="98072"/>
                  </a:lnTo>
                  <a:lnTo>
                    <a:pt x="68326" y="65817"/>
                  </a:lnTo>
                  <a:lnTo>
                    <a:pt x="102794" y="40865"/>
                  </a:lnTo>
                  <a:lnTo>
                    <a:pt x="143542" y="24761"/>
                  </a:lnTo>
                  <a:lnTo>
                    <a:pt x="188976" y="19049"/>
                  </a:lnTo>
                  <a:lnTo>
                    <a:pt x="206142" y="19861"/>
                  </a:lnTo>
                  <a:lnTo>
                    <a:pt x="222869" y="22304"/>
                  </a:lnTo>
                  <a:lnTo>
                    <a:pt x="239285" y="26390"/>
                  </a:lnTo>
                  <a:lnTo>
                    <a:pt x="255524" y="32130"/>
                  </a:lnTo>
                  <a:lnTo>
                    <a:pt x="258699" y="33654"/>
                  </a:lnTo>
                  <a:lnTo>
                    <a:pt x="260223" y="33654"/>
                  </a:lnTo>
                  <a:lnTo>
                    <a:pt x="266446" y="30733"/>
                  </a:lnTo>
                  <a:lnTo>
                    <a:pt x="267970" y="29209"/>
                  </a:lnTo>
                  <a:lnTo>
                    <a:pt x="267970" y="27812"/>
                  </a:lnTo>
                  <a:lnTo>
                    <a:pt x="269494" y="24891"/>
                  </a:lnTo>
                  <a:lnTo>
                    <a:pt x="269494" y="20446"/>
                  </a:lnTo>
                  <a:lnTo>
                    <a:pt x="267970" y="17525"/>
                  </a:lnTo>
                  <a:lnTo>
                    <a:pt x="226695" y="4016"/>
                  </a:lnTo>
                  <a:lnTo>
                    <a:pt x="207764" y="1049"/>
                  </a:lnTo>
                  <a:lnTo>
                    <a:pt x="188976" y="0"/>
                  </a:lnTo>
                  <a:close/>
                </a:path>
              </a:pathLst>
            </a:custGeom>
            <a:solidFill>
              <a:srgbClr val="CDA73B"/>
            </a:solidFill>
          </p:spPr>
          <p:txBody>
            <a:bodyPr wrap="square" lIns="0" tIns="0" rIns="0" bIns="0" rtlCol="0"/>
            <a:lstStyle/>
            <a:p>
              <a:endParaRPr/>
            </a:p>
          </p:txBody>
        </p:sp>
      </p:grpSp>
      <p:grpSp>
        <p:nvGrpSpPr>
          <p:cNvPr id="68" name="object 18">
            <a:extLst>
              <a:ext uri="{FF2B5EF4-FFF2-40B4-BE49-F238E27FC236}">
                <a16:creationId xmlns:a16="http://schemas.microsoft.com/office/drawing/2014/main" id="{4217CF41-9602-42F7-A4D5-D7DBCD00DBC2}"/>
              </a:ext>
            </a:extLst>
          </p:cNvPr>
          <p:cNvGrpSpPr/>
          <p:nvPr/>
        </p:nvGrpSpPr>
        <p:grpSpPr>
          <a:xfrm>
            <a:off x="4832291" y="3955550"/>
            <a:ext cx="330803" cy="325120"/>
            <a:chOff x="2292095" y="4012691"/>
            <a:chExt cx="378460" cy="356870"/>
          </a:xfrm>
        </p:grpSpPr>
        <p:sp>
          <p:nvSpPr>
            <p:cNvPr id="69" name="object 19">
              <a:extLst>
                <a:ext uri="{FF2B5EF4-FFF2-40B4-BE49-F238E27FC236}">
                  <a16:creationId xmlns:a16="http://schemas.microsoft.com/office/drawing/2014/main" id="{7C2FDB56-3E78-4F36-AECE-58077AD94C39}"/>
                </a:ext>
              </a:extLst>
            </p:cNvPr>
            <p:cNvSpPr/>
            <p:nvPr/>
          </p:nvSpPr>
          <p:spPr>
            <a:xfrm>
              <a:off x="2464307" y="4012691"/>
              <a:ext cx="205740" cy="195071"/>
            </a:xfrm>
            <a:prstGeom prst="rect">
              <a:avLst/>
            </a:prstGeom>
            <a:blipFill>
              <a:blip r:embed="rId4" cstate="print"/>
              <a:stretch>
                <a:fillRect/>
              </a:stretch>
            </a:blipFill>
          </p:spPr>
          <p:txBody>
            <a:bodyPr wrap="square" lIns="0" tIns="0" rIns="0" bIns="0" rtlCol="0"/>
            <a:lstStyle/>
            <a:p>
              <a:endParaRPr/>
            </a:p>
          </p:txBody>
        </p:sp>
        <p:sp>
          <p:nvSpPr>
            <p:cNvPr id="70" name="object 20">
              <a:extLst>
                <a:ext uri="{FF2B5EF4-FFF2-40B4-BE49-F238E27FC236}">
                  <a16:creationId xmlns:a16="http://schemas.microsoft.com/office/drawing/2014/main" id="{693B8F73-3111-405C-9A07-5486DB38C139}"/>
                </a:ext>
              </a:extLst>
            </p:cNvPr>
            <p:cNvSpPr/>
            <p:nvPr/>
          </p:nvSpPr>
          <p:spPr>
            <a:xfrm>
              <a:off x="2350007" y="4067555"/>
              <a:ext cx="264160" cy="248920"/>
            </a:xfrm>
            <a:custGeom>
              <a:avLst/>
              <a:gdLst/>
              <a:ahLst/>
              <a:cxnLst/>
              <a:rect l="l" t="t" r="r" b="b"/>
              <a:pathLst>
                <a:path w="264160" h="248920">
                  <a:moveTo>
                    <a:pt x="131825" y="0"/>
                  </a:moveTo>
                  <a:lnTo>
                    <a:pt x="80474" y="9745"/>
                  </a:lnTo>
                  <a:lnTo>
                    <a:pt x="38576" y="36337"/>
                  </a:lnTo>
                  <a:lnTo>
                    <a:pt x="10346" y="75813"/>
                  </a:lnTo>
                  <a:lnTo>
                    <a:pt x="0" y="124206"/>
                  </a:lnTo>
                  <a:lnTo>
                    <a:pt x="10346" y="172598"/>
                  </a:lnTo>
                  <a:lnTo>
                    <a:pt x="38576" y="212074"/>
                  </a:lnTo>
                  <a:lnTo>
                    <a:pt x="80474" y="238666"/>
                  </a:lnTo>
                  <a:lnTo>
                    <a:pt x="131825" y="248412"/>
                  </a:lnTo>
                  <a:lnTo>
                    <a:pt x="182534" y="238666"/>
                  </a:lnTo>
                  <a:lnTo>
                    <a:pt x="194814" y="230886"/>
                  </a:lnTo>
                  <a:lnTo>
                    <a:pt x="131825" y="230886"/>
                  </a:lnTo>
                  <a:lnTo>
                    <a:pt x="87999" y="222432"/>
                  </a:lnTo>
                  <a:lnTo>
                    <a:pt x="52006" y="199453"/>
                  </a:lnTo>
                  <a:lnTo>
                    <a:pt x="27634" y="165520"/>
                  </a:lnTo>
                  <a:lnTo>
                    <a:pt x="18668" y="124206"/>
                  </a:lnTo>
                  <a:lnTo>
                    <a:pt x="27634" y="83129"/>
                  </a:lnTo>
                  <a:lnTo>
                    <a:pt x="52006" y="49720"/>
                  </a:lnTo>
                  <a:lnTo>
                    <a:pt x="87999" y="27265"/>
                  </a:lnTo>
                  <a:lnTo>
                    <a:pt x="131825" y="19050"/>
                  </a:lnTo>
                  <a:lnTo>
                    <a:pt x="192278" y="19050"/>
                  </a:lnTo>
                  <a:lnTo>
                    <a:pt x="190754" y="13208"/>
                  </a:lnTo>
                  <a:lnTo>
                    <a:pt x="186055" y="11684"/>
                  </a:lnTo>
                  <a:lnTo>
                    <a:pt x="184531" y="11684"/>
                  </a:lnTo>
                  <a:lnTo>
                    <a:pt x="171741" y="6804"/>
                  </a:lnTo>
                  <a:lnTo>
                    <a:pt x="158797" y="3127"/>
                  </a:lnTo>
                  <a:lnTo>
                    <a:pt x="145543" y="807"/>
                  </a:lnTo>
                  <a:lnTo>
                    <a:pt x="131825" y="0"/>
                  </a:lnTo>
                  <a:close/>
                </a:path>
                <a:path w="264160" h="248920">
                  <a:moveTo>
                    <a:pt x="243459" y="67183"/>
                  </a:moveTo>
                  <a:lnTo>
                    <a:pt x="240411" y="67183"/>
                  </a:lnTo>
                  <a:lnTo>
                    <a:pt x="238887" y="68707"/>
                  </a:lnTo>
                  <a:lnTo>
                    <a:pt x="235712" y="70104"/>
                  </a:lnTo>
                  <a:lnTo>
                    <a:pt x="234187" y="71628"/>
                  </a:lnTo>
                  <a:lnTo>
                    <a:pt x="232664" y="74549"/>
                  </a:lnTo>
                  <a:lnTo>
                    <a:pt x="232664" y="78867"/>
                  </a:lnTo>
                  <a:lnTo>
                    <a:pt x="234187" y="80391"/>
                  </a:lnTo>
                  <a:lnTo>
                    <a:pt x="238261" y="91344"/>
                  </a:lnTo>
                  <a:lnTo>
                    <a:pt x="241157" y="102298"/>
                  </a:lnTo>
                  <a:lnTo>
                    <a:pt x="242885" y="113252"/>
                  </a:lnTo>
                  <a:lnTo>
                    <a:pt x="243459" y="124206"/>
                  </a:lnTo>
                  <a:lnTo>
                    <a:pt x="234517" y="165520"/>
                  </a:lnTo>
                  <a:lnTo>
                    <a:pt x="210312" y="199453"/>
                  </a:lnTo>
                  <a:lnTo>
                    <a:pt x="174771" y="222432"/>
                  </a:lnTo>
                  <a:lnTo>
                    <a:pt x="131825" y="230886"/>
                  </a:lnTo>
                  <a:lnTo>
                    <a:pt x="194814" y="230886"/>
                  </a:lnTo>
                  <a:lnTo>
                    <a:pt x="224504" y="212074"/>
                  </a:lnTo>
                  <a:lnTo>
                    <a:pt x="253091" y="172598"/>
                  </a:lnTo>
                  <a:lnTo>
                    <a:pt x="263652" y="124206"/>
                  </a:lnTo>
                  <a:lnTo>
                    <a:pt x="262796" y="111083"/>
                  </a:lnTo>
                  <a:lnTo>
                    <a:pt x="260334" y="98091"/>
                  </a:lnTo>
                  <a:lnTo>
                    <a:pt x="256418" y="85361"/>
                  </a:lnTo>
                  <a:lnTo>
                    <a:pt x="251206" y="73025"/>
                  </a:lnTo>
                  <a:lnTo>
                    <a:pt x="249681" y="71628"/>
                  </a:lnTo>
                  <a:lnTo>
                    <a:pt x="248158" y="70104"/>
                  </a:lnTo>
                  <a:lnTo>
                    <a:pt x="244983" y="68707"/>
                  </a:lnTo>
                  <a:lnTo>
                    <a:pt x="243459" y="67183"/>
                  </a:lnTo>
                  <a:close/>
                </a:path>
                <a:path w="264160" h="248920">
                  <a:moveTo>
                    <a:pt x="192278" y="19050"/>
                  </a:moveTo>
                  <a:lnTo>
                    <a:pt x="131825" y="19050"/>
                  </a:lnTo>
                  <a:lnTo>
                    <a:pt x="143422" y="19597"/>
                  </a:lnTo>
                  <a:lnTo>
                    <a:pt x="154876" y="21240"/>
                  </a:lnTo>
                  <a:lnTo>
                    <a:pt x="166044" y="23979"/>
                  </a:lnTo>
                  <a:lnTo>
                    <a:pt x="176784" y="27813"/>
                  </a:lnTo>
                  <a:lnTo>
                    <a:pt x="183006" y="30734"/>
                  </a:lnTo>
                  <a:lnTo>
                    <a:pt x="187706" y="27813"/>
                  </a:lnTo>
                  <a:lnTo>
                    <a:pt x="190754" y="23368"/>
                  </a:lnTo>
                  <a:lnTo>
                    <a:pt x="192278" y="19050"/>
                  </a:lnTo>
                  <a:close/>
                </a:path>
              </a:pathLst>
            </a:custGeom>
            <a:solidFill>
              <a:srgbClr val="CDA73B"/>
            </a:solidFill>
          </p:spPr>
          <p:txBody>
            <a:bodyPr wrap="square" lIns="0" tIns="0" rIns="0" bIns="0" rtlCol="0"/>
            <a:lstStyle/>
            <a:p>
              <a:endParaRPr/>
            </a:p>
          </p:txBody>
        </p:sp>
        <p:sp>
          <p:nvSpPr>
            <p:cNvPr id="71" name="object 21">
              <a:extLst>
                <a:ext uri="{FF2B5EF4-FFF2-40B4-BE49-F238E27FC236}">
                  <a16:creationId xmlns:a16="http://schemas.microsoft.com/office/drawing/2014/main" id="{0EA2E007-8C81-47B0-A2CA-F8FD2F76232F}"/>
                </a:ext>
              </a:extLst>
            </p:cNvPr>
            <p:cNvSpPr/>
            <p:nvPr/>
          </p:nvSpPr>
          <p:spPr>
            <a:xfrm>
              <a:off x="2407919" y="4122419"/>
              <a:ext cx="147828" cy="138684"/>
            </a:xfrm>
            <a:prstGeom prst="rect">
              <a:avLst/>
            </a:prstGeom>
            <a:blipFill>
              <a:blip r:embed="rId5" cstate="print"/>
              <a:stretch>
                <a:fillRect/>
              </a:stretch>
            </a:blipFill>
          </p:spPr>
          <p:txBody>
            <a:bodyPr wrap="square" lIns="0" tIns="0" rIns="0" bIns="0" rtlCol="0"/>
            <a:lstStyle/>
            <a:p>
              <a:endParaRPr/>
            </a:p>
          </p:txBody>
        </p:sp>
        <p:sp>
          <p:nvSpPr>
            <p:cNvPr id="72" name="object 22">
              <a:extLst>
                <a:ext uri="{FF2B5EF4-FFF2-40B4-BE49-F238E27FC236}">
                  <a16:creationId xmlns:a16="http://schemas.microsoft.com/office/drawing/2014/main" id="{E4BD8932-E03A-47AA-85B7-5114041C4826}"/>
                </a:ext>
              </a:extLst>
            </p:cNvPr>
            <p:cNvSpPr/>
            <p:nvPr/>
          </p:nvSpPr>
          <p:spPr>
            <a:xfrm>
              <a:off x="2292095" y="4012691"/>
              <a:ext cx="378460" cy="356870"/>
            </a:xfrm>
            <a:custGeom>
              <a:avLst/>
              <a:gdLst/>
              <a:ahLst/>
              <a:cxnLst/>
              <a:rect l="l" t="t" r="r" b="b"/>
              <a:pathLst>
                <a:path w="378460" h="356870">
                  <a:moveTo>
                    <a:pt x="188976" y="0"/>
                  </a:moveTo>
                  <a:lnTo>
                    <a:pt x="138421" y="6408"/>
                  </a:lnTo>
                  <a:lnTo>
                    <a:pt x="93189" y="24468"/>
                  </a:lnTo>
                  <a:lnTo>
                    <a:pt x="55006" y="52435"/>
                  </a:lnTo>
                  <a:lnTo>
                    <a:pt x="25597" y="88561"/>
                  </a:lnTo>
                  <a:lnTo>
                    <a:pt x="6686" y="131101"/>
                  </a:lnTo>
                  <a:lnTo>
                    <a:pt x="0" y="178307"/>
                  </a:lnTo>
                  <a:lnTo>
                    <a:pt x="6686" y="225514"/>
                  </a:lnTo>
                  <a:lnTo>
                    <a:pt x="25597" y="268054"/>
                  </a:lnTo>
                  <a:lnTo>
                    <a:pt x="55006" y="304180"/>
                  </a:lnTo>
                  <a:lnTo>
                    <a:pt x="93189" y="332147"/>
                  </a:lnTo>
                  <a:lnTo>
                    <a:pt x="138421" y="350207"/>
                  </a:lnTo>
                  <a:lnTo>
                    <a:pt x="188976" y="356615"/>
                  </a:lnTo>
                  <a:lnTo>
                    <a:pt x="239001" y="350207"/>
                  </a:lnTo>
                  <a:lnTo>
                    <a:pt x="284084" y="332147"/>
                  </a:lnTo>
                  <a:lnTo>
                    <a:pt x="322373" y="304180"/>
                  </a:lnTo>
                  <a:lnTo>
                    <a:pt x="352015" y="268054"/>
                  </a:lnTo>
                  <a:lnTo>
                    <a:pt x="371159" y="225514"/>
                  </a:lnTo>
                  <a:lnTo>
                    <a:pt x="377952" y="178307"/>
                  </a:lnTo>
                  <a:lnTo>
                    <a:pt x="376834" y="159924"/>
                  </a:lnTo>
                  <a:lnTo>
                    <a:pt x="362458" y="108203"/>
                  </a:lnTo>
                  <a:lnTo>
                    <a:pt x="349990" y="130802"/>
                  </a:lnTo>
                  <a:lnTo>
                    <a:pt x="354314" y="146303"/>
                  </a:lnTo>
                  <a:lnTo>
                    <a:pt x="356899" y="162091"/>
                  </a:lnTo>
                  <a:lnTo>
                    <a:pt x="357759" y="178307"/>
                  </a:lnTo>
                  <a:lnTo>
                    <a:pt x="351712" y="220644"/>
                  </a:lnTo>
                  <a:lnTo>
                    <a:pt x="334659" y="258938"/>
                  </a:lnTo>
                  <a:lnTo>
                    <a:pt x="308229" y="291560"/>
                  </a:lnTo>
                  <a:lnTo>
                    <a:pt x="274051" y="316879"/>
                  </a:lnTo>
                  <a:lnTo>
                    <a:pt x="233757" y="333265"/>
                  </a:lnTo>
                  <a:lnTo>
                    <a:pt x="188976" y="339089"/>
                  </a:lnTo>
                  <a:lnTo>
                    <a:pt x="143542" y="333265"/>
                  </a:lnTo>
                  <a:lnTo>
                    <a:pt x="102794" y="316879"/>
                  </a:lnTo>
                  <a:lnTo>
                    <a:pt x="68326" y="291560"/>
                  </a:lnTo>
                  <a:lnTo>
                    <a:pt x="41731" y="258938"/>
                  </a:lnTo>
                  <a:lnTo>
                    <a:pt x="24605" y="220644"/>
                  </a:lnTo>
                  <a:lnTo>
                    <a:pt x="18542" y="178307"/>
                  </a:lnTo>
                  <a:lnTo>
                    <a:pt x="24605" y="136084"/>
                  </a:lnTo>
                  <a:lnTo>
                    <a:pt x="41731" y="98072"/>
                  </a:lnTo>
                  <a:lnTo>
                    <a:pt x="68326" y="65817"/>
                  </a:lnTo>
                  <a:lnTo>
                    <a:pt x="102794" y="40865"/>
                  </a:lnTo>
                  <a:lnTo>
                    <a:pt x="143542" y="24761"/>
                  </a:lnTo>
                  <a:lnTo>
                    <a:pt x="188976" y="19049"/>
                  </a:lnTo>
                  <a:lnTo>
                    <a:pt x="206142" y="19861"/>
                  </a:lnTo>
                  <a:lnTo>
                    <a:pt x="222869" y="22304"/>
                  </a:lnTo>
                  <a:lnTo>
                    <a:pt x="239285" y="26390"/>
                  </a:lnTo>
                  <a:lnTo>
                    <a:pt x="255524" y="32130"/>
                  </a:lnTo>
                  <a:lnTo>
                    <a:pt x="258699" y="33654"/>
                  </a:lnTo>
                  <a:lnTo>
                    <a:pt x="260223" y="33654"/>
                  </a:lnTo>
                  <a:lnTo>
                    <a:pt x="266446" y="30733"/>
                  </a:lnTo>
                  <a:lnTo>
                    <a:pt x="267970" y="29209"/>
                  </a:lnTo>
                  <a:lnTo>
                    <a:pt x="267970" y="27812"/>
                  </a:lnTo>
                  <a:lnTo>
                    <a:pt x="269494" y="24891"/>
                  </a:lnTo>
                  <a:lnTo>
                    <a:pt x="269494" y="20446"/>
                  </a:lnTo>
                  <a:lnTo>
                    <a:pt x="267970" y="17525"/>
                  </a:lnTo>
                  <a:lnTo>
                    <a:pt x="226695" y="4016"/>
                  </a:lnTo>
                  <a:lnTo>
                    <a:pt x="207764" y="1049"/>
                  </a:lnTo>
                  <a:lnTo>
                    <a:pt x="188976" y="0"/>
                  </a:lnTo>
                  <a:close/>
                </a:path>
              </a:pathLst>
            </a:custGeom>
            <a:solidFill>
              <a:srgbClr val="CDA73B"/>
            </a:solidFill>
          </p:spPr>
          <p:txBody>
            <a:bodyPr wrap="square" lIns="0" tIns="0" rIns="0" bIns="0" rtlCol="0"/>
            <a:lstStyle/>
            <a:p>
              <a:endParaRPr/>
            </a:p>
          </p:txBody>
        </p:sp>
      </p:grpSp>
      <p:sp>
        <p:nvSpPr>
          <p:cNvPr id="78" name="CasellaDiTesto 77">
            <a:extLst>
              <a:ext uri="{FF2B5EF4-FFF2-40B4-BE49-F238E27FC236}">
                <a16:creationId xmlns:a16="http://schemas.microsoft.com/office/drawing/2014/main" id="{7B3A3A60-28AD-4314-AD4F-153669D073C6}"/>
              </a:ext>
            </a:extLst>
          </p:cNvPr>
          <p:cNvSpPr txBox="1"/>
          <p:nvPr/>
        </p:nvSpPr>
        <p:spPr>
          <a:xfrm>
            <a:off x="8174641" y="5140164"/>
            <a:ext cx="697359" cy="553998"/>
          </a:xfrm>
          <a:prstGeom prst="rect">
            <a:avLst/>
          </a:prstGeom>
          <a:noFill/>
        </p:spPr>
        <p:txBody>
          <a:bodyPr wrap="square" rtlCol="0">
            <a:spAutoFit/>
          </a:bodyPr>
          <a:lstStyle/>
          <a:p>
            <a:r>
              <a:rPr lang="it-IT" sz="1200" spc="-5" dirty="0">
                <a:solidFill>
                  <a:srgbClr val="CC9900"/>
                </a:solidFill>
                <a:latin typeface="Arial"/>
                <a:cs typeface="Arial"/>
              </a:rPr>
              <a:t>8</a:t>
            </a:r>
          </a:p>
          <a:p>
            <a:endParaRPr lang="it-IT" dirty="0"/>
          </a:p>
        </p:txBody>
      </p:sp>
      <p:sp>
        <p:nvSpPr>
          <p:cNvPr id="79" name="CasellaDiTesto 78">
            <a:extLst>
              <a:ext uri="{FF2B5EF4-FFF2-40B4-BE49-F238E27FC236}">
                <a16:creationId xmlns:a16="http://schemas.microsoft.com/office/drawing/2014/main" id="{02C336AD-A887-4A00-833D-2CC4D6D28194}"/>
              </a:ext>
            </a:extLst>
          </p:cNvPr>
          <p:cNvSpPr txBox="1"/>
          <p:nvPr/>
        </p:nvSpPr>
        <p:spPr>
          <a:xfrm>
            <a:off x="8101216" y="3909584"/>
            <a:ext cx="697359" cy="553998"/>
          </a:xfrm>
          <a:prstGeom prst="rect">
            <a:avLst/>
          </a:prstGeom>
          <a:noFill/>
        </p:spPr>
        <p:txBody>
          <a:bodyPr wrap="square" rtlCol="0">
            <a:spAutoFit/>
          </a:bodyPr>
          <a:lstStyle/>
          <a:p>
            <a:r>
              <a:rPr lang="it-IT" sz="1200" spc="-5" dirty="0">
                <a:solidFill>
                  <a:srgbClr val="CC9900"/>
                </a:solidFill>
                <a:latin typeface="Arial"/>
                <a:cs typeface="Arial"/>
              </a:rPr>
              <a:t>15</a:t>
            </a:r>
          </a:p>
          <a:p>
            <a:endParaRPr lang="it-IT" dirty="0"/>
          </a:p>
        </p:txBody>
      </p:sp>
      <p:sp>
        <p:nvSpPr>
          <p:cNvPr id="80" name="CasellaDiTesto 79">
            <a:extLst>
              <a:ext uri="{FF2B5EF4-FFF2-40B4-BE49-F238E27FC236}">
                <a16:creationId xmlns:a16="http://schemas.microsoft.com/office/drawing/2014/main" id="{C5E91BD0-EB82-446E-AEAA-26DBAD67059C}"/>
              </a:ext>
            </a:extLst>
          </p:cNvPr>
          <p:cNvSpPr txBox="1"/>
          <p:nvPr/>
        </p:nvSpPr>
        <p:spPr>
          <a:xfrm>
            <a:off x="5185141" y="5107250"/>
            <a:ext cx="697359" cy="553998"/>
          </a:xfrm>
          <a:prstGeom prst="rect">
            <a:avLst/>
          </a:prstGeom>
          <a:noFill/>
        </p:spPr>
        <p:txBody>
          <a:bodyPr wrap="square" rtlCol="0">
            <a:spAutoFit/>
          </a:bodyPr>
          <a:lstStyle/>
          <a:p>
            <a:r>
              <a:rPr lang="it-IT" sz="1200" spc="-5" dirty="0">
                <a:solidFill>
                  <a:srgbClr val="CC9900"/>
                </a:solidFill>
                <a:latin typeface="Arial"/>
                <a:cs typeface="Arial"/>
              </a:rPr>
              <a:t>32</a:t>
            </a:r>
          </a:p>
          <a:p>
            <a:endParaRPr lang="it-IT" dirty="0"/>
          </a:p>
        </p:txBody>
      </p:sp>
      <p:sp>
        <p:nvSpPr>
          <p:cNvPr id="81" name="CasellaDiTesto 80">
            <a:extLst>
              <a:ext uri="{FF2B5EF4-FFF2-40B4-BE49-F238E27FC236}">
                <a16:creationId xmlns:a16="http://schemas.microsoft.com/office/drawing/2014/main" id="{924FE8F6-EC09-40C6-8204-6BB9735DAC95}"/>
              </a:ext>
            </a:extLst>
          </p:cNvPr>
          <p:cNvSpPr txBox="1"/>
          <p:nvPr/>
        </p:nvSpPr>
        <p:spPr>
          <a:xfrm>
            <a:off x="2446533" y="5107250"/>
            <a:ext cx="697359" cy="553998"/>
          </a:xfrm>
          <a:prstGeom prst="rect">
            <a:avLst/>
          </a:prstGeom>
          <a:noFill/>
        </p:spPr>
        <p:txBody>
          <a:bodyPr wrap="square" rtlCol="0">
            <a:spAutoFit/>
          </a:bodyPr>
          <a:lstStyle/>
          <a:p>
            <a:r>
              <a:rPr lang="it-IT" sz="1200" spc="-5" dirty="0">
                <a:solidFill>
                  <a:srgbClr val="CC9900"/>
                </a:solidFill>
                <a:latin typeface="Arial"/>
                <a:cs typeface="Arial"/>
              </a:rPr>
              <a:t>32</a:t>
            </a:r>
          </a:p>
          <a:p>
            <a:endParaRPr lang="it-IT" dirty="0"/>
          </a:p>
        </p:txBody>
      </p:sp>
      <p:sp>
        <p:nvSpPr>
          <p:cNvPr id="82" name="CasellaDiTesto 81">
            <a:extLst>
              <a:ext uri="{FF2B5EF4-FFF2-40B4-BE49-F238E27FC236}">
                <a16:creationId xmlns:a16="http://schemas.microsoft.com/office/drawing/2014/main" id="{74C4E520-C3F0-4E90-AEC0-034124713A45}"/>
              </a:ext>
            </a:extLst>
          </p:cNvPr>
          <p:cNvSpPr txBox="1"/>
          <p:nvPr/>
        </p:nvSpPr>
        <p:spPr>
          <a:xfrm>
            <a:off x="5227183" y="3886831"/>
            <a:ext cx="697359" cy="553998"/>
          </a:xfrm>
          <a:prstGeom prst="rect">
            <a:avLst/>
          </a:prstGeom>
          <a:noFill/>
        </p:spPr>
        <p:txBody>
          <a:bodyPr wrap="square" rtlCol="0">
            <a:spAutoFit/>
          </a:bodyPr>
          <a:lstStyle/>
          <a:p>
            <a:r>
              <a:rPr lang="it-IT" sz="1200" spc="-5" dirty="0">
                <a:solidFill>
                  <a:srgbClr val="CC9900"/>
                </a:solidFill>
                <a:latin typeface="Arial"/>
                <a:cs typeface="Arial"/>
              </a:rPr>
              <a:t>85</a:t>
            </a:r>
          </a:p>
          <a:p>
            <a:endParaRPr lang="it-IT" dirty="0"/>
          </a:p>
        </p:txBody>
      </p:sp>
      <p:sp>
        <p:nvSpPr>
          <p:cNvPr id="88" name="object 7">
            <a:extLst>
              <a:ext uri="{FF2B5EF4-FFF2-40B4-BE49-F238E27FC236}">
                <a16:creationId xmlns:a16="http://schemas.microsoft.com/office/drawing/2014/main" id="{79ED981F-1343-403C-8F2F-B5A447253E1E}"/>
              </a:ext>
            </a:extLst>
          </p:cNvPr>
          <p:cNvSpPr txBox="1"/>
          <p:nvPr/>
        </p:nvSpPr>
        <p:spPr>
          <a:xfrm>
            <a:off x="6378968" y="3468803"/>
            <a:ext cx="2081464" cy="352019"/>
          </a:xfrm>
          <a:prstGeom prst="rect">
            <a:avLst/>
          </a:prstGeom>
        </p:spPr>
        <p:txBody>
          <a:bodyPr vert="horz" wrap="square" lIns="0" tIns="13335" rIns="0" bIns="0" rtlCol="0">
            <a:spAutoFit/>
          </a:bodyPr>
          <a:lstStyle/>
          <a:p>
            <a:pPr marL="12700" marR="5080">
              <a:lnSpc>
                <a:spcPct val="100000"/>
              </a:lnSpc>
              <a:spcBef>
                <a:spcPts val="105"/>
              </a:spcBef>
            </a:pPr>
            <a:r>
              <a:rPr lang="it-IT" sz="1100" b="1" dirty="0">
                <a:solidFill>
                  <a:schemeClr val="tx2"/>
                </a:solidFill>
                <a:latin typeface="Arial"/>
                <a:cs typeface="Arial"/>
              </a:rPr>
              <a:t>M3 - </a:t>
            </a:r>
            <a:r>
              <a:rPr lang="it-IT" sz="1100" b="1" spc="-5" dirty="0">
                <a:solidFill>
                  <a:schemeClr val="tx2"/>
                </a:solidFill>
                <a:latin typeface="Arial"/>
                <a:cs typeface="Arial"/>
              </a:rPr>
              <a:t>INFRASTRUTTURE PER UNA  MOBILITÀ</a:t>
            </a:r>
            <a:r>
              <a:rPr lang="it-IT" sz="1100" b="1" spc="-30" dirty="0">
                <a:solidFill>
                  <a:schemeClr val="tx2"/>
                </a:solidFill>
                <a:latin typeface="Arial"/>
                <a:cs typeface="Arial"/>
              </a:rPr>
              <a:t> </a:t>
            </a:r>
            <a:r>
              <a:rPr lang="it-IT" sz="1100" b="1" spc="-5" dirty="0">
                <a:solidFill>
                  <a:schemeClr val="tx2"/>
                </a:solidFill>
                <a:latin typeface="Arial"/>
                <a:cs typeface="Arial"/>
              </a:rPr>
              <a:t>SOSTENIBILE</a:t>
            </a:r>
            <a:endParaRPr lang="it-IT" sz="1100" dirty="0">
              <a:solidFill>
                <a:schemeClr val="tx2"/>
              </a:solidFill>
              <a:latin typeface="Arial"/>
              <a:cs typeface="Arial"/>
            </a:endParaRPr>
          </a:p>
        </p:txBody>
      </p:sp>
      <p:sp>
        <p:nvSpPr>
          <p:cNvPr id="89" name="object 7">
            <a:extLst>
              <a:ext uri="{FF2B5EF4-FFF2-40B4-BE49-F238E27FC236}">
                <a16:creationId xmlns:a16="http://schemas.microsoft.com/office/drawing/2014/main" id="{1705F542-25F7-4632-8C9E-F0A1515FDCA5}"/>
              </a:ext>
            </a:extLst>
          </p:cNvPr>
          <p:cNvSpPr txBox="1"/>
          <p:nvPr/>
        </p:nvSpPr>
        <p:spPr>
          <a:xfrm>
            <a:off x="563275" y="4866097"/>
            <a:ext cx="2182298" cy="182742"/>
          </a:xfrm>
          <a:prstGeom prst="rect">
            <a:avLst/>
          </a:prstGeom>
        </p:spPr>
        <p:txBody>
          <a:bodyPr vert="horz" wrap="square" lIns="0" tIns="13335" rIns="0" bIns="0" rtlCol="0">
            <a:spAutoFit/>
          </a:bodyPr>
          <a:lstStyle/>
          <a:p>
            <a:pPr marL="12700">
              <a:lnSpc>
                <a:spcPct val="100000"/>
              </a:lnSpc>
              <a:spcBef>
                <a:spcPts val="100"/>
              </a:spcBef>
            </a:pPr>
            <a:r>
              <a:rPr lang="it-IT" sz="1100" b="1" dirty="0">
                <a:solidFill>
                  <a:schemeClr val="tx2"/>
                </a:solidFill>
                <a:latin typeface="Arial"/>
                <a:cs typeface="Arial"/>
              </a:rPr>
              <a:t>M4 - </a:t>
            </a:r>
            <a:r>
              <a:rPr lang="it-IT" sz="1100" b="1" spc="-5" dirty="0">
                <a:solidFill>
                  <a:schemeClr val="tx2"/>
                </a:solidFill>
                <a:latin typeface="Arial"/>
                <a:cs typeface="Arial"/>
              </a:rPr>
              <a:t>ISTRUZIONE </a:t>
            </a:r>
            <a:r>
              <a:rPr lang="it-IT" sz="1100" b="1" dirty="0">
                <a:solidFill>
                  <a:schemeClr val="tx2"/>
                </a:solidFill>
                <a:latin typeface="Arial"/>
                <a:cs typeface="Arial"/>
              </a:rPr>
              <a:t>E</a:t>
            </a:r>
            <a:r>
              <a:rPr lang="it-IT" sz="1100" b="1" spc="-65" dirty="0">
                <a:solidFill>
                  <a:schemeClr val="tx2"/>
                </a:solidFill>
                <a:latin typeface="Arial"/>
                <a:cs typeface="Arial"/>
              </a:rPr>
              <a:t> </a:t>
            </a:r>
            <a:r>
              <a:rPr lang="it-IT" sz="1100" b="1" spc="-5" dirty="0">
                <a:solidFill>
                  <a:schemeClr val="tx2"/>
                </a:solidFill>
                <a:latin typeface="Arial"/>
                <a:cs typeface="Arial"/>
              </a:rPr>
              <a:t>RICERCA</a:t>
            </a:r>
            <a:endParaRPr lang="it-IT" sz="1100" dirty="0">
              <a:solidFill>
                <a:schemeClr val="tx2"/>
              </a:solidFill>
              <a:latin typeface="Arial"/>
              <a:cs typeface="Arial"/>
            </a:endParaRPr>
          </a:p>
        </p:txBody>
      </p:sp>
      <p:sp>
        <p:nvSpPr>
          <p:cNvPr id="90" name="object 7">
            <a:extLst>
              <a:ext uri="{FF2B5EF4-FFF2-40B4-BE49-F238E27FC236}">
                <a16:creationId xmlns:a16="http://schemas.microsoft.com/office/drawing/2014/main" id="{2D11F4E6-E467-42F3-AC83-97A4CB26FB59}"/>
              </a:ext>
            </a:extLst>
          </p:cNvPr>
          <p:cNvSpPr txBox="1"/>
          <p:nvPr/>
        </p:nvSpPr>
        <p:spPr>
          <a:xfrm>
            <a:off x="3661958" y="4928501"/>
            <a:ext cx="2181229" cy="182742"/>
          </a:xfrm>
          <a:prstGeom prst="rect">
            <a:avLst/>
          </a:prstGeom>
        </p:spPr>
        <p:txBody>
          <a:bodyPr vert="horz" wrap="square" lIns="0" tIns="13335" rIns="0" bIns="0" rtlCol="0">
            <a:spAutoFit/>
          </a:bodyPr>
          <a:lstStyle/>
          <a:p>
            <a:pPr marL="12700">
              <a:lnSpc>
                <a:spcPct val="100000"/>
              </a:lnSpc>
              <a:spcBef>
                <a:spcPts val="100"/>
              </a:spcBef>
            </a:pPr>
            <a:r>
              <a:rPr lang="it-IT" sz="1100" b="1" dirty="0">
                <a:solidFill>
                  <a:schemeClr val="tx2"/>
                </a:solidFill>
                <a:latin typeface="Arial"/>
                <a:cs typeface="Arial"/>
              </a:rPr>
              <a:t>M5 - </a:t>
            </a:r>
            <a:r>
              <a:rPr lang="it-IT" sz="1100" b="1" spc="-5" dirty="0">
                <a:solidFill>
                  <a:schemeClr val="tx2"/>
                </a:solidFill>
                <a:latin typeface="Arial"/>
                <a:cs typeface="Arial"/>
              </a:rPr>
              <a:t>INCLUSIONE </a:t>
            </a:r>
            <a:r>
              <a:rPr lang="it-IT" sz="1100" b="1" dirty="0">
                <a:solidFill>
                  <a:schemeClr val="tx2"/>
                </a:solidFill>
                <a:latin typeface="Arial"/>
                <a:cs typeface="Arial"/>
              </a:rPr>
              <a:t>E</a:t>
            </a:r>
            <a:r>
              <a:rPr lang="it-IT" sz="1100" b="1" spc="-70" dirty="0">
                <a:solidFill>
                  <a:schemeClr val="tx2"/>
                </a:solidFill>
                <a:latin typeface="Arial"/>
                <a:cs typeface="Arial"/>
              </a:rPr>
              <a:t> </a:t>
            </a:r>
            <a:r>
              <a:rPr lang="it-IT" sz="1100" b="1" spc="-5" dirty="0">
                <a:solidFill>
                  <a:schemeClr val="tx2"/>
                </a:solidFill>
                <a:latin typeface="Arial"/>
                <a:cs typeface="Arial"/>
              </a:rPr>
              <a:t>COESIONE</a:t>
            </a:r>
            <a:endParaRPr lang="it-IT" sz="1100" dirty="0">
              <a:solidFill>
                <a:schemeClr val="tx2"/>
              </a:solidFill>
              <a:latin typeface="Arial"/>
              <a:cs typeface="Arial"/>
            </a:endParaRPr>
          </a:p>
        </p:txBody>
      </p:sp>
      <p:sp>
        <p:nvSpPr>
          <p:cNvPr id="91" name="object 7">
            <a:extLst>
              <a:ext uri="{FF2B5EF4-FFF2-40B4-BE49-F238E27FC236}">
                <a16:creationId xmlns:a16="http://schemas.microsoft.com/office/drawing/2014/main" id="{22617EBE-B670-4705-A1F1-4620FFFB6A35}"/>
              </a:ext>
            </a:extLst>
          </p:cNvPr>
          <p:cNvSpPr txBox="1"/>
          <p:nvPr/>
        </p:nvSpPr>
        <p:spPr>
          <a:xfrm>
            <a:off x="6398428" y="4924033"/>
            <a:ext cx="1955164" cy="182742"/>
          </a:xfrm>
          <a:prstGeom prst="rect">
            <a:avLst/>
          </a:prstGeom>
        </p:spPr>
        <p:txBody>
          <a:bodyPr vert="horz" wrap="square" lIns="0" tIns="13335" rIns="0" bIns="0" rtlCol="0">
            <a:spAutoFit/>
          </a:bodyPr>
          <a:lstStyle/>
          <a:p>
            <a:pPr marL="12700">
              <a:lnSpc>
                <a:spcPct val="100000"/>
              </a:lnSpc>
              <a:spcBef>
                <a:spcPts val="105"/>
              </a:spcBef>
            </a:pPr>
            <a:r>
              <a:rPr sz="1100" b="1" dirty="0">
                <a:solidFill>
                  <a:schemeClr val="tx2"/>
                </a:solidFill>
                <a:latin typeface="Arial"/>
                <a:cs typeface="Arial"/>
              </a:rPr>
              <a:t>M</a:t>
            </a:r>
            <a:r>
              <a:rPr lang="it-IT" sz="1100" b="1" dirty="0">
                <a:solidFill>
                  <a:schemeClr val="tx2"/>
                </a:solidFill>
                <a:latin typeface="Arial"/>
                <a:cs typeface="Arial"/>
              </a:rPr>
              <a:t>6</a:t>
            </a:r>
            <a:r>
              <a:rPr sz="1100" b="1" dirty="0">
                <a:solidFill>
                  <a:schemeClr val="tx2"/>
                </a:solidFill>
                <a:latin typeface="Arial"/>
                <a:cs typeface="Arial"/>
              </a:rPr>
              <a:t> - </a:t>
            </a:r>
            <a:r>
              <a:rPr lang="it-IT" sz="1100" b="1" dirty="0">
                <a:solidFill>
                  <a:schemeClr val="tx2"/>
                </a:solidFill>
                <a:latin typeface="Arial"/>
                <a:cs typeface="Arial"/>
              </a:rPr>
              <a:t>SALUTE</a:t>
            </a:r>
            <a:endParaRPr sz="1100" dirty="0">
              <a:solidFill>
                <a:schemeClr val="tx2"/>
              </a:solidFill>
              <a:latin typeface="Arial"/>
              <a:cs typeface="Arial"/>
            </a:endParaRPr>
          </a:p>
        </p:txBody>
      </p:sp>
      <p:sp>
        <p:nvSpPr>
          <p:cNvPr id="92" name="Rettangolo 91">
            <a:extLst>
              <a:ext uri="{FF2B5EF4-FFF2-40B4-BE49-F238E27FC236}">
                <a16:creationId xmlns:a16="http://schemas.microsoft.com/office/drawing/2014/main" id="{18EC4DF8-83A5-4FA3-961B-E943D46C2F05}"/>
              </a:ext>
            </a:extLst>
          </p:cNvPr>
          <p:cNvSpPr/>
          <p:nvPr/>
        </p:nvSpPr>
        <p:spPr>
          <a:xfrm>
            <a:off x="6245823" y="3933056"/>
            <a:ext cx="670575" cy="275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32</a:t>
            </a:r>
          </a:p>
        </p:txBody>
      </p:sp>
      <p:sp>
        <p:nvSpPr>
          <p:cNvPr id="93" name="Rettangolo 92">
            <a:extLst>
              <a:ext uri="{FF2B5EF4-FFF2-40B4-BE49-F238E27FC236}">
                <a16:creationId xmlns:a16="http://schemas.microsoft.com/office/drawing/2014/main" id="{40BCE285-4332-41D4-BADF-EEE6F20B07EF}"/>
              </a:ext>
            </a:extLst>
          </p:cNvPr>
          <p:cNvSpPr/>
          <p:nvPr/>
        </p:nvSpPr>
        <p:spPr>
          <a:xfrm>
            <a:off x="513953" y="5157192"/>
            <a:ext cx="670575" cy="275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52</a:t>
            </a:r>
          </a:p>
        </p:txBody>
      </p:sp>
      <p:sp>
        <p:nvSpPr>
          <p:cNvPr id="94" name="Rettangolo 93">
            <a:extLst>
              <a:ext uri="{FF2B5EF4-FFF2-40B4-BE49-F238E27FC236}">
                <a16:creationId xmlns:a16="http://schemas.microsoft.com/office/drawing/2014/main" id="{0E87EA8E-E659-4C29-BE32-6B92E5F82391}"/>
              </a:ext>
            </a:extLst>
          </p:cNvPr>
          <p:cNvSpPr/>
          <p:nvPr/>
        </p:nvSpPr>
        <p:spPr>
          <a:xfrm>
            <a:off x="3398292" y="5170087"/>
            <a:ext cx="670575" cy="275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54</a:t>
            </a:r>
          </a:p>
        </p:txBody>
      </p:sp>
      <p:sp>
        <p:nvSpPr>
          <p:cNvPr id="95" name="Rettangolo 94">
            <a:extLst>
              <a:ext uri="{FF2B5EF4-FFF2-40B4-BE49-F238E27FC236}">
                <a16:creationId xmlns:a16="http://schemas.microsoft.com/office/drawing/2014/main" id="{31BE7995-F2C5-485F-AF38-1A9C37A8FCBC}"/>
              </a:ext>
            </a:extLst>
          </p:cNvPr>
          <p:cNvSpPr/>
          <p:nvPr/>
        </p:nvSpPr>
        <p:spPr>
          <a:xfrm>
            <a:off x="6258789" y="5170087"/>
            <a:ext cx="670575" cy="275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28</a:t>
            </a:r>
          </a:p>
        </p:txBody>
      </p:sp>
      <p:sp>
        <p:nvSpPr>
          <p:cNvPr id="96" name="CasellaDiTesto 95">
            <a:extLst>
              <a:ext uri="{FF2B5EF4-FFF2-40B4-BE49-F238E27FC236}">
                <a16:creationId xmlns:a16="http://schemas.microsoft.com/office/drawing/2014/main" id="{9389677F-E16E-4B22-B62C-BABD0576D054}"/>
              </a:ext>
            </a:extLst>
          </p:cNvPr>
          <p:cNvSpPr txBox="1"/>
          <p:nvPr/>
        </p:nvSpPr>
        <p:spPr>
          <a:xfrm>
            <a:off x="767919" y="2600027"/>
            <a:ext cx="8331222" cy="584775"/>
          </a:xfrm>
          <a:prstGeom prst="rect">
            <a:avLst/>
          </a:prstGeom>
          <a:noFill/>
        </p:spPr>
        <p:txBody>
          <a:bodyPr wrap="square">
            <a:spAutoFit/>
          </a:bodyPr>
          <a:lstStyle/>
          <a:p>
            <a:pPr marL="12700" marR="5080">
              <a:lnSpc>
                <a:spcPct val="100000"/>
              </a:lnSpc>
              <a:spcBef>
                <a:spcPts val="95"/>
              </a:spcBef>
            </a:pPr>
            <a:r>
              <a:rPr lang="it-IT" sz="1600" spc="-15" dirty="0">
                <a:cs typeface="Arial"/>
              </a:rPr>
              <a:t>Si</a:t>
            </a:r>
            <a:r>
              <a:rPr lang="it-IT" sz="1600" spc="-15" dirty="0">
                <a:latin typeface="Arial"/>
                <a:cs typeface="Arial"/>
              </a:rPr>
              <a:t> </a:t>
            </a:r>
            <a:r>
              <a:rPr lang="it-IT" sz="1600" spc="-25" dirty="0">
                <a:cs typeface="Arial"/>
              </a:rPr>
              <a:t>rappresenta </a:t>
            </a:r>
            <a:r>
              <a:rPr lang="it-IT" sz="1600" spc="-15" dirty="0">
                <a:cs typeface="Arial"/>
              </a:rPr>
              <a:t>di </a:t>
            </a:r>
            <a:r>
              <a:rPr lang="it-IT" sz="1600" spc="-20" dirty="0">
                <a:cs typeface="Arial"/>
              </a:rPr>
              <a:t>seguito una </a:t>
            </a:r>
            <a:r>
              <a:rPr lang="it-IT" sz="1600" b="1" spc="-25" dirty="0">
                <a:cs typeface="Arial"/>
              </a:rPr>
              <a:t>panoramica complessiva</a:t>
            </a:r>
            <a:r>
              <a:rPr lang="it-IT" sz="1600" spc="-25" dirty="0">
                <a:cs typeface="Arial"/>
              </a:rPr>
              <a:t> </a:t>
            </a:r>
            <a:r>
              <a:rPr lang="it-IT" sz="1600" spc="-15" dirty="0">
                <a:cs typeface="Arial"/>
              </a:rPr>
              <a:t>dei </a:t>
            </a:r>
            <a:r>
              <a:rPr lang="it-IT" sz="1600" spc="-25" dirty="0">
                <a:cs typeface="Arial"/>
              </a:rPr>
              <a:t>traguardi e degli obiettivi </a:t>
            </a:r>
            <a:r>
              <a:rPr lang="it-IT" sz="1600" spc="-20" dirty="0">
                <a:cs typeface="Arial"/>
              </a:rPr>
              <a:t>Ue </a:t>
            </a:r>
            <a:r>
              <a:rPr lang="it-IT" sz="1600" spc="-25" dirty="0">
                <a:cs typeface="Arial"/>
              </a:rPr>
              <a:t>previsti </a:t>
            </a:r>
            <a:r>
              <a:rPr lang="it-IT" sz="1600" spc="-20" dirty="0">
                <a:cs typeface="Arial"/>
              </a:rPr>
              <a:t>per ciascuna </a:t>
            </a:r>
            <a:r>
              <a:rPr lang="it-IT" sz="1600" spc="-25" dirty="0">
                <a:cs typeface="Arial"/>
              </a:rPr>
              <a:t>Missione </a:t>
            </a:r>
            <a:r>
              <a:rPr lang="it-IT" sz="1600" spc="-20" dirty="0">
                <a:cs typeface="Arial"/>
              </a:rPr>
              <a:t>del</a:t>
            </a:r>
            <a:r>
              <a:rPr lang="it-IT" sz="1600" spc="-55" dirty="0">
                <a:cs typeface="Arial"/>
              </a:rPr>
              <a:t> </a:t>
            </a:r>
            <a:r>
              <a:rPr lang="it-IT" sz="1600" spc="-25" dirty="0">
                <a:cs typeface="Arial"/>
              </a:rPr>
              <a:t>PNRR</a:t>
            </a:r>
            <a:endParaRPr lang="it-IT" sz="1600" dirty="0">
              <a:cs typeface="Arial"/>
            </a:endParaRPr>
          </a:p>
        </p:txBody>
      </p:sp>
      <p:sp>
        <p:nvSpPr>
          <p:cNvPr id="97" name="object 68">
            <a:extLst>
              <a:ext uri="{FF2B5EF4-FFF2-40B4-BE49-F238E27FC236}">
                <a16:creationId xmlns:a16="http://schemas.microsoft.com/office/drawing/2014/main" id="{B6B30108-84D7-4426-8339-93F2338CA4A9}"/>
              </a:ext>
            </a:extLst>
          </p:cNvPr>
          <p:cNvSpPr/>
          <p:nvPr/>
        </p:nvSpPr>
        <p:spPr>
          <a:xfrm>
            <a:off x="446531" y="4653136"/>
            <a:ext cx="8157917" cy="95642"/>
          </a:xfrm>
          <a:custGeom>
            <a:avLst/>
            <a:gdLst/>
            <a:ahLst/>
            <a:cxnLst/>
            <a:rect l="l" t="t" r="r" b="b"/>
            <a:pathLst>
              <a:path w="10489565">
                <a:moveTo>
                  <a:pt x="0" y="0"/>
                </a:moveTo>
                <a:lnTo>
                  <a:pt x="10489311" y="0"/>
                </a:lnTo>
              </a:path>
            </a:pathLst>
          </a:custGeom>
          <a:ln w="6350">
            <a:solidFill>
              <a:srgbClr val="466CB6"/>
            </a:solidFill>
          </a:ln>
        </p:spPr>
        <p:txBody>
          <a:bodyPr wrap="square" lIns="0" tIns="0" rIns="0" bIns="0" rtlCol="0"/>
          <a:lstStyle/>
          <a:p>
            <a:endParaRPr/>
          </a:p>
        </p:txBody>
      </p:sp>
      <p:sp>
        <p:nvSpPr>
          <p:cNvPr id="98" name="object 16">
            <a:extLst>
              <a:ext uri="{FF2B5EF4-FFF2-40B4-BE49-F238E27FC236}">
                <a16:creationId xmlns:a16="http://schemas.microsoft.com/office/drawing/2014/main" id="{32CB676D-360F-44FC-ADE0-E6EAC122E61D}"/>
              </a:ext>
            </a:extLst>
          </p:cNvPr>
          <p:cNvSpPr/>
          <p:nvPr/>
        </p:nvSpPr>
        <p:spPr>
          <a:xfrm>
            <a:off x="7043533" y="5166893"/>
            <a:ext cx="206080" cy="259993"/>
          </a:xfrm>
          <a:custGeom>
            <a:avLst/>
            <a:gdLst/>
            <a:ahLst/>
            <a:cxnLst/>
            <a:rect l="l" t="t" r="r" b="b"/>
            <a:pathLst>
              <a:path w="285115" h="325120">
                <a:moveTo>
                  <a:pt x="13716" y="3429"/>
                </a:moveTo>
                <a:lnTo>
                  <a:pt x="11430" y="0"/>
                </a:lnTo>
                <a:lnTo>
                  <a:pt x="3429" y="0"/>
                </a:lnTo>
                <a:lnTo>
                  <a:pt x="0" y="3429"/>
                </a:lnTo>
                <a:lnTo>
                  <a:pt x="0" y="321183"/>
                </a:lnTo>
                <a:lnTo>
                  <a:pt x="3429" y="324612"/>
                </a:lnTo>
                <a:lnTo>
                  <a:pt x="11430" y="324612"/>
                </a:lnTo>
                <a:lnTo>
                  <a:pt x="13716" y="321183"/>
                </a:lnTo>
                <a:lnTo>
                  <a:pt x="13716" y="3429"/>
                </a:lnTo>
                <a:close/>
              </a:path>
              <a:path w="285115" h="325120">
                <a:moveTo>
                  <a:pt x="284988" y="20447"/>
                </a:moveTo>
                <a:lnTo>
                  <a:pt x="283845" y="18161"/>
                </a:lnTo>
                <a:lnTo>
                  <a:pt x="282702" y="16002"/>
                </a:lnTo>
                <a:lnTo>
                  <a:pt x="280543" y="13716"/>
                </a:lnTo>
                <a:lnTo>
                  <a:pt x="257937" y="13716"/>
                </a:lnTo>
                <a:lnTo>
                  <a:pt x="257937" y="27178"/>
                </a:lnTo>
                <a:lnTo>
                  <a:pt x="172466" y="95758"/>
                </a:lnTo>
                <a:lnTo>
                  <a:pt x="170307" y="96901"/>
                </a:lnTo>
                <a:lnTo>
                  <a:pt x="169164" y="99060"/>
                </a:lnTo>
                <a:lnTo>
                  <a:pt x="169164" y="103632"/>
                </a:lnTo>
                <a:lnTo>
                  <a:pt x="170307" y="105791"/>
                </a:lnTo>
                <a:lnTo>
                  <a:pt x="172466" y="106934"/>
                </a:lnTo>
                <a:lnTo>
                  <a:pt x="257937" y="175514"/>
                </a:lnTo>
                <a:lnTo>
                  <a:pt x="40894" y="175514"/>
                </a:lnTo>
                <a:lnTo>
                  <a:pt x="40894" y="27178"/>
                </a:lnTo>
                <a:lnTo>
                  <a:pt x="257937" y="27178"/>
                </a:lnTo>
                <a:lnTo>
                  <a:pt x="257937" y="13716"/>
                </a:lnTo>
                <a:lnTo>
                  <a:pt x="30861" y="13716"/>
                </a:lnTo>
                <a:lnTo>
                  <a:pt x="27432" y="17145"/>
                </a:lnTo>
                <a:lnTo>
                  <a:pt x="27432" y="185547"/>
                </a:lnTo>
                <a:lnTo>
                  <a:pt x="30861" y="188976"/>
                </a:lnTo>
                <a:lnTo>
                  <a:pt x="280543" y="188976"/>
                </a:lnTo>
                <a:lnTo>
                  <a:pt x="282702" y="186690"/>
                </a:lnTo>
                <a:lnTo>
                  <a:pt x="283845" y="184531"/>
                </a:lnTo>
                <a:lnTo>
                  <a:pt x="284988" y="182245"/>
                </a:lnTo>
                <a:lnTo>
                  <a:pt x="283845" y="178816"/>
                </a:lnTo>
                <a:lnTo>
                  <a:pt x="281559" y="176657"/>
                </a:lnTo>
                <a:lnTo>
                  <a:pt x="280123" y="175514"/>
                </a:lnTo>
                <a:lnTo>
                  <a:pt x="187198" y="101346"/>
                </a:lnTo>
                <a:lnTo>
                  <a:pt x="280123" y="27178"/>
                </a:lnTo>
                <a:lnTo>
                  <a:pt x="281559" y="26035"/>
                </a:lnTo>
                <a:lnTo>
                  <a:pt x="283845" y="23876"/>
                </a:lnTo>
                <a:lnTo>
                  <a:pt x="284988" y="20447"/>
                </a:lnTo>
                <a:close/>
              </a:path>
            </a:pathLst>
          </a:custGeom>
          <a:solidFill>
            <a:srgbClr val="466CB6"/>
          </a:solidFill>
        </p:spPr>
        <p:txBody>
          <a:bodyPr wrap="square" lIns="0" tIns="0" rIns="0" bIns="0" rtlCol="0"/>
          <a:lstStyle/>
          <a:p>
            <a:endParaRPr/>
          </a:p>
        </p:txBody>
      </p:sp>
      <p:sp>
        <p:nvSpPr>
          <p:cNvPr id="9" name="CasellaDiTesto 8">
            <a:extLst>
              <a:ext uri="{FF2B5EF4-FFF2-40B4-BE49-F238E27FC236}">
                <a16:creationId xmlns:a16="http://schemas.microsoft.com/office/drawing/2014/main" id="{0FCFA80B-2EAB-4F1A-A1FE-4FF5CB291F7C}"/>
              </a:ext>
            </a:extLst>
          </p:cNvPr>
          <p:cNvSpPr txBox="1"/>
          <p:nvPr/>
        </p:nvSpPr>
        <p:spPr>
          <a:xfrm>
            <a:off x="1256838" y="1423844"/>
            <a:ext cx="2883114" cy="954107"/>
          </a:xfrm>
          <a:prstGeom prst="rect">
            <a:avLst/>
          </a:prstGeom>
          <a:noFill/>
        </p:spPr>
        <p:txBody>
          <a:bodyPr wrap="square" rtlCol="0">
            <a:spAutoFit/>
          </a:bodyPr>
          <a:lstStyle/>
          <a:p>
            <a:pPr marL="12700">
              <a:lnSpc>
                <a:spcPct val="100000"/>
              </a:lnSpc>
              <a:spcBef>
                <a:spcPts val="105"/>
              </a:spcBef>
            </a:pPr>
            <a:r>
              <a:rPr lang="it-IT" sz="1400" b="1" spc="-10" dirty="0">
                <a:solidFill>
                  <a:srgbClr val="466CB6"/>
                </a:solidFill>
                <a:cs typeface="Arial"/>
              </a:rPr>
              <a:t>TRAGUARDI</a:t>
            </a:r>
            <a:endParaRPr lang="it-IT" sz="1400" dirty="0">
              <a:cs typeface="Arial"/>
            </a:endParaRPr>
          </a:p>
          <a:p>
            <a:pPr marL="12700" marR="5080">
              <a:lnSpc>
                <a:spcPct val="100000"/>
              </a:lnSpc>
              <a:spcBef>
                <a:spcPts val="5"/>
              </a:spcBef>
            </a:pPr>
            <a:r>
              <a:rPr lang="it-IT" sz="1400" spc="-5" dirty="0">
                <a:cs typeface="Arial"/>
              </a:rPr>
              <a:t>Risultai </a:t>
            </a:r>
            <a:r>
              <a:rPr lang="it-IT" sz="1400" b="1" spc="-5" dirty="0">
                <a:solidFill>
                  <a:srgbClr val="466CB6"/>
                </a:solidFill>
                <a:cs typeface="Arial"/>
              </a:rPr>
              <a:t>qualitativi </a:t>
            </a:r>
            <a:r>
              <a:rPr lang="it-IT" sz="1400" spc="-5" dirty="0">
                <a:cs typeface="Arial"/>
              </a:rPr>
              <a:t>oggettivamente </a:t>
            </a:r>
            <a:r>
              <a:rPr lang="it-IT" sz="1400" b="1" spc="-5" dirty="0">
                <a:solidFill>
                  <a:srgbClr val="466CB6"/>
                </a:solidFill>
                <a:cs typeface="Arial"/>
              </a:rPr>
              <a:t>verificabili </a:t>
            </a:r>
            <a:r>
              <a:rPr lang="it-IT" sz="1400" spc="-5" dirty="0">
                <a:cs typeface="Arial"/>
              </a:rPr>
              <a:t>nell’ambito </a:t>
            </a:r>
            <a:r>
              <a:rPr lang="it-IT" sz="1400" b="1" spc="-5" dirty="0">
                <a:solidFill>
                  <a:srgbClr val="466CB6"/>
                </a:solidFill>
                <a:cs typeface="Arial"/>
              </a:rPr>
              <a:t>dell'attuazione </a:t>
            </a:r>
            <a:r>
              <a:rPr lang="it-IT" sz="1400" spc="-5" dirty="0">
                <a:cs typeface="Arial"/>
              </a:rPr>
              <a:t>degli</a:t>
            </a:r>
            <a:r>
              <a:rPr lang="it-IT" sz="1400" spc="-15" dirty="0">
                <a:cs typeface="Arial"/>
              </a:rPr>
              <a:t> </a:t>
            </a:r>
            <a:r>
              <a:rPr lang="it-IT" sz="1400" spc="-5" dirty="0">
                <a:cs typeface="Arial"/>
              </a:rPr>
              <a:t>interventi</a:t>
            </a:r>
            <a:endParaRPr lang="it-IT" sz="1400" dirty="0">
              <a:cs typeface="Arial"/>
            </a:endParaRPr>
          </a:p>
        </p:txBody>
      </p:sp>
      <p:sp>
        <p:nvSpPr>
          <p:cNvPr id="99" name="CasellaDiTesto 98">
            <a:extLst>
              <a:ext uri="{FF2B5EF4-FFF2-40B4-BE49-F238E27FC236}">
                <a16:creationId xmlns:a16="http://schemas.microsoft.com/office/drawing/2014/main" id="{CB7177D9-2804-4001-99C5-86F4CD8DEEFA}"/>
              </a:ext>
            </a:extLst>
          </p:cNvPr>
          <p:cNvSpPr txBox="1"/>
          <p:nvPr/>
        </p:nvSpPr>
        <p:spPr>
          <a:xfrm>
            <a:off x="5496601" y="1404007"/>
            <a:ext cx="3035839" cy="984885"/>
          </a:xfrm>
          <a:prstGeom prst="rect">
            <a:avLst/>
          </a:prstGeom>
          <a:noFill/>
        </p:spPr>
        <p:txBody>
          <a:bodyPr wrap="square" rtlCol="0">
            <a:spAutoFit/>
          </a:bodyPr>
          <a:lstStyle/>
          <a:p>
            <a:pPr marL="12700">
              <a:lnSpc>
                <a:spcPct val="100000"/>
              </a:lnSpc>
              <a:spcBef>
                <a:spcPts val="105"/>
              </a:spcBef>
            </a:pPr>
            <a:r>
              <a:rPr lang="it-IT" sz="1400" b="1" spc="-5" dirty="0">
                <a:solidFill>
                  <a:srgbClr val="CDA73B"/>
                </a:solidFill>
                <a:cs typeface="Arial"/>
              </a:rPr>
              <a:t>OBIETTIVI</a:t>
            </a:r>
            <a:endParaRPr lang="it-IT" sz="1400" dirty="0">
              <a:cs typeface="Arial"/>
            </a:endParaRPr>
          </a:p>
          <a:p>
            <a:pPr marL="12700" marR="5080">
              <a:lnSpc>
                <a:spcPct val="100000"/>
              </a:lnSpc>
              <a:spcBef>
                <a:spcPts val="5"/>
              </a:spcBef>
            </a:pPr>
            <a:r>
              <a:rPr lang="it-IT" sz="1400" spc="-5" dirty="0">
                <a:cs typeface="Arial"/>
              </a:rPr>
              <a:t>Risultati </a:t>
            </a:r>
            <a:r>
              <a:rPr lang="it-IT" sz="1400" b="1" spc="-5" dirty="0">
                <a:solidFill>
                  <a:srgbClr val="CDA73B"/>
                </a:solidFill>
                <a:cs typeface="Arial"/>
              </a:rPr>
              <a:t>quantitativo </a:t>
            </a:r>
            <a:r>
              <a:rPr lang="it-IT" sz="1400" spc="-5" dirty="0">
                <a:cs typeface="Arial"/>
              </a:rPr>
              <a:t>e </a:t>
            </a:r>
            <a:r>
              <a:rPr lang="it-IT" sz="1400" b="1" dirty="0">
                <a:solidFill>
                  <a:srgbClr val="CDA73B"/>
                </a:solidFill>
                <a:cs typeface="Arial"/>
              </a:rPr>
              <a:t>concreti </a:t>
            </a:r>
            <a:r>
              <a:rPr lang="it-IT" sz="1400" spc="-5" dirty="0">
                <a:cs typeface="Arial"/>
              </a:rPr>
              <a:t>oggettivamente </a:t>
            </a:r>
            <a:r>
              <a:rPr lang="it-IT" sz="1400" b="1" spc="-5" dirty="0">
                <a:solidFill>
                  <a:srgbClr val="CDA73B"/>
                </a:solidFill>
                <a:cs typeface="Arial"/>
              </a:rPr>
              <a:t>misurabili </a:t>
            </a:r>
            <a:r>
              <a:rPr lang="it-IT" sz="1400" spc="-5" dirty="0">
                <a:cs typeface="Arial"/>
              </a:rPr>
              <a:t>nell’ambito dell'</a:t>
            </a:r>
            <a:r>
              <a:rPr lang="it-IT" sz="1400" b="1" spc="-5" dirty="0">
                <a:solidFill>
                  <a:srgbClr val="CDA73B"/>
                </a:solidFill>
                <a:cs typeface="Arial"/>
              </a:rPr>
              <a:t>attuazione </a:t>
            </a:r>
            <a:r>
              <a:rPr lang="it-IT" sz="1400" spc="-5" dirty="0">
                <a:cs typeface="Arial"/>
              </a:rPr>
              <a:t>degli</a:t>
            </a:r>
            <a:r>
              <a:rPr lang="it-IT" sz="1400" spc="-35" dirty="0">
                <a:cs typeface="Arial"/>
              </a:rPr>
              <a:t> </a:t>
            </a:r>
            <a:r>
              <a:rPr lang="it-IT" sz="1400" spc="-5" dirty="0">
                <a:cs typeface="Arial"/>
              </a:rPr>
              <a:t>interventi</a:t>
            </a:r>
            <a:endParaRPr lang="it-IT" sz="1400" dirty="0">
              <a:cs typeface="Arial"/>
            </a:endParaRPr>
          </a:p>
        </p:txBody>
      </p:sp>
      <p:sp>
        <p:nvSpPr>
          <p:cNvPr id="75" name="CasellaDiTesto 74">
            <a:extLst>
              <a:ext uri="{FF2B5EF4-FFF2-40B4-BE49-F238E27FC236}">
                <a16:creationId xmlns:a16="http://schemas.microsoft.com/office/drawing/2014/main" id="{8F96FEE7-3C9C-42B3-97B4-B0FBA2EFFED7}"/>
              </a:ext>
            </a:extLst>
          </p:cNvPr>
          <p:cNvSpPr txBox="1"/>
          <p:nvPr/>
        </p:nvSpPr>
        <p:spPr>
          <a:xfrm>
            <a:off x="2078892" y="5851135"/>
            <a:ext cx="6600843" cy="307777"/>
          </a:xfrm>
          <a:prstGeom prst="rect">
            <a:avLst/>
          </a:prstGeom>
          <a:noFill/>
        </p:spPr>
        <p:txBody>
          <a:bodyPr wrap="square" rtlCol="0">
            <a:spAutoFit/>
          </a:bodyPr>
          <a:lstStyle/>
          <a:p>
            <a:pPr algn="r"/>
            <a:r>
              <a:rPr lang="it-IT" sz="1400" i="1" dirty="0"/>
              <a:t>Fonte: dati del Ministero dell’Economia e delle Finanze, rielaborazione </a:t>
            </a:r>
            <a:r>
              <a:rPr lang="it-IT" sz="1400" i="1" dirty="0" err="1"/>
              <a:t>OReP</a:t>
            </a:r>
            <a:endParaRPr lang="it-IT" sz="1400" i="1" dirty="0"/>
          </a:p>
        </p:txBody>
      </p:sp>
    </p:spTree>
    <p:extLst>
      <p:ext uri="{BB962C8B-B14F-4D97-AF65-F5344CB8AC3E}">
        <p14:creationId xmlns:p14="http://schemas.microsoft.com/office/powerpoint/2010/main" val="276991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0" y="0"/>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2123728" y="673532"/>
            <a:ext cx="6550159" cy="523220"/>
          </a:xfrm>
          <a:prstGeom prst="rect">
            <a:avLst/>
          </a:prstGeom>
          <a:noFill/>
        </p:spPr>
        <p:txBody>
          <a:bodyPr wrap="square">
            <a:spAutoFit/>
          </a:bodyPr>
          <a:lstStyle/>
          <a:p>
            <a:pPr algn="r"/>
            <a:r>
              <a:rPr lang="it-IT" sz="2800" b="1" dirty="0">
                <a:solidFill>
                  <a:schemeClr val="accent3">
                    <a:lumMod val="75000"/>
                  </a:schemeClr>
                </a:solidFill>
              </a:rPr>
              <a:t>42 Traguardi e Obiettivi per il 31/12/21</a:t>
            </a:r>
          </a:p>
        </p:txBody>
      </p:sp>
      <p:graphicFrame>
        <p:nvGraphicFramePr>
          <p:cNvPr id="13" name="Segnaposto contenuto 17">
            <a:extLst>
              <a:ext uri="{FF2B5EF4-FFF2-40B4-BE49-F238E27FC236}">
                <a16:creationId xmlns:a16="http://schemas.microsoft.com/office/drawing/2014/main" id="{434A109D-CB91-42D5-AF2B-9F1F83285D37}"/>
              </a:ext>
            </a:extLst>
          </p:cNvPr>
          <p:cNvGraphicFramePr>
            <a:graphicFrameLocks noGrp="1"/>
          </p:cNvGraphicFramePr>
          <p:nvPr>
            <p:ph idx="1"/>
          </p:nvPr>
        </p:nvGraphicFramePr>
        <p:xfrm>
          <a:off x="446876" y="1413084"/>
          <a:ext cx="8229600" cy="29809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asellaDiTesto 13">
            <a:extLst>
              <a:ext uri="{FF2B5EF4-FFF2-40B4-BE49-F238E27FC236}">
                <a16:creationId xmlns:a16="http://schemas.microsoft.com/office/drawing/2014/main" id="{A5B0A555-2DF2-4E3D-B657-E110A14D2A0B}"/>
              </a:ext>
            </a:extLst>
          </p:cNvPr>
          <p:cNvSpPr txBox="1"/>
          <p:nvPr/>
        </p:nvSpPr>
        <p:spPr>
          <a:xfrm>
            <a:off x="868393" y="4930313"/>
            <a:ext cx="7606936" cy="1491177"/>
          </a:xfrm>
          <a:prstGeom prst="rect">
            <a:avLst/>
          </a:prstGeom>
          <a:noFill/>
          <a:ln w="28575">
            <a:solidFill>
              <a:schemeClr val="accent3"/>
            </a:solidFill>
          </a:ln>
        </p:spPr>
        <p:txBody>
          <a:bodyPr wrap="square">
            <a:spAutoFit/>
          </a:bodyPr>
          <a:lstStyle/>
          <a:p>
            <a:pPr algn="just">
              <a:lnSpc>
                <a:spcPct val="107000"/>
              </a:lnSpc>
              <a:spcBef>
                <a:spcPts val="1200"/>
              </a:spcBef>
              <a:spcAft>
                <a:spcPts val="800"/>
              </a:spcAft>
            </a:pPr>
            <a:r>
              <a:rPr lang="it-IT" sz="1400" b="1" dirty="0">
                <a:effectLst/>
                <a:latin typeface="Calibri" panose="020F0502020204030204" pitchFamily="34" charset="0"/>
                <a:ea typeface="Times New Roman" panose="02020603050405020304" pitchFamily="18" charset="0"/>
                <a:cs typeface="Calibri" panose="020F0502020204030204" pitchFamily="34" charset="0"/>
              </a:rPr>
              <a:t>Salgono così a </a:t>
            </a:r>
            <a:r>
              <a:rPr lang="it-IT" sz="1400" b="1" dirty="0">
                <a:latin typeface="Calibri" panose="020F0502020204030204" pitchFamily="34" charset="0"/>
                <a:ea typeface="Times New Roman" panose="02020603050405020304" pitchFamily="18" charset="0"/>
                <a:cs typeface="Calibri" panose="020F0502020204030204" pitchFamily="34" charset="0"/>
              </a:rPr>
              <a:t>8</a:t>
            </a:r>
            <a:r>
              <a:rPr lang="it-IT" sz="1400" b="1" dirty="0">
                <a:effectLst/>
                <a:latin typeface="Calibri" panose="020F0502020204030204" pitchFamily="34" charset="0"/>
                <a:ea typeface="Times New Roman" panose="02020603050405020304" pitchFamily="18" charset="0"/>
                <a:cs typeface="Calibri" panose="020F0502020204030204" pitchFamily="34" charset="0"/>
              </a:rPr>
              <a:t> le condizionalità soddisfatte dall’Italia per il T4 2021 </a:t>
            </a:r>
            <a:r>
              <a:rPr lang="it-IT" sz="1400" dirty="0">
                <a:effectLst/>
                <a:latin typeface="Calibri" panose="020F0502020204030204" pitchFamily="34" charset="0"/>
                <a:ea typeface="Times New Roman" panose="02020603050405020304" pitchFamily="18" charset="0"/>
                <a:cs typeface="Calibri" panose="020F0502020204030204" pitchFamily="34" charset="0"/>
              </a:rPr>
              <a:t>(il dato sale a 17 se si considerano tute le 51 condizionalità previste per l’intero 2021 e non solo quelle dell’ultimo trimestre), ma</a:t>
            </a:r>
            <a:r>
              <a:rPr lang="it-IT" sz="1400" b="1" dirty="0">
                <a:effectLst/>
                <a:latin typeface="Calibri" panose="020F0502020204030204" pitchFamily="34" charset="0"/>
                <a:ea typeface="Times New Roman" panose="02020603050405020304" pitchFamily="18" charset="0"/>
                <a:cs typeface="Calibri" panose="020F0502020204030204" pitchFamily="34" charset="0"/>
              </a:rPr>
              <a:t> </a:t>
            </a:r>
            <a:r>
              <a:rPr lang="it-IT" sz="1400" dirty="0">
                <a:effectLst/>
                <a:latin typeface="Calibri" panose="020F0502020204030204" pitchFamily="34" charset="0"/>
                <a:ea typeface="Times New Roman" panose="02020603050405020304" pitchFamily="18" charset="0"/>
                <a:cs typeface="Calibri" panose="020F0502020204030204" pitchFamily="34" charset="0"/>
              </a:rPr>
              <a:t>rimangono da conseguire </a:t>
            </a:r>
            <a:r>
              <a:rPr lang="it-IT" sz="1400" b="1" dirty="0">
                <a:effectLst/>
                <a:latin typeface="Calibri" panose="020F0502020204030204" pitchFamily="34" charset="0"/>
                <a:ea typeface="Times New Roman" panose="02020603050405020304" pitchFamily="18" charset="0"/>
                <a:cs typeface="Calibri" panose="020F0502020204030204" pitchFamily="34" charset="0"/>
              </a:rPr>
              <a:t>ancora 34 tra traguardi e obiettivi entro la fine dell’anno </a:t>
            </a:r>
            <a:r>
              <a:rPr lang="it-IT" sz="1400" dirty="0">
                <a:effectLst/>
                <a:latin typeface="Calibri" panose="020F0502020204030204" pitchFamily="34" charset="0"/>
                <a:ea typeface="Times New Roman" panose="02020603050405020304" pitchFamily="18" charset="0"/>
                <a:cs typeface="Calibri" panose="020F0502020204030204" pitchFamily="34" charset="0"/>
              </a:rPr>
              <a:t>per </a:t>
            </a:r>
            <a:r>
              <a:rPr lang="it-IT" sz="1400" dirty="0">
                <a:latin typeface="Calibri" panose="020F0502020204030204" pitchFamily="34" charset="0"/>
                <a:ea typeface="Times New Roman" panose="02020603050405020304" pitchFamily="18" charset="0"/>
                <a:cs typeface="Calibri" panose="020F0502020204030204" pitchFamily="34" charset="0"/>
              </a:rPr>
              <a:t>ottenere </a:t>
            </a:r>
            <a:r>
              <a:rPr lang="it-IT" sz="1400" dirty="0">
                <a:effectLst/>
                <a:latin typeface="Calibri" panose="020F0502020204030204" pitchFamily="34" charset="0"/>
                <a:ea typeface="Times New Roman" panose="02020603050405020304" pitchFamily="18" charset="0"/>
                <a:cs typeface="Calibri" panose="020F0502020204030204" pitchFamily="34" charset="0"/>
              </a:rPr>
              <a:t>la seconda rata.</a:t>
            </a:r>
          </a:p>
          <a:p>
            <a:pPr algn="just">
              <a:lnSpc>
                <a:spcPct val="107000"/>
              </a:lnSpc>
              <a:spcBef>
                <a:spcPts val="1200"/>
              </a:spcBef>
              <a:spcAft>
                <a:spcPts val="800"/>
              </a:spcAft>
            </a:pPr>
            <a:r>
              <a:rPr lang="it-IT" sz="1400" dirty="0">
                <a:effectLst/>
                <a:latin typeface="Calibri" panose="020F0502020204030204" pitchFamily="34" charset="0"/>
                <a:ea typeface="Times New Roman" panose="02020603050405020304" pitchFamily="18" charset="0"/>
                <a:cs typeface="Calibri" panose="020F0502020204030204" pitchFamily="34" charset="0"/>
              </a:rPr>
              <a:t>E’ possibile monitorare il conseguimento dei </a:t>
            </a:r>
            <a:r>
              <a:rPr lang="it-IT" sz="1400" dirty="0">
                <a:latin typeface="Calibri" panose="020F0502020204030204" pitchFamily="34" charset="0"/>
                <a:ea typeface="Times New Roman" panose="02020603050405020304" pitchFamily="18" charset="0"/>
                <a:cs typeface="Calibri" panose="020F0502020204030204" pitchFamily="34" charset="0"/>
              </a:rPr>
              <a:t>traguardi e degli obiettivi </a:t>
            </a:r>
            <a:r>
              <a:rPr lang="it-IT" sz="1300" b="1" dirty="0">
                <a:solidFill>
                  <a:prstClr val="black">
                    <a:hueOff val="0"/>
                    <a:satOff val="0"/>
                    <a:lumOff val="0"/>
                    <a:alphaOff val="0"/>
                  </a:prstClr>
                </a:solidFill>
                <a:latin typeface="Calibri"/>
                <a:hlinkClick r:id="rId9"/>
              </a:rPr>
              <a:t>sul sito di </a:t>
            </a:r>
            <a:r>
              <a:rPr lang="it-IT" sz="1300" b="1" dirty="0" err="1">
                <a:solidFill>
                  <a:prstClr val="black">
                    <a:hueOff val="0"/>
                    <a:satOff val="0"/>
                    <a:lumOff val="0"/>
                    <a:alphaOff val="0"/>
                  </a:prstClr>
                </a:solidFill>
                <a:latin typeface="Calibri"/>
                <a:hlinkClick r:id="rId9"/>
              </a:rPr>
              <a:t>OReP</a:t>
            </a:r>
            <a:r>
              <a:rPr lang="it-IT" sz="1300" b="1" dirty="0">
                <a:solidFill>
                  <a:prstClr val="black">
                    <a:hueOff val="0"/>
                    <a:satOff val="0"/>
                    <a:lumOff val="0"/>
                    <a:alphaOff val="0"/>
                  </a:prstClr>
                </a:solidFill>
                <a:latin typeface="Calibri"/>
                <a:hlinkClick r:id="rId9"/>
              </a:rPr>
              <a:t> </a:t>
            </a:r>
            <a:r>
              <a:rPr lang="it-IT" sz="1400" dirty="0">
                <a:effectLst/>
                <a:latin typeface="Calibri" panose="020F0502020204030204" pitchFamily="34" charset="0"/>
                <a:ea typeface="Times New Roman" panose="02020603050405020304" pitchFamily="18" charset="0"/>
                <a:cs typeface="Calibri" panose="020F0502020204030204" pitchFamily="34" charset="0"/>
              </a:rPr>
              <a:t>in tempo reale.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asellaDiTesto 11">
            <a:extLst>
              <a:ext uri="{FF2B5EF4-FFF2-40B4-BE49-F238E27FC236}">
                <a16:creationId xmlns:a16="http://schemas.microsoft.com/office/drawing/2014/main" id="{E2FD9E79-2830-47AB-B8C9-663A57B94A76}"/>
              </a:ext>
            </a:extLst>
          </p:cNvPr>
          <p:cNvSpPr txBox="1"/>
          <p:nvPr/>
        </p:nvSpPr>
        <p:spPr>
          <a:xfrm>
            <a:off x="2012128" y="4454516"/>
            <a:ext cx="6600843" cy="307777"/>
          </a:xfrm>
          <a:prstGeom prst="rect">
            <a:avLst/>
          </a:prstGeom>
          <a:noFill/>
        </p:spPr>
        <p:txBody>
          <a:bodyPr wrap="square" rtlCol="0">
            <a:spAutoFit/>
          </a:bodyPr>
          <a:lstStyle/>
          <a:p>
            <a:pPr algn="r"/>
            <a:r>
              <a:rPr lang="it-IT" sz="1400" i="1" dirty="0"/>
              <a:t>Fonte: dati del Ministero dell’Economia e delle Finanze, rielaborazione </a:t>
            </a:r>
            <a:r>
              <a:rPr lang="it-IT" sz="1400" i="1" dirty="0" err="1"/>
              <a:t>OReP</a:t>
            </a:r>
            <a:endParaRPr lang="it-IT" sz="1400" i="1" dirty="0"/>
          </a:p>
        </p:txBody>
      </p:sp>
    </p:spTree>
    <p:extLst>
      <p:ext uri="{BB962C8B-B14F-4D97-AF65-F5344CB8AC3E}">
        <p14:creationId xmlns:p14="http://schemas.microsoft.com/office/powerpoint/2010/main" val="375995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8306" y="2120"/>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2286024" y="601524"/>
            <a:ext cx="6480720" cy="523220"/>
          </a:xfrm>
          <a:prstGeom prst="rect">
            <a:avLst/>
          </a:prstGeom>
          <a:noFill/>
        </p:spPr>
        <p:txBody>
          <a:bodyPr wrap="square">
            <a:spAutoFit/>
          </a:bodyPr>
          <a:lstStyle/>
          <a:p>
            <a:pPr algn="r"/>
            <a:r>
              <a:rPr lang="it-IT" sz="2800" b="1" dirty="0">
                <a:solidFill>
                  <a:schemeClr val="accent3">
                    <a:lumMod val="75000"/>
                  </a:schemeClr>
                </a:solidFill>
              </a:rPr>
              <a:t>Che cosa è partito: i decreti</a:t>
            </a:r>
          </a:p>
        </p:txBody>
      </p:sp>
      <p:sp>
        <p:nvSpPr>
          <p:cNvPr id="5" name="Segnaposto contenuto 4">
            <a:extLst>
              <a:ext uri="{FF2B5EF4-FFF2-40B4-BE49-F238E27FC236}">
                <a16:creationId xmlns:a16="http://schemas.microsoft.com/office/drawing/2014/main" id="{32096855-D69A-46AE-8574-B9F8B70923C7}"/>
              </a:ext>
            </a:extLst>
          </p:cNvPr>
          <p:cNvSpPr>
            <a:spLocks noGrp="1"/>
          </p:cNvSpPr>
          <p:nvPr>
            <p:ph idx="1"/>
          </p:nvPr>
        </p:nvSpPr>
        <p:spPr>
          <a:xfrm>
            <a:off x="973759" y="5282278"/>
            <a:ext cx="7248915" cy="1387082"/>
          </a:xfrm>
          <a:ln w="19050">
            <a:solidFill>
              <a:schemeClr val="accent3"/>
            </a:solidFill>
          </a:ln>
        </p:spPr>
        <p:txBody>
          <a:bodyPr>
            <a:noAutofit/>
          </a:bodyPr>
          <a:lstStyle/>
          <a:p>
            <a:pPr marL="0" indent="0">
              <a:buNone/>
            </a:pPr>
            <a:r>
              <a:rPr lang="it-IT" sz="1500" dirty="0"/>
              <a:t>Senza dimenticare i decreti legge già emanati: </a:t>
            </a:r>
          </a:p>
          <a:p>
            <a:r>
              <a:rPr lang="it-IT" sz="1500" dirty="0"/>
              <a:t>Dl 59/2021 - </a:t>
            </a:r>
            <a:r>
              <a:rPr lang="it-IT" sz="1500" b="1" dirty="0"/>
              <a:t>Fondo Complementare</a:t>
            </a:r>
          </a:p>
          <a:p>
            <a:r>
              <a:rPr lang="it-IT" sz="1500" dirty="0"/>
              <a:t>Dl 77/2021 - </a:t>
            </a:r>
            <a:r>
              <a:rPr lang="it-IT" sz="1500" b="1" dirty="0"/>
              <a:t>Governance e semplificazioni</a:t>
            </a:r>
          </a:p>
          <a:p>
            <a:r>
              <a:rPr lang="it-IT" sz="1500" dirty="0"/>
              <a:t>Dl 80/21 - </a:t>
            </a:r>
            <a:r>
              <a:rPr lang="it-IT" sz="1500" b="1" dirty="0"/>
              <a:t>Pubblico impiego</a:t>
            </a:r>
          </a:p>
          <a:p>
            <a:r>
              <a:rPr lang="it-IT" sz="1500" dirty="0"/>
              <a:t>Dl 121/2021 - </a:t>
            </a:r>
            <a:r>
              <a:rPr lang="it-IT" sz="1500" b="1" dirty="0"/>
              <a:t>Infrastrutture</a:t>
            </a:r>
          </a:p>
          <a:p>
            <a:pPr marL="0" indent="0">
              <a:buNone/>
            </a:pPr>
            <a:endParaRPr lang="it-IT" sz="1400" dirty="0"/>
          </a:p>
        </p:txBody>
      </p:sp>
      <p:sp>
        <p:nvSpPr>
          <p:cNvPr id="17" name="Esagono 16">
            <a:extLst>
              <a:ext uri="{FF2B5EF4-FFF2-40B4-BE49-F238E27FC236}">
                <a16:creationId xmlns:a16="http://schemas.microsoft.com/office/drawing/2014/main" id="{023DE60F-2ECE-41EA-869C-ECBC05470E80}"/>
              </a:ext>
            </a:extLst>
          </p:cNvPr>
          <p:cNvSpPr/>
          <p:nvPr/>
        </p:nvSpPr>
        <p:spPr>
          <a:xfrm>
            <a:off x="271733" y="1486281"/>
            <a:ext cx="1911252" cy="1331126"/>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Istruzione</a:t>
            </a:r>
            <a:r>
              <a:rPr lang="it-IT" sz="1500" dirty="0"/>
              <a:t>: decreto riparto risorse efficienta-mento scuole</a:t>
            </a:r>
          </a:p>
        </p:txBody>
      </p:sp>
      <p:sp>
        <p:nvSpPr>
          <p:cNvPr id="21" name="Esagono 20">
            <a:extLst>
              <a:ext uri="{FF2B5EF4-FFF2-40B4-BE49-F238E27FC236}">
                <a16:creationId xmlns:a16="http://schemas.microsoft.com/office/drawing/2014/main" id="{BC713715-1B4C-483F-AE33-F72CD8D167A3}"/>
              </a:ext>
            </a:extLst>
          </p:cNvPr>
          <p:cNvSpPr/>
          <p:nvPr/>
        </p:nvSpPr>
        <p:spPr>
          <a:xfrm>
            <a:off x="245156" y="3348811"/>
            <a:ext cx="1911252" cy="1331126"/>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t>MEF: </a:t>
            </a:r>
            <a:r>
              <a:rPr lang="it-IT" sz="1500" dirty="0"/>
              <a:t>decreto attuazione finanziaria PNRR</a:t>
            </a:r>
          </a:p>
        </p:txBody>
      </p:sp>
      <p:sp>
        <p:nvSpPr>
          <p:cNvPr id="29" name="Esagono 28">
            <a:extLst>
              <a:ext uri="{FF2B5EF4-FFF2-40B4-BE49-F238E27FC236}">
                <a16:creationId xmlns:a16="http://schemas.microsoft.com/office/drawing/2014/main" id="{C3D2A1E4-7D3B-4550-9708-5E1FC5FA06BC}"/>
              </a:ext>
            </a:extLst>
          </p:cNvPr>
          <p:cNvSpPr/>
          <p:nvPr/>
        </p:nvSpPr>
        <p:spPr>
          <a:xfrm>
            <a:off x="2466336" y="1528191"/>
            <a:ext cx="1856337" cy="1331125"/>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err="1"/>
              <a:t>MiMS</a:t>
            </a:r>
            <a:r>
              <a:rPr lang="it-IT" sz="1500" b="1" dirty="0"/>
              <a:t>: </a:t>
            </a:r>
            <a:r>
              <a:rPr lang="it-IT" sz="1500" dirty="0"/>
              <a:t>decreto riparto FC per i porti</a:t>
            </a:r>
          </a:p>
        </p:txBody>
      </p:sp>
      <p:sp>
        <p:nvSpPr>
          <p:cNvPr id="30" name="Esagono 29">
            <a:extLst>
              <a:ext uri="{FF2B5EF4-FFF2-40B4-BE49-F238E27FC236}">
                <a16:creationId xmlns:a16="http://schemas.microsoft.com/office/drawing/2014/main" id="{BEF10FF0-8614-4D03-934D-DBD35AC90F23}"/>
              </a:ext>
            </a:extLst>
          </p:cNvPr>
          <p:cNvSpPr/>
          <p:nvPr/>
        </p:nvSpPr>
        <p:spPr>
          <a:xfrm>
            <a:off x="4598216" y="1518153"/>
            <a:ext cx="1856337" cy="1331123"/>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err="1"/>
              <a:t>MiSE</a:t>
            </a:r>
            <a:r>
              <a:rPr lang="it-IT" sz="1500" dirty="0"/>
              <a:t>:</a:t>
            </a:r>
            <a:r>
              <a:rPr lang="it-IT" sz="1500" b="1" dirty="0"/>
              <a:t> </a:t>
            </a:r>
            <a:r>
              <a:rPr lang="it-IT" sz="1500" dirty="0"/>
              <a:t>decreto riparto risorse banda </a:t>
            </a:r>
            <a:r>
              <a:rPr lang="it-IT" sz="1500" dirty="0" err="1"/>
              <a:t>ultralarga</a:t>
            </a:r>
            <a:r>
              <a:rPr lang="it-IT" sz="1500" dirty="0"/>
              <a:t> - isole minori</a:t>
            </a:r>
          </a:p>
        </p:txBody>
      </p:sp>
      <p:sp>
        <p:nvSpPr>
          <p:cNvPr id="31" name="Esagono 30">
            <a:extLst>
              <a:ext uri="{FF2B5EF4-FFF2-40B4-BE49-F238E27FC236}">
                <a16:creationId xmlns:a16="http://schemas.microsoft.com/office/drawing/2014/main" id="{1F5DAD0F-0517-4D60-B0D2-48A00BD98877}"/>
              </a:ext>
            </a:extLst>
          </p:cNvPr>
          <p:cNvSpPr/>
          <p:nvPr/>
        </p:nvSpPr>
        <p:spPr>
          <a:xfrm>
            <a:off x="2457631" y="3354324"/>
            <a:ext cx="1839361" cy="1325613"/>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err="1"/>
              <a:t>MiTE</a:t>
            </a:r>
            <a:r>
              <a:rPr lang="it-IT" sz="1500" dirty="0"/>
              <a:t>:</a:t>
            </a:r>
            <a:r>
              <a:rPr lang="it-IT" sz="1500" b="1" dirty="0"/>
              <a:t> </a:t>
            </a:r>
            <a:r>
              <a:rPr lang="it-IT" sz="1500" dirty="0"/>
              <a:t>decreti attuativi progetti economia circolare </a:t>
            </a:r>
          </a:p>
        </p:txBody>
      </p:sp>
      <p:sp>
        <p:nvSpPr>
          <p:cNvPr id="32" name="Esagono 31">
            <a:extLst>
              <a:ext uri="{FF2B5EF4-FFF2-40B4-BE49-F238E27FC236}">
                <a16:creationId xmlns:a16="http://schemas.microsoft.com/office/drawing/2014/main" id="{1F6C12D0-121D-4535-A90D-8165680B4A64}"/>
              </a:ext>
            </a:extLst>
          </p:cNvPr>
          <p:cNvSpPr/>
          <p:nvPr/>
        </p:nvSpPr>
        <p:spPr>
          <a:xfrm>
            <a:off x="4598216" y="3329095"/>
            <a:ext cx="1856336" cy="1350842"/>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err="1"/>
              <a:t>MiMS</a:t>
            </a:r>
            <a:r>
              <a:rPr lang="it-IT" sz="1500" b="1" dirty="0"/>
              <a:t>: </a:t>
            </a:r>
            <a:r>
              <a:rPr lang="it-IT" sz="1500" dirty="0"/>
              <a:t>6 decreti riparto risorse del FC</a:t>
            </a:r>
          </a:p>
        </p:txBody>
      </p:sp>
      <p:sp>
        <p:nvSpPr>
          <p:cNvPr id="34" name="Esagono 33">
            <a:extLst>
              <a:ext uri="{FF2B5EF4-FFF2-40B4-BE49-F238E27FC236}">
                <a16:creationId xmlns:a16="http://schemas.microsoft.com/office/drawing/2014/main" id="{9E4CD535-2EFC-4C94-A10E-8616045A652A}"/>
              </a:ext>
            </a:extLst>
          </p:cNvPr>
          <p:cNvSpPr/>
          <p:nvPr/>
        </p:nvSpPr>
        <p:spPr>
          <a:xfrm>
            <a:off x="6689040" y="1492160"/>
            <a:ext cx="1842762" cy="1339973"/>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err="1"/>
              <a:t>MiMS</a:t>
            </a:r>
            <a:r>
              <a:rPr lang="it-IT" sz="1500" b="1" dirty="0"/>
              <a:t>: </a:t>
            </a:r>
            <a:r>
              <a:rPr lang="it-IT" sz="1500" dirty="0"/>
              <a:t>decreto riparto risorse sui progetti "</a:t>
            </a:r>
            <a:r>
              <a:rPr lang="it-IT" sz="1500" dirty="0" err="1"/>
              <a:t>PinQua</a:t>
            </a:r>
            <a:r>
              <a:rPr lang="it-IT" sz="1500" dirty="0"/>
              <a:t>"</a:t>
            </a:r>
          </a:p>
        </p:txBody>
      </p:sp>
      <p:sp>
        <p:nvSpPr>
          <p:cNvPr id="35" name="Esagono 34">
            <a:extLst>
              <a:ext uri="{FF2B5EF4-FFF2-40B4-BE49-F238E27FC236}">
                <a16:creationId xmlns:a16="http://schemas.microsoft.com/office/drawing/2014/main" id="{679C3CA1-B4D1-4222-AA4D-40C07529AFFB}"/>
              </a:ext>
            </a:extLst>
          </p:cNvPr>
          <p:cNvSpPr/>
          <p:nvPr/>
        </p:nvSpPr>
        <p:spPr>
          <a:xfrm>
            <a:off x="6714608" y="3310256"/>
            <a:ext cx="1839360" cy="1352024"/>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In arrivo </a:t>
            </a:r>
            <a:r>
              <a:rPr lang="it-IT" sz="1500" b="1" dirty="0"/>
              <a:t>imprese femminili </a:t>
            </a:r>
            <a:r>
              <a:rPr lang="it-IT" sz="1500" dirty="0"/>
              <a:t>e  </a:t>
            </a:r>
            <a:r>
              <a:rPr lang="it-IT" sz="1500" b="1" dirty="0"/>
              <a:t>strade aree interne</a:t>
            </a:r>
          </a:p>
        </p:txBody>
      </p:sp>
      <p:sp>
        <p:nvSpPr>
          <p:cNvPr id="7" name="CasellaDiTesto 6">
            <a:extLst>
              <a:ext uri="{FF2B5EF4-FFF2-40B4-BE49-F238E27FC236}">
                <a16:creationId xmlns:a16="http://schemas.microsoft.com/office/drawing/2014/main" id="{E8C3F60F-DCA2-4003-98F6-417475D5E0CC}"/>
              </a:ext>
            </a:extLst>
          </p:cNvPr>
          <p:cNvSpPr txBox="1"/>
          <p:nvPr/>
        </p:nvSpPr>
        <p:spPr>
          <a:xfrm>
            <a:off x="561657" y="2841318"/>
            <a:ext cx="1402744" cy="307777"/>
          </a:xfrm>
          <a:prstGeom prst="rect">
            <a:avLst/>
          </a:prstGeom>
          <a:noFill/>
        </p:spPr>
        <p:txBody>
          <a:bodyPr wrap="square" rtlCol="0">
            <a:spAutoFit/>
          </a:bodyPr>
          <a:lstStyle/>
          <a:p>
            <a:r>
              <a:rPr lang="it-IT" sz="1400" dirty="0">
                <a:solidFill>
                  <a:schemeClr val="accent3">
                    <a:lumMod val="75000"/>
                  </a:schemeClr>
                </a:solidFill>
              </a:rPr>
              <a:t>1, 1 miliardi/EUR</a:t>
            </a:r>
          </a:p>
        </p:txBody>
      </p:sp>
      <p:sp>
        <p:nvSpPr>
          <p:cNvPr id="36" name="CasellaDiTesto 35">
            <a:extLst>
              <a:ext uri="{FF2B5EF4-FFF2-40B4-BE49-F238E27FC236}">
                <a16:creationId xmlns:a16="http://schemas.microsoft.com/office/drawing/2014/main" id="{9D1098A6-442F-4B59-9FE6-5ECFFA0C96EF}"/>
              </a:ext>
            </a:extLst>
          </p:cNvPr>
          <p:cNvSpPr txBox="1"/>
          <p:nvPr/>
        </p:nvSpPr>
        <p:spPr>
          <a:xfrm>
            <a:off x="2719701" y="2859263"/>
            <a:ext cx="1402744" cy="307777"/>
          </a:xfrm>
          <a:prstGeom prst="rect">
            <a:avLst/>
          </a:prstGeom>
          <a:noFill/>
        </p:spPr>
        <p:txBody>
          <a:bodyPr wrap="square" rtlCol="0">
            <a:spAutoFit/>
          </a:bodyPr>
          <a:lstStyle/>
          <a:p>
            <a:r>
              <a:rPr lang="it-IT" sz="1400" dirty="0">
                <a:solidFill>
                  <a:schemeClr val="accent3">
                    <a:lumMod val="75000"/>
                  </a:schemeClr>
                </a:solidFill>
              </a:rPr>
              <a:t>2,8 miliardi/EUR</a:t>
            </a:r>
          </a:p>
        </p:txBody>
      </p:sp>
      <p:sp>
        <p:nvSpPr>
          <p:cNvPr id="37" name="CasellaDiTesto 36">
            <a:extLst>
              <a:ext uri="{FF2B5EF4-FFF2-40B4-BE49-F238E27FC236}">
                <a16:creationId xmlns:a16="http://schemas.microsoft.com/office/drawing/2014/main" id="{D0405638-5BAA-4765-A248-3CB80784F52F}"/>
              </a:ext>
            </a:extLst>
          </p:cNvPr>
          <p:cNvSpPr txBox="1"/>
          <p:nvPr/>
        </p:nvSpPr>
        <p:spPr>
          <a:xfrm>
            <a:off x="4829560" y="2857746"/>
            <a:ext cx="1402744" cy="307777"/>
          </a:xfrm>
          <a:prstGeom prst="rect">
            <a:avLst/>
          </a:prstGeom>
          <a:noFill/>
        </p:spPr>
        <p:txBody>
          <a:bodyPr wrap="square" rtlCol="0">
            <a:spAutoFit/>
          </a:bodyPr>
          <a:lstStyle/>
          <a:p>
            <a:r>
              <a:rPr lang="it-IT" sz="1400" dirty="0">
                <a:solidFill>
                  <a:schemeClr val="accent3">
                    <a:lumMod val="75000"/>
                  </a:schemeClr>
                </a:solidFill>
              </a:rPr>
              <a:t>60,5 milioni/EUR</a:t>
            </a:r>
          </a:p>
        </p:txBody>
      </p:sp>
      <p:sp>
        <p:nvSpPr>
          <p:cNvPr id="38" name="CasellaDiTesto 37">
            <a:extLst>
              <a:ext uri="{FF2B5EF4-FFF2-40B4-BE49-F238E27FC236}">
                <a16:creationId xmlns:a16="http://schemas.microsoft.com/office/drawing/2014/main" id="{68D45BDC-BBA9-4EE6-A91B-F2D110CCBC97}"/>
              </a:ext>
            </a:extLst>
          </p:cNvPr>
          <p:cNvSpPr txBox="1"/>
          <p:nvPr/>
        </p:nvSpPr>
        <p:spPr>
          <a:xfrm>
            <a:off x="6961441" y="2831104"/>
            <a:ext cx="1402744" cy="307777"/>
          </a:xfrm>
          <a:prstGeom prst="rect">
            <a:avLst/>
          </a:prstGeom>
          <a:noFill/>
        </p:spPr>
        <p:txBody>
          <a:bodyPr wrap="square" rtlCol="0">
            <a:spAutoFit/>
          </a:bodyPr>
          <a:lstStyle/>
          <a:p>
            <a:r>
              <a:rPr lang="it-IT" sz="1400" dirty="0">
                <a:solidFill>
                  <a:schemeClr val="accent3">
                    <a:lumMod val="75000"/>
                  </a:schemeClr>
                </a:solidFill>
              </a:rPr>
              <a:t>2,8 miliardi/EUR</a:t>
            </a:r>
          </a:p>
        </p:txBody>
      </p:sp>
      <p:sp>
        <p:nvSpPr>
          <p:cNvPr id="39" name="CasellaDiTesto 38">
            <a:extLst>
              <a:ext uri="{FF2B5EF4-FFF2-40B4-BE49-F238E27FC236}">
                <a16:creationId xmlns:a16="http://schemas.microsoft.com/office/drawing/2014/main" id="{FBBBD426-1FBA-4A08-8A54-60D2A4BCB3E5}"/>
              </a:ext>
            </a:extLst>
          </p:cNvPr>
          <p:cNvSpPr txBox="1"/>
          <p:nvPr/>
        </p:nvSpPr>
        <p:spPr>
          <a:xfrm>
            <a:off x="271733" y="4690164"/>
            <a:ext cx="1911252" cy="523220"/>
          </a:xfrm>
          <a:prstGeom prst="rect">
            <a:avLst/>
          </a:prstGeom>
          <a:noFill/>
        </p:spPr>
        <p:txBody>
          <a:bodyPr wrap="square" rtlCol="0">
            <a:spAutoFit/>
          </a:bodyPr>
          <a:lstStyle/>
          <a:p>
            <a:r>
              <a:rPr lang="it-IT" sz="1400" dirty="0">
                <a:solidFill>
                  <a:schemeClr val="accent3">
                    <a:lumMod val="75000"/>
                  </a:schemeClr>
                </a:solidFill>
              </a:rPr>
              <a:t>191,5 miliardi/EUR assegnati a 23 Ministeri</a:t>
            </a:r>
          </a:p>
        </p:txBody>
      </p:sp>
      <p:sp>
        <p:nvSpPr>
          <p:cNvPr id="40" name="CasellaDiTesto 39">
            <a:extLst>
              <a:ext uri="{FF2B5EF4-FFF2-40B4-BE49-F238E27FC236}">
                <a16:creationId xmlns:a16="http://schemas.microsoft.com/office/drawing/2014/main" id="{375C760D-CFE3-4ECB-86E6-EDF59BE4F63A}"/>
              </a:ext>
            </a:extLst>
          </p:cNvPr>
          <p:cNvSpPr txBox="1"/>
          <p:nvPr/>
        </p:nvSpPr>
        <p:spPr>
          <a:xfrm>
            <a:off x="2392553" y="4689199"/>
            <a:ext cx="2028975" cy="523220"/>
          </a:xfrm>
          <a:prstGeom prst="rect">
            <a:avLst/>
          </a:prstGeom>
          <a:noFill/>
        </p:spPr>
        <p:txBody>
          <a:bodyPr wrap="square" rtlCol="0">
            <a:spAutoFit/>
          </a:bodyPr>
          <a:lstStyle/>
          <a:p>
            <a:r>
              <a:rPr lang="it-IT" sz="1400" dirty="0">
                <a:solidFill>
                  <a:schemeClr val="accent3">
                    <a:lumMod val="75000"/>
                  </a:schemeClr>
                </a:solidFill>
              </a:rPr>
              <a:t>1,5 miliardo EUR + 600 milioni/EUR</a:t>
            </a:r>
          </a:p>
        </p:txBody>
      </p:sp>
      <p:sp>
        <p:nvSpPr>
          <p:cNvPr id="41" name="CasellaDiTesto 40">
            <a:extLst>
              <a:ext uri="{FF2B5EF4-FFF2-40B4-BE49-F238E27FC236}">
                <a16:creationId xmlns:a16="http://schemas.microsoft.com/office/drawing/2014/main" id="{DCDD1DDE-5BD7-4A3F-A70A-10F9B2B3B48C}"/>
              </a:ext>
            </a:extLst>
          </p:cNvPr>
          <p:cNvSpPr txBox="1"/>
          <p:nvPr/>
        </p:nvSpPr>
        <p:spPr>
          <a:xfrm>
            <a:off x="4770630" y="4696876"/>
            <a:ext cx="1402744" cy="307777"/>
          </a:xfrm>
          <a:prstGeom prst="rect">
            <a:avLst/>
          </a:prstGeom>
          <a:noFill/>
        </p:spPr>
        <p:txBody>
          <a:bodyPr wrap="square" rtlCol="0">
            <a:spAutoFit/>
          </a:bodyPr>
          <a:lstStyle/>
          <a:p>
            <a:r>
              <a:rPr lang="it-IT" sz="1400" dirty="0">
                <a:solidFill>
                  <a:schemeClr val="accent3">
                    <a:lumMod val="75000"/>
                  </a:schemeClr>
                </a:solidFill>
              </a:rPr>
              <a:t>1,7miliardo/EUR</a:t>
            </a:r>
          </a:p>
        </p:txBody>
      </p:sp>
      <p:sp>
        <p:nvSpPr>
          <p:cNvPr id="42" name="CasellaDiTesto 41">
            <a:extLst>
              <a:ext uri="{FF2B5EF4-FFF2-40B4-BE49-F238E27FC236}">
                <a16:creationId xmlns:a16="http://schemas.microsoft.com/office/drawing/2014/main" id="{1FEEB820-3905-4636-986E-D39D725E0886}"/>
              </a:ext>
            </a:extLst>
          </p:cNvPr>
          <p:cNvSpPr txBox="1"/>
          <p:nvPr/>
        </p:nvSpPr>
        <p:spPr>
          <a:xfrm>
            <a:off x="6882726" y="4689199"/>
            <a:ext cx="1533991" cy="523220"/>
          </a:xfrm>
          <a:prstGeom prst="rect">
            <a:avLst/>
          </a:prstGeom>
          <a:noFill/>
        </p:spPr>
        <p:txBody>
          <a:bodyPr wrap="square" rtlCol="0">
            <a:spAutoFit/>
          </a:bodyPr>
          <a:lstStyle/>
          <a:p>
            <a:r>
              <a:rPr lang="it-IT" sz="1400" dirty="0">
                <a:solidFill>
                  <a:schemeClr val="accent3">
                    <a:lumMod val="75000"/>
                  </a:schemeClr>
                </a:solidFill>
              </a:rPr>
              <a:t>400 milioni/EUR + 300 milioni/EUR</a:t>
            </a:r>
          </a:p>
        </p:txBody>
      </p:sp>
    </p:spTree>
    <p:extLst>
      <p:ext uri="{BB962C8B-B14F-4D97-AF65-F5344CB8AC3E}">
        <p14:creationId xmlns:p14="http://schemas.microsoft.com/office/powerpoint/2010/main" val="402108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8306" y="19455"/>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3151841" y="586328"/>
            <a:ext cx="5494372" cy="523220"/>
          </a:xfrm>
          <a:prstGeom prst="rect">
            <a:avLst/>
          </a:prstGeom>
          <a:noFill/>
        </p:spPr>
        <p:txBody>
          <a:bodyPr wrap="square">
            <a:spAutoFit/>
          </a:bodyPr>
          <a:lstStyle/>
          <a:p>
            <a:pPr algn="r"/>
            <a:r>
              <a:rPr lang="it-IT" sz="2800" b="1" dirty="0">
                <a:solidFill>
                  <a:schemeClr val="accent3">
                    <a:lumMod val="75000"/>
                  </a:schemeClr>
                </a:solidFill>
              </a:rPr>
              <a:t>Che cosa è partito: gli avvisi</a:t>
            </a:r>
          </a:p>
        </p:txBody>
      </p:sp>
      <p:sp>
        <p:nvSpPr>
          <p:cNvPr id="21" name="Rettangolo 20">
            <a:extLst>
              <a:ext uri="{FF2B5EF4-FFF2-40B4-BE49-F238E27FC236}">
                <a16:creationId xmlns:a16="http://schemas.microsoft.com/office/drawing/2014/main" id="{65D47071-A6E2-4A0A-AF02-C05B46A4C71E}"/>
              </a:ext>
            </a:extLst>
          </p:cNvPr>
          <p:cNvSpPr/>
          <p:nvPr/>
        </p:nvSpPr>
        <p:spPr>
          <a:xfrm>
            <a:off x="3066410" y="2130152"/>
            <a:ext cx="2160240" cy="114299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err="1">
                <a:solidFill>
                  <a:schemeClr val="bg1"/>
                </a:solidFill>
              </a:rPr>
              <a:t>MiTE</a:t>
            </a:r>
            <a:r>
              <a:rPr lang="it-IT" sz="1400" dirty="0">
                <a:solidFill>
                  <a:schemeClr val="bg1"/>
                </a:solidFill>
              </a:rPr>
              <a:t>: avviso di manifestazione di interesse per i progetti sui Green Ports </a:t>
            </a:r>
            <a:r>
              <a:rPr lang="it-IT" sz="1400" b="1" dirty="0">
                <a:solidFill>
                  <a:schemeClr val="bg1"/>
                </a:solidFill>
              </a:rPr>
              <a:t>(270 milioni/EUR -PNRR M3C2)</a:t>
            </a:r>
          </a:p>
        </p:txBody>
      </p:sp>
      <p:sp>
        <p:nvSpPr>
          <p:cNvPr id="27" name="Rettangolo 26">
            <a:extLst>
              <a:ext uri="{FF2B5EF4-FFF2-40B4-BE49-F238E27FC236}">
                <a16:creationId xmlns:a16="http://schemas.microsoft.com/office/drawing/2014/main" id="{360CC7EB-BAE1-4E85-8828-7A62095C6878}"/>
              </a:ext>
            </a:extLst>
          </p:cNvPr>
          <p:cNvSpPr/>
          <p:nvPr/>
        </p:nvSpPr>
        <p:spPr>
          <a:xfrm>
            <a:off x="303195" y="3468098"/>
            <a:ext cx="2160240" cy="12673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solidFill>
                  <a:schemeClr val="bg1"/>
                </a:solidFill>
              </a:rPr>
              <a:t>Istruzione: </a:t>
            </a:r>
            <a:r>
              <a:rPr lang="it-IT" sz="1400" dirty="0">
                <a:solidFill>
                  <a:schemeClr val="bg1"/>
                </a:solidFill>
              </a:rPr>
              <a:t>avviso pubblico Digital board:  trasformazione digitale nella didattica e nell’organizzazione </a:t>
            </a:r>
            <a:r>
              <a:rPr lang="it-IT" sz="1400" b="1" dirty="0">
                <a:solidFill>
                  <a:schemeClr val="bg1"/>
                </a:solidFill>
              </a:rPr>
              <a:t>(455 milioni - REACT EU)</a:t>
            </a:r>
          </a:p>
        </p:txBody>
      </p:sp>
      <p:sp>
        <p:nvSpPr>
          <p:cNvPr id="28" name="Rettangolo 27">
            <a:extLst>
              <a:ext uri="{FF2B5EF4-FFF2-40B4-BE49-F238E27FC236}">
                <a16:creationId xmlns:a16="http://schemas.microsoft.com/office/drawing/2014/main" id="{B853E604-BF98-4B6E-8C66-6027B0EB897A}"/>
              </a:ext>
            </a:extLst>
          </p:cNvPr>
          <p:cNvSpPr/>
          <p:nvPr/>
        </p:nvSpPr>
        <p:spPr>
          <a:xfrm>
            <a:off x="303195" y="2130152"/>
            <a:ext cx="2160240" cy="111058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it-IT" sz="1400" b="1" kern="0" dirty="0">
                <a:solidFill>
                  <a:schemeClr val="bg1"/>
                </a:solidFill>
              </a:rPr>
              <a:t>Istruzione</a:t>
            </a:r>
            <a:r>
              <a:rPr lang="it-IT" sz="1400" kern="0" dirty="0">
                <a:solidFill>
                  <a:schemeClr val="bg1"/>
                </a:solidFill>
              </a:rPr>
              <a:t>: avviso pubblico per la realizzazione di reti locali, cablate e wireless, nelle scuole </a:t>
            </a:r>
            <a:r>
              <a:rPr lang="it-IT" sz="1400" b="1" kern="0" dirty="0">
                <a:solidFill>
                  <a:schemeClr val="bg1"/>
                </a:solidFill>
              </a:rPr>
              <a:t>(446 milioni EUR - REACT EU)</a:t>
            </a:r>
            <a:endParaRPr kumimoji="0" lang="it-IT" sz="1400" b="1" i="0" u="none" strike="noStrike" kern="0" cap="none" spc="0" normalizeH="0" baseline="0" noProof="0" dirty="0">
              <a:ln>
                <a:noFill/>
              </a:ln>
              <a:solidFill>
                <a:schemeClr val="bg1"/>
              </a:solidFill>
              <a:effectLst/>
              <a:uLnTx/>
              <a:uFillTx/>
            </a:endParaRPr>
          </a:p>
        </p:txBody>
      </p:sp>
      <p:sp>
        <p:nvSpPr>
          <p:cNvPr id="8" name="CasellaDiTesto 7">
            <a:extLst>
              <a:ext uri="{FF2B5EF4-FFF2-40B4-BE49-F238E27FC236}">
                <a16:creationId xmlns:a16="http://schemas.microsoft.com/office/drawing/2014/main" id="{4B2AC1F3-3831-4635-A1DA-D51FFF348E71}"/>
              </a:ext>
            </a:extLst>
          </p:cNvPr>
          <p:cNvSpPr txBox="1"/>
          <p:nvPr/>
        </p:nvSpPr>
        <p:spPr>
          <a:xfrm>
            <a:off x="303195" y="1478671"/>
            <a:ext cx="2160239" cy="461665"/>
          </a:xfrm>
          <a:prstGeom prst="rect">
            <a:avLst/>
          </a:prstGeom>
          <a:noFill/>
          <a:ln>
            <a:solidFill>
              <a:srgbClr val="FF0000"/>
            </a:solidFill>
          </a:ln>
        </p:spPr>
        <p:txBody>
          <a:bodyPr wrap="square" rtlCol="0">
            <a:spAutoFit/>
          </a:bodyPr>
          <a:lstStyle/>
          <a:p>
            <a:pPr algn="ctr"/>
            <a:r>
              <a:rPr lang="it-IT" sz="2400" b="1" dirty="0">
                <a:solidFill>
                  <a:srgbClr val="FF0000"/>
                </a:solidFill>
              </a:rPr>
              <a:t>SCADUTI</a:t>
            </a:r>
            <a:r>
              <a:rPr lang="it-IT" sz="2400" dirty="0"/>
              <a:t> </a:t>
            </a:r>
          </a:p>
        </p:txBody>
      </p:sp>
      <p:sp>
        <p:nvSpPr>
          <p:cNvPr id="9" name="CasellaDiTesto 8">
            <a:extLst>
              <a:ext uri="{FF2B5EF4-FFF2-40B4-BE49-F238E27FC236}">
                <a16:creationId xmlns:a16="http://schemas.microsoft.com/office/drawing/2014/main" id="{456C53C2-749B-498A-A255-2B4414F00604}"/>
              </a:ext>
            </a:extLst>
          </p:cNvPr>
          <p:cNvSpPr txBox="1"/>
          <p:nvPr/>
        </p:nvSpPr>
        <p:spPr>
          <a:xfrm>
            <a:off x="3066410" y="1502828"/>
            <a:ext cx="5826070" cy="461665"/>
          </a:xfrm>
          <a:prstGeom prst="rect">
            <a:avLst/>
          </a:prstGeom>
          <a:noFill/>
          <a:ln>
            <a:solidFill>
              <a:srgbClr val="00B050"/>
            </a:solidFill>
          </a:ln>
        </p:spPr>
        <p:txBody>
          <a:bodyPr wrap="square" rtlCol="0">
            <a:spAutoFit/>
          </a:bodyPr>
          <a:lstStyle/>
          <a:p>
            <a:pPr algn="ctr"/>
            <a:r>
              <a:rPr lang="it-IT" sz="2400" b="1" dirty="0">
                <a:solidFill>
                  <a:srgbClr val="00B050"/>
                </a:solidFill>
              </a:rPr>
              <a:t>APERTI</a:t>
            </a:r>
          </a:p>
        </p:txBody>
      </p:sp>
      <p:sp>
        <p:nvSpPr>
          <p:cNvPr id="29" name="Rettangolo 28">
            <a:extLst>
              <a:ext uri="{FF2B5EF4-FFF2-40B4-BE49-F238E27FC236}">
                <a16:creationId xmlns:a16="http://schemas.microsoft.com/office/drawing/2014/main" id="{0E483C26-AF14-4FCA-9181-13DBE65AA9B4}"/>
              </a:ext>
            </a:extLst>
          </p:cNvPr>
          <p:cNvSpPr/>
          <p:nvPr/>
        </p:nvSpPr>
        <p:spPr>
          <a:xfrm>
            <a:off x="5336953" y="2124574"/>
            <a:ext cx="2160240" cy="114299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err="1">
                <a:solidFill>
                  <a:schemeClr val="bg1"/>
                </a:solidFill>
              </a:rPr>
              <a:t>MiTD</a:t>
            </a:r>
            <a:r>
              <a:rPr lang="it-IT" sz="1400" dirty="0">
                <a:solidFill>
                  <a:schemeClr val="bg1"/>
                </a:solidFill>
              </a:rPr>
              <a:t>: avviso della manifestazione di interesse “Maas4Italy” </a:t>
            </a:r>
            <a:r>
              <a:rPr lang="it-IT" sz="1400" b="1" dirty="0">
                <a:solidFill>
                  <a:schemeClr val="bg1"/>
                </a:solidFill>
              </a:rPr>
              <a:t>(16 milioni/EUR - PNRR M1C1)</a:t>
            </a:r>
          </a:p>
        </p:txBody>
      </p:sp>
      <p:sp>
        <p:nvSpPr>
          <p:cNvPr id="30" name="Rettangolo 29">
            <a:extLst>
              <a:ext uri="{FF2B5EF4-FFF2-40B4-BE49-F238E27FC236}">
                <a16:creationId xmlns:a16="http://schemas.microsoft.com/office/drawing/2014/main" id="{C7981FE7-EA11-45A8-B16E-7434AF1A3A5C}"/>
              </a:ext>
            </a:extLst>
          </p:cNvPr>
          <p:cNvSpPr/>
          <p:nvPr/>
        </p:nvSpPr>
        <p:spPr>
          <a:xfrm>
            <a:off x="5336953" y="3465859"/>
            <a:ext cx="2160240" cy="126541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err="1">
                <a:solidFill>
                  <a:schemeClr val="bg1"/>
                </a:solidFill>
              </a:rPr>
              <a:t>MinSud</a:t>
            </a:r>
            <a:r>
              <a:rPr lang="it-IT" sz="1400" dirty="0">
                <a:solidFill>
                  <a:schemeClr val="bg1"/>
                </a:solidFill>
              </a:rPr>
              <a:t>: avviso pubblico per gli ecosistemi dell'innovazione nel Mezzogiorno (</a:t>
            </a:r>
            <a:r>
              <a:rPr lang="it-IT" sz="1400" b="1" dirty="0">
                <a:solidFill>
                  <a:schemeClr val="bg1"/>
                </a:solidFill>
              </a:rPr>
              <a:t>350 milioni/EUR - PNRR M4C2</a:t>
            </a:r>
            <a:r>
              <a:rPr lang="it-IT" sz="1400" dirty="0">
                <a:solidFill>
                  <a:schemeClr val="bg1"/>
                </a:solidFill>
              </a:rPr>
              <a:t>)</a:t>
            </a:r>
          </a:p>
        </p:txBody>
      </p:sp>
      <p:sp>
        <p:nvSpPr>
          <p:cNvPr id="31" name="Rettangolo 30">
            <a:extLst>
              <a:ext uri="{FF2B5EF4-FFF2-40B4-BE49-F238E27FC236}">
                <a16:creationId xmlns:a16="http://schemas.microsoft.com/office/drawing/2014/main" id="{B134E28A-5548-41AC-AD13-3AA3958157A8}"/>
              </a:ext>
            </a:extLst>
          </p:cNvPr>
          <p:cNvSpPr/>
          <p:nvPr/>
        </p:nvSpPr>
        <p:spPr>
          <a:xfrm>
            <a:off x="3066410" y="3463958"/>
            <a:ext cx="2160240" cy="126731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solidFill>
                  <a:schemeClr val="bg1"/>
                </a:solidFill>
              </a:rPr>
              <a:t>Turismo: </a:t>
            </a:r>
            <a:r>
              <a:rPr lang="it-IT" sz="1400" dirty="0">
                <a:solidFill>
                  <a:schemeClr val="bg1"/>
                </a:solidFill>
              </a:rPr>
              <a:t>avviso di consultazione preliminare per l’acquisizione di dataset per monitorare i flussi turistici </a:t>
            </a:r>
            <a:r>
              <a:rPr lang="it-IT" sz="1400" b="1" dirty="0">
                <a:solidFill>
                  <a:schemeClr val="bg1"/>
                </a:solidFill>
              </a:rPr>
              <a:t>(25,5 milioni/EUR - PNRR M1C3)</a:t>
            </a:r>
          </a:p>
        </p:txBody>
      </p:sp>
      <p:sp>
        <p:nvSpPr>
          <p:cNvPr id="35" name="Segnaposto contenuto 4">
            <a:extLst>
              <a:ext uri="{FF2B5EF4-FFF2-40B4-BE49-F238E27FC236}">
                <a16:creationId xmlns:a16="http://schemas.microsoft.com/office/drawing/2014/main" id="{57AAF484-4BEC-45A1-A7F8-AAE83EA9F0E1}"/>
              </a:ext>
            </a:extLst>
          </p:cNvPr>
          <p:cNvSpPr>
            <a:spLocks noGrp="1"/>
          </p:cNvSpPr>
          <p:nvPr>
            <p:ph idx="1"/>
          </p:nvPr>
        </p:nvSpPr>
        <p:spPr>
          <a:xfrm>
            <a:off x="1111878" y="5312277"/>
            <a:ext cx="7248915" cy="985141"/>
          </a:xfrm>
          <a:ln w="19050">
            <a:solidFill>
              <a:schemeClr val="accent3"/>
            </a:solidFill>
          </a:ln>
        </p:spPr>
        <p:txBody>
          <a:bodyPr>
            <a:noAutofit/>
          </a:bodyPr>
          <a:lstStyle/>
          <a:p>
            <a:pPr marL="0" indent="0">
              <a:buNone/>
            </a:pPr>
            <a:r>
              <a:rPr lang="it-IT" sz="1500" dirty="0"/>
              <a:t>Tutti gli avvisi e i decreti del Recovery Plan si possono monitorare sul nostro sito, nella nuova sezione </a:t>
            </a:r>
            <a:r>
              <a:rPr lang="it-IT" sz="1500" b="1" dirty="0">
                <a:hlinkClick r:id="rId4"/>
              </a:rPr>
              <a:t>Bandi e Decreti PNRR</a:t>
            </a:r>
            <a:r>
              <a:rPr lang="it-IT" sz="1500" dirty="0"/>
              <a:t>, che risponde alla necessità di concentrare le informazioni relative al Piano Nazionale di Ripresa e Resilienza in un </a:t>
            </a:r>
            <a:r>
              <a:rPr lang="it-IT" sz="1500" b="1" dirty="0"/>
              <a:t>portale unico</a:t>
            </a:r>
            <a:r>
              <a:rPr lang="it-IT" sz="1500" dirty="0"/>
              <a:t>, al fine di facilitare l’accessibilità degli utenti alle opportunità e alle occasioni presentate dal Piano.</a:t>
            </a:r>
          </a:p>
        </p:txBody>
      </p:sp>
      <p:sp>
        <p:nvSpPr>
          <p:cNvPr id="17" name="Rettangolo 16">
            <a:extLst>
              <a:ext uri="{FF2B5EF4-FFF2-40B4-BE49-F238E27FC236}">
                <a16:creationId xmlns:a16="http://schemas.microsoft.com/office/drawing/2014/main" id="{7F1AA225-06F3-46AD-8E9D-22710089552A}"/>
              </a:ext>
            </a:extLst>
          </p:cNvPr>
          <p:cNvSpPr/>
          <p:nvPr/>
        </p:nvSpPr>
        <p:spPr>
          <a:xfrm>
            <a:off x="7605623" y="2124575"/>
            <a:ext cx="1286857" cy="260669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err="1">
                <a:solidFill>
                  <a:schemeClr val="bg1"/>
                </a:solidFill>
              </a:rPr>
              <a:t>MiTE</a:t>
            </a:r>
            <a:r>
              <a:rPr lang="it-IT" sz="1400" dirty="0">
                <a:solidFill>
                  <a:schemeClr val="bg1"/>
                </a:solidFill>
              </a:rPr>
              <a:t>: avvisi pubblici per gli impianti di manutenzione dei rifiuti e progetti faro economia circolare (</a:t>
            </a:r>
            <a:r>
              <a:rPr lang="it-IT" sz="1400" b="1" dirty="0">
                <a:solidFill>
                  <a:schemeClr val="bg1"/>
                </a:solidFill>
              </a:rPr>
              <a:t>1,5 miliardi/EUR – 600 milion/ EUR - PNRR M2C1</a:t>
            </a:r>
            <a:r>
              <a:rPr lang="it-IT" sz="1400" dirty="0">
                <a:solidFill>
                  <a:schemeClr val="bg1"/>
                </a:solidFill>
              </a:rPr>
              <a:t>)</a:t>
            </a:r>
          </a:p>
        </p:txBody>
      </p:sp>
    </p:spTree>
    <p:extLst>
      <p:ext uri="{BB962C8B-B14F-4D97-AF65-F5344CB8AC3E}">
        <p14:creationId xmlns:p14="http://schemas.microsoft.com/office/powerpoint/2010/main" val="372422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0DD84F-99CE-4CA0-B8DC-678480235742}"/>
              </a:ext>
            </a:extLst>
          </p:cNvPr>
          <p:cNvSpPr>
            <a:spLocks noGrp="1"/>
          </p:cNvSpPr>
          <p:nvPr>
            <p:ph type="title"/>
          </p:nvPr>
        </p:nvSpPr>
        <p:spPr/>
        <p:txBody>
          <a:bodyPr/>
          <a:lstStyle/>
          <a:p>
            <a:endParaRPr lang="it-IT"/>
          </a:p>
        </p:txBody>
      </p:sp>
      <p:graphicFrame>
        <p:nvGraphicFramePr>
          <p:cNvPr id="7" name="Segnaposto contenuto 6">
            <a:extLst>
              <a:ext uri="{FF2B5EF4-FFF2-40B4-BE49-F238E27FC236}">
                <a16:creationId xmlns:a16="http://schemas.microsoft.com/office/drawing/2014/main" id="{2B0A074F-3D52-45B0-9BBE-E53425C632BD}"/>
              </a:ext>
            </a:extLst>
          </p:cNvPr>
          <p:cNvGraphicFramePr>
            <a:graphicFrameLocks noGrp="1"/>
          </p:cNvGraphicFramePr>
          <p:nvPr>
            <p:ph idx="1"/>
            <p:extLst>
              <p:ext uri="{D42A27DB-BD31-4B8C-83A1-F6EECF244321}">
                <p14:modId xmlns:p14="http://schemas.microsoft.com/office/powerpoint/2010/main" val="14192228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id="{DE4DD0EF-3F12-4D46-9918-C68D84C71632}"/>
              </a:ext>
            </a:extLst>
          </p:cNvPr>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4" name="CasellaDiTesto 13">
            <a:extLst>
              <a:ext uri="{FF2B5EF4-FFF2-40B4-BE49-F238E27FC236}">
                <a16:creationId xmlns:a16="http://schemas.microsoft.com/office/drawing/2014/main" id="{131BD37E-9075-4A7B-A77E-F1A948EEE5AB}"/>
              </a:ext>
            </a:extLst>
          </p:cNvPr>
          <p:cNvSpPr txBox="1"/>
          <p:nvPr/>
        </p:nvSpPr>
        <p:spPr>
          <a:xfrm>
            <a:off x="2987824" y="584528"/>
            <a:ext cx="5475350" cy="523220"/>
          </a:xfrm>
          <a:prstGeom prst="rect">
            <a:avLst/>
          </a:prstGeom>
          <a:noFill/>
        </p:spPr>
        <p:txBody>
          <a:bodyPr wrap="square">
            <a:spAutoFit/>
          </a:bodyPr>
          <a:lstStyle/>
          <a:p>
            <a:pPr algn="r"/>
            <a:r>
              <a:rPr lang="it-IT" sz="2800" b="1" dirty="0">
                <a:solidFill>
                  <a:schemeClr val="accent3">
                    <a:lumMod val="75000"/>
                  </a:schemeClr>
                </a:solidFill>
              </a:rPr>
              <a:t>Modalità di attuazione del PNRR </a:t>
            </a:r>
          </a:p>
        </p:txBody>
      </p:sp>
      <p:graphicFrame>
        <p:nvGraphicFramePr>
          <p:cNvPr id="6" name="Diagramma 5">
            <a:extLst>
              <a:ext uri="{FF2B5EF4-FFF2-40B4-BE49-F238E27FC236}">
                <a16:creationId xmlns:a16="http://schemas.microsoft.com/office/drawing/2014/main" id="{DAD28882-9E53-419C-849C-10649187EE36}"/>
              </a:ext>
            </a:extLst>
          </p:cNvPr>
          <p:cNvGraphicFramePr/>
          <p:nvPr>
            <p:extLst>
              <p:ext uri="{D42A27DB-BD31-4B8C-83A1-F6EECF244321}">
                <p14:modId xmlns:p14="http://schemas.microsoft.com/office/powerpoint/2010/main" val="4218007386"/>
              </p:ext>
            </p:extLst>
          </p:nvPr>
        </p:nvGraphicFramePr>
        <p:xfrm>
          <a:off x="1163960" y="991293"/>
          <a:ext cx="6792416"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8" name="Connettore 2 17">
            <a:extLst>
              <a:ext uri="{FF2B5EF4-FFF2-40B4-BE49-F238E27FC236}">
                <a16:creationId xmlns:a16="http://schemas.microsoft.com/office/drawing/2014/main" id="{3B8CCB89-CBCE-4496-8E25-24D79488E637}"/>
              </a:ext>
            </a:extLst>
          </p:cNvPr>
          <p:cNvCxnSpPr>
            <a:cxnSpLocks/>
          </p:cNvCxnSpPr>
          <p:nvPr/>
        </p:nvCxnSpPr>
        <p:spPr>
          <a:xfrm>
            <a:off x="6941120" y="3068960"/>
            <a:ext cx="0" cy="290165"/>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F0CEFF5E-BED2-4B87-BAC0-959C8AAC5FC6}"/>
              </a:ext>
            </a:extLst>
          </p:cNvPr>
          <p:cNvCxnSpPr>
            <a:cxnSpLocks/>
          </p:cNvCxnSpPr>
          <p:nvPr/>
        </p:nvCxnSpPr>
        <p:spPr>
          <a:xfrm>
            <a:off x="3347864" y="3140968"/>
            <a:ext cx="0" cy="362173"/>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A74C579B-F851-4B7F-A820-A24A84E6B7C6}"/>
              </a:ext>
            </a:extLst>
          </p:cNvPr>
          <p:cNvSpPr txBox="1"/>
          <p:nvPr/>
        </p:nvSpPr>
        <p:spPr>
          <a:xfrm>
            <a:off x="457200" y="5119068"/>
            <a:ext cx="8229596" cy="1323439"/>
          </a:xfrm>
          <a:prstGeom prst="rect">
            <a:avLst/>
          </a:prstGeom>
          <a:noFill/>
          <a:ln w="12700">
            <a:solidFill>
              <a:schemeClr val="accent3">
                <a:lumMod val="75000"/>
              </a:schemeClr>
            </a:solidFill>
          </a:ln>
        </p:spPr>
        <p:txBody>
          <a:bodyPr wrap="square" rtlCol="0">
            <a:spAutoFit/>
          </a:bodyPr>
          <a:lstStyle/>
          <a:p>
            <a:r>
              <a:rPr lang="it-IT" sz="1600" dirty="0"/>
              <a:t>La differenza è la modalità di coinvolgimento degli enti locali: </a:t>
            </a:r>
          </a:p>
          <a:p>
            <a:pPr marL="285750" indent="-285750">
              <a:buFont typeface="Arial" panose="020B0604020202020204" pitchFamily="34" charset="0"/>
              <a:buChar char="•"/>
            </a:pPr>
            <a:r>
              <a:rPr lang="it-IT" sz="1600" dirty="0"/>
              <a:t>Nel primo caso </a:t>
            </a:r>
            <a:r>
              <a:rPr lang="it-IT" sz="1600" b="1" dirty="0"/>
              <a:t>agli enti locali vengono distribuite le risorse </a:t>
            </a:r>
            <a:r>
              <a:rPr lang="it-IT" sz="1600" dirty="0"/>
              <a:t>che passano dalle amministrazioni centrali, alle Regioni e infine arrivano alle Province/Comuni</a:t>
            </a:r>
          </a:p>
          <a:p>
            <a:pPr marL="285750" indent="-285750">
              <a:buFont typeface="Arial" panose="020B0604020202020204" pitchFamily="34" charset="0"/>
              <a:buChar char="•"/>
            </a:pPr>
            <a:r>
              <a:rPr lang="it-IT" sz="1600" dirty="0"/>
              <a:t>Nel secondo caso, </a:t>
            </a:r>
            <a:r>
              <a:rPr lang="it-IT" sz="1600" b="1" dirty="0"/>
              <a:t>gli enti locali devono fare domanda presentando le progettualità coerenti con il Piano e superare le procedure di selezione</a:t>
            </a:r>
            <a:r>
              <a:rPr lang="it-IT" sz="1600" dirty="0"/>
              <a:t> per ottenere i finanziamenti </a:t>
            </a:r>
          </a:p>
        </p:txBody>
      </p:sp>
      <p:cxnSp>
        <p:nvCxnSpPr>
          <p:cNvPr id="27" name="Connettore 2 26">
            <a:extLst>
              <a:ext uri="{FF2B5EF4-FFF2-40B4-BE49-F238E27FC236}">
                <a16:creationId xmlns:a16="http://schemas.microsoft.com/office/drawing/2014/main" id="{C9F85711-1E18-47A8-9FB2-24DA8892C472}"/>
              </a:ext>
            </a:extLst>
          </p:cNvPr>
          <p:cNvCxnSpPr>
            <a:cxnSpLocks/>
          </p:cNvCxnSpPr>
          <p:nvPr/>
        </p:nvCxnSpPr>
        <p:spPr>
          <a:xfrm>
            <a:off x="6941120" y="3645024"/>
            <a:ext cx="0" cy="290165"/>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0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15119" y="0"/>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2710116" y="470227"/>
            <a:ext cx="5976684" cy="523220"/>
          </a:xfrm>
          <a:prstGeom prst="rect">
            <a:avLst/>
          </a:prstGeom>
          <a:noFill/>
        </p:spPr>
        <p:txBody>
          <a:bodyPr wrap="square">
            <a:spAutoFit/>
          </a:bodyPr>
          <a:lstStyle/>
          <a:p>
            <a:pPr algn="r"/>
            <a:r>
              <a:rPr lang="it-IT" sz="2800" b="1" dirty="0">
                <a:solidFill>
                  <a:schemeClr val="accent3">
                    <a:lumMod val="75000"/>
                  </a:schemeClr>
                </a:solidFill>
              </a:rPr>
              <a:t>PNRR e Giovani</a:t>
            </a:r>
          </a:p>
        </p:txBody>
      </p:sp>
      <p:sp>
        <p:nvSpPr>
          <p:cNvPr id="12" name="Segnaposto contenuto 4">
            <a:extLst>
              <a:ext uri="{FF2B5EF4-FFF2-40B4-BE49-F238E27FC236}">
                <a16:creationId xmlns:a16="http://schemas.microsoft.com/office/drawing/2014/main" id="{3A326062-F753-4B17-A106-A3E4480AEE4D}"/>
              </a:ext>
            </a:extLst>
          </p:cNvPr>
          <p:cNvSpPr>
            <a:spLocks noGrp="1"/>
          </p:cNvSpPr>
          <p:nvPr>
            <p:ph idx="1"/>
          </p:nvPr>
        </p:nvSpPr>
        <p:spPr>
          <a:xfrm>
            <a:off x="2575652" y="1408113"/>
            <a:ext cx="5976684" cy="4979659"/>
          </a:xfrm>
          <a:ln w="19050">
            <a:solidFill>
              <a:schemeClr val="accent3"/>
            </a:solidFill>
          </a:ln>
        </p:spPr>
        <p:txBody>
          <a:bodyPr>
            <a:noAutofit/>
          </a:bodyPr>
          <a:lstStyle/>
          <a:p>
            <a:pPr marL="0" indent="0">
              <a:buNone/>
            </a:pPr>
            <a:r>
              <a:rPr lang="it-IT" sz="1800" b="1" dirty="0"/>
              <a:t>Articolo 47 Dl 77/2021</a:t>
            </a:r>
          </a:p>
          <a:p>
            <a:r>
              <a:rPr lang="it-IT" sz="1500" dirty="0"/>
              <a:t>Le stazioni appaltanti </a:t>
            </a:r>
            <a:r>
              <a:rPr lang="it-IT" sz="1500" b="1" dirty="0"/>
              <a:t>devono inserire </a:t>
            </a:r>
            <a:r>
              <a:rPr lang="it-IT" sz="1500" dirty="0"/>
              <a:t>nei bandi di gara, negli avvisi e negli inviti </a:t>
            </a:r>
            <a:r>
              <a:rPr lang="it-IT" sz="1500" b="1" dirty="0"/>
              <a:t>specifiche clausole dirette all’inserimento </a:t>
            </a:r>
            <a:r>
              <a:rPr lang="it-IT" sz="1500" dirty="0"/>
              <a:t>- come requisiti necessari e come ulteriori requisiti premiali dell’offerta - di </a:t>
            </a:r>
            <a:r>
              <a:rPr lang="it-IT" sz="1500" b="1" dirty="0"/>
              <a:t>criteri volti a promuovere l’imprenditoria giovanile e l’assunzione di giovani con età inferiore a trentasei</a:t>
            </a:r>
            <a:r>
              <a:rPr lang="it-IT" sz="1500" dirty="0"/>
              <a:t>. </a:t>
            </a:r>
          </a:p>
          <a:p>
            <a:r>
              <a:rPr lang="it-IT" sz="1500" dirty="0"/>
              <a:t>Sono requisiti necessari dell’offerta l’assunzione dell’obbligo da parte dell’offerente di assicurare sia all’occupazione giovanile che a quella femminile una quota pari almeno al </a:t>
            </a:r>
            <a:r>
              <a:rPr lang="it-IT" sz="1500" b="1" dirty="0"/>
              <a:t>30 per cento delle assunzioni necessarie per l’esecuzione del contratto o per la realizzazione di attività ad esso connesse o strumentali. </a:t>
            </a:r>
          </a:p>
          <a:p>
            <a:r>
              <a:rPr lang="it-IT" sz="1500" dirty="0"/>
              <a:t>Nei bandi potranno essere inserite ulteriori misure premiali che prevedano l'assegnazione di un </a:t>
            </a:r>
            <a:r>
              <a:rPr lang="it-IT" sz="1500" b="1" dirty="0"/>
              <a:t>punteggio aggiuntivo </a:t>
            </a:r>
            <a:r>
              <a:rPr lang="it-IT" sz="1500" dirty="0"/>
              <a:t>all’offerente o al candidato che: </a:t>
            </a:r>
          </a:p>
          <a:p>
            <a:pPr lvl="1"/>
            <a:r>
              <a:rPr lang="it-IT" sz="1500" b="1" dirty="0"/>
              <a:t>si impegni ad assumere, oltre alla soglia minima</a:t>
            </a:r>
            <a:r>
              <a:rPr lang="it-IT" sz="1500" dirty="0"/>
              <a:t> percentuale prevista come requisito di partecipazione, giovani con età inferiore a trentasei anni, e donne.</a:t>
            </a:r>
          </a:p>
          <a:p>
            <a:pPr lvl="1"/>
            <a:r>
              <a:rPr lang="it-IT" sz="1500" dirty="0"/>
              <a:t>abbia, nell'ultimo triennio, rispettato i principi della parità di genere e </a:t>
            </a:r>
            <a:r>
              <a:rPr lang="it-IT" sz="1500" b="1" dirty="0"/>
              <a:t>adottato specifiche misure per promuovere le pari opportunità generazionali e di genere.</a:t>
            </a:r>
          </a:p>
        </p:txBody>
      </p:sp>
      <p:sp>
        <p:nvSpPr>
          <p:cNvPr id="6" name="Rettangolo 5">
            <a:extLst>
              <a:ext uri="{FF2B5EF4-FFF2-40B4-BE49-F238E27FC236}">
                <a16:creationId xmlns:a16="http://schemas.microsoft.com/office/drawing/2014/main" id="{699A9C8C-A130-40A5-B397-1DDADFC45208}"/>
              </a:ext>
            </a:extLst>
          </p:cNvPr>
          <p:cNvSpPr/>
          <p:nvPr/>
        </p:nvSpPr>
        <p:spPr>
          <a:xfrm>
            <a:off x="322736" y="1417638"/>
            <a:ext cx="2089024" cy="497013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 giovani sono una </a:t>
            </a:r>
            <a:r>
              <a:rPr lang="it-IT" b="1" dirty="0"/>
              <a:t>PRORITA’ TRASVERSALE  </a:t>
            </a:r>
            <a:r>
              <a:rPr lang="it-IT" dirty="0"/>
              <a:t>a tutte le Missioni e le Componenti del PNRR</a:t>
            </a:r>
          </a:p>
        </p:txBody>
      </p:sp>
    </p:spTree>
    <p:extLst>
      <p:ext uri="{BB962C8B-B14F-4D97-AF65-F5344CB8AC3E}">
        <p14:creationId xmlns:p14="http://schemas.microsoft.com/office/powerpoint/2010/main" val="67874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4FB1F741-AB73-4E2B-A5F6-B3BF62C9613A}"/>
              </a:ext>
            </a:extLst>
          </p:cNvPr>
          <p:cNvGrpSpPr/>
          <p:nvPr/>
        </p:nvGrpSpPr>
        <p:grpSpPr>
          <a:xfrm>
            <a:off x="814619" y="2221027"/>
            <a:ext cx="6983733" cy="4076392"/>
            <a:chOff x="576097" y="2664299"/>
            <a:chExt cx="6983733" cy="4076392"/>
          </a:xfrm>
        </p:grpSpPr>
        <p:sp>
          <p:nvSpPr>
            <p:cNvPr id="23" name="Rettangolo 22">
              <a:extLst>
                <a:ext uri="{FF2B5EF4-FFF2-40B4-BE49-F238E27FC236}">
                  <a16:creationId xmlns:a16="http://schemas.microsoft.com/office/drawing/2014/main" id="{52C8EAD0-37FB-49B3-9456-79D6E206D7DB}"/>
                </a:ext>
              </a:extLst>
            </p:cNvPr>
            <p:cNvSpPr/>
            <p:nvPr/>
          </p:nvSpPr>
          <p:spPr>
            <a:xfrm>
              <a:off x="576097" y="2664299"/>
              <a:ext cx="6983733" cy="4076392"/>
            </a:xfrm>
            <a:prstGeom prst="re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CasellaDiTesto 23">
              <a:extLst>
                <a:ext uri="{FF2B5EF4-FFF2-40B4-BE49-F238E27FC236}">
                  <a16:creationId xmlns:a16="http://schemas.microsoft.com/office/drawing/2014/main" id="{7E3E46EB-6346-4C77-A21F-72E68F145097}"/>
                </a:ext>
              </a:extLst>
            </p:cNvPr>
            <p:cNvSpPr txBox="1"/>
            <p:nvPr/>
          </p:nvSpPr>
          <p:spPr>
            <a:xfrm>
              <a:off x="576097" y="2664299"/>
              <a:ext cx="6983733" cy="4076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it-IT" sz="1400" b="1" kern="1200" dirty="0"/>
                <a:t>DECRETI ATTUATIVI:</a:t>
              </a:r>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7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a:p>
              <a:pPr marL="0" lvl="0" indent="0" algn="l" defTabSz="622300">
                <a:lnSpc>
                  <a:spcPct val="90000"/>
                </a:lnSpc>
                <a:spcBef>
                  <a:spcPct val="0"/>
                </a:spcBef>
                <a:spcAft>
                  <a:spcPct val="35000"/>
                </a:spcAft>
                <a:buFont typeface="Arial" panose="020B0604020202020204" pitchFamily="34" charset="0"/>
                <a:buNone/>
              </a:pPr>
              <a:endParaRPr lang="it-IT" sz="1400" b="1" kern="1200" dirty="0"/>
            </a:p>
          </p:txBody>
        </p:sp>
      </p:grpSp>
      <p:sp>
        <p:nvSpPr>
          <p:cNvPr id="2" name="Titolo 1">
            <a:extLst>
              <a:ext uri="{FF2B5EF4-FFF2-40B4-BE49-F238E27FC236}">
                <a16:creationId xmlns:a16="http://schemas.microsoft.com/office/drawing/2014/main" id="{50353755-C21F-4729-96F3-ADBACE411156}"/>
              </a:ext>
            </a:extLst>
          </p:cNvPr>
          <p:cNvSpPr>
            <a:spLocks noGrp="1"/>
          </p:cNvSpPr>
          <p:nvPr>
            <p:ph type="title"/>
          </p:nvPr>
        </p:nvSpPr>
        <p:spPr/>
        <p:txBody>
          <a:bodyPr/>
          <a:lstStyle/>
          <a:p>
            <a:endParaRPr lang="it-IT"/>
          </a:p>
        </p:txBody>
      </p:sp>
      <p:pic>
        <p:nvPicPr>
          <p:cNvPr id="4" name="Picture 2">
            <a:extLst>
              <a:ext uri="{FF2B5EF4-FFF2-40B4-BE49-F238E27FC236}">
                <a16:creationId xmlns:a16="http://schemas.microsoft.com/office/drawing/2014/main" id="{7BE02E05-DD7F-480F-8F24-0C006F334383}"/>
              </a:ext>
            </a:extLst>
          </p:cNvPr>
          <p:cNvPicPr>
            <a:picLocks noChangeAspect="1" noChangeArrowheads="1"/>
          </p:cNvPicPr>
          <p:nvPr/>
        </p:nvPicPr>
        <p:blipFill>
          <a:blip r:embed="rId3" cstate="print"/>
          <a:srcRect/>
          <a:stretch>
            <a:fillRect/>
          </a:stretch>
        </p:blipFill>
        <p:spPr bwMode="auto">
          <a:xfrm>
            <a:off x="4246" y="-39287"/>
            <a:ext cx="9152306" cy="6897287"/>
          </a:xfrm>
          <a:prstGeom prst="rect">
            <a:avLst/>
          </a:prstGeom>
          <a:noFill/>
          <a:ln w="9525">
            <a:noFill/>
            <a:miter lim="800000"/>
            <a:headEnd/>
            <a:tailEnd/>
          </a:ln>
        </p:spPr>
      </p:pic>
      <p:sp>
        <p:nvSpPr>
          <p:cNvPr id="11" name="CasellaDiTesto 10">
            <a:extLst>
              <a:ext uri="{FF2B5EF4-FFF2-40B4-BE49-F238E27FC236}">
                <a16:creationId xmlns:a16="http://schemas.microsoft.com/office/drawing/2014/main" id="{6473CA59-235D-436E-9082-92E009E5E9E6}"/>
              </a:ext>
            </a:extLst>
          </p:cNvPr>
          <p:cNvSpPr txBox="1"/>
          <p:nvPr/>
        </p:nvSpPr>
        <p:spPr>
          <a:xfrm>
            <a:off x="2716457" y="496542"/>
            <a:ext cx="5976684" cy="523220"/>
          </a:xfrm>
          <a:prstGeom prst="rect">
            <a:avLst/>
          </a:prstGeom>
          <a:noFill/>
        </p:spPr>
        <p:txBody>
          <a:bodyPr wrap="square">
            <a:spAutoFit/>
          </a:bodyPr>
          <a:lstStyle/>
          <a:p>
            <a:pPr algn="r"/>
            <a:r>
              <a:rPr lang="it-IT" sz="2800" b="1" dirty="0">
                <a:solidFill>
                  <a:schemeClr val="accent3">
                    <a:lumMod val="75000"/>
                  </a:schemeClr>
                </a:solidFill>
              </a:rPr>
              <a:t>PNRR e Giovani: Missione 1, 2 e 3</a:t>
            </a:r>
          </a:p>
        </p:txBody>
      </p:sp>
      <p:graphicFrame>
        <p:nvGraphicFramePr>
          <p:cNvPr id="5" name="Diagramma 4">
            <a:extLst>
              <a:ext uri="{FF2B5EF4-FFF2-40B4-BE49-F238E27FC236}">
                <a16:creationId xmlns:a16="http://schemas.microsoft.com/office/drawing/2014/main" id="{0580B90C-3790-4193-9EBB-91812363DE8E}"/>
              </a:ext>
            </a:extLst>
          </p:cNvPr>
          <p:cNvGraphicFramePr/>
          <p:nvPr>
            <p:extLst>
              <p:ext uri="{D42A27DB-BD31-4B8C-83A1-F6EECF244321}">
                <p14:modId xmlns:p14="http://schemas.microsoft.com/office/powerpoint/2010/main" val="1754002315"/>
              </p:ext>
            </p:extLst>
          </p:nvPr>
        </p:nvGraphicFramePr>
        <p:xfrm>
          <a:off x="976788" y="1318733"/>
          <a:ext cx="7500664" cy="4956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53384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9635</TotalTime>
  <Words>5090</Words>
  <Application>Microsoft Office PowerPoint</Application>
  <PresentationFormat>Presentazione su schermo (4:3)</PresentationFormat>
  <Paragraphs>319</Paragraphs>
  <Slides>11</Slides>
  <Notes>11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Arial</vt:lpstr>
      <vt:lpstr>Calibri</vt:lpstr>
      <vt:lpstr>Courier New</vt:lpstr>
      <vt:lpstr>Roboto</vt:lpstr>
      <vt:lpstr>Symbol</vt:lpstr>
      <vt:lpstr>Times New Roman</vt:lpstr>
      <vt:lpstr>Titillium Web</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Grafica</dc:creator>
  <cp:lastModifiedBy>Francesco Bono</cp:lastModifiedBy>
  <cp:revision>126</cp:revision>
  <dcterms:created xsi:type="dcterms:W3CDTF">2010-05-25T15:56:55Z</dcterms:created>
  <dcterms:modified xsi:type="dcterms:W3CDTF">2021-10-17T08:49:36Z</dcterms:modified>
</cp:coreProperties>
</file>