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  <p:sldMasterId id="2147483864" r:id="rId3"/>
  </p:sldMasterIdLst>
  <p:notesMasterIdLst>
    <p:notesMasterId r:id="rId21"/>
  </p:notesMasterIdLst>
  <p:sldIdLst>
    <p:sldId id="416" r:id="rId4"/>
    <p:sldId id="417" r:id="rId5"/>
    <p:sldId id="415" r:id="rId6"/>
    <p:sldId id="412" r:id="rId7"/>
    <p:sldId id="409" r:id="rId8"/>
    <p:sldId id="405" r:id="rId9"/>
    <p:sldId id="407" r:id="rId10"/>
    <p:sldId id="419" r:id="rId11"/>
    <p:sldId id="399" r:id="rId12"/>
    <p:sldId id="397" r:id="rId13"/>
    <p:sldId id="398" r:id="rId14"/>
    <p:sldId id="400" r:id="rId15"/>
    <p:sldId id="401" r:id="rId16"/>
    <p:sldId id="402" r:id="rId17"/>
    <p:sldId id="403" r:id="rId18"/>
    <p:sldId id="404" r:id="rId19"/>
    <p:sldId id="41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BDD1"/>
    <a:srgbClr val="388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FF8A6-6571-40D0-9549-7A531A7C8473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78713-CFE7-436F-875E-1DC0471DB4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370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09F5-A42B-4A45-87F9-2F9967C84589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799F-5F71-4DCF-A90B-103E698D34DF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94A91-621C-487D-A327-F2F3B4D93989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90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0256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759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766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9311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1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4196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1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74AE-2A3D-4051-BA4A-DD7CBAD45DAD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768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550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868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34819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8989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8296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578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9961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17365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9448-B143-408A-B961-F28C496014F7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273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3545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58025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34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085E-9CEA-4DD6-AE56-BB800CD5F835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E437-E4EC-4801-A0AA-F3E8D2B55147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4C20-EDC6-41A7-A563-6C3F7F010EEA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6C93-D5DD-4AAF-9408-12AD775C57F6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76B6B-3DA6-4823-9254-40AA3066E0A6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99C7-9B43-4B00-8103-5BED5AD6A6E3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93C5CB74-97A6-4197-ADB0-C07D949FB5BD}" type="datetime1">
              <a:rPr lang="en-US" smtClean="0"/>
              <a:t>7/12/2021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51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4A3F38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7/12/2021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4A3F38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585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gustavo.piga@uniroma2.it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gustavo.piga@uniroma2.it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22048" cy="4601183"/>
          </a:xfrm>
        </p:spPr>
        <p:txBody>
          <a:bodyPr/>
          <a:lstStyle/>
          <a:p>
            <a:pPr algn="ctr"/>
            <a:r>
              <a:rPr lang="it-IT" dirty="0" smtClean="0"/>
              <a:t>Confartigianato ed </a:t>
            </a:r>
            <a:r>
              <a:rPr lang="it-IT" dirty="0" err="1" smtClean="0"/>
              <a:t>OReP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Partners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175" y="3612789"/>
            <a:ext cx="2827350" cy="157760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812" y="2355489"/>
            <a:ext cx="3648075" cy="1257300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5821681" y="629649"/>
            <a:ext cx="33223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1. CONOSCERE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2. PROPORRE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3. MONITORARE</a:t>
            </a:r>
          </a:p>
        </p:txBody>
      </p:sp>
    </p:spTree>
    <p:extLst>
      <p:ext uri="{BB962C8B-B14F-4D97-AF65-F5344CB8AC3E}">
        <p14:creationId xmlns:p14="http://schemas.microsoft.com/office/powerpoint/2010/main" val="68702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Le riforme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per le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La </a:t>
            </a:r>
            <a:r>
              <a:rPr lang="it-IT" dirty="0" smtClean="0">
                <a:solidFill>
                  <a:srgbClr val="FF0000"/>
                </a:solidFill>
                <a:latin typeface="Gill Sans MT" panose="020B0502020104020203" pitchFamily="34" charset="0"/>
              </a:rPr>
              <a:t>semantica</a:t>
            </a:r>
            <a:br>
              <a:rPr lang="it-IT" dirty="0" smtClean="0">
                <a:solidFill>
                  <a:srgbClr val="FF0000"/>
                </a:solidFill>
                <a:latin typeface="Gill Sans MT" panose="020B0502020104020203" pitchFamily="34" charset="0"/>
              </a:rPr>
            </a:br>
            <a:r>
              <a:rPr lang="it-IT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e gli antichi pregiudizi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807229" y="590171"/>
            <a:ext cx="77225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In </a:t>
            </a:r>
            <a:r>
              <a:rPr lang="it-IT" dirty="0"/>
              <a:t>Italia si registra una ridotta domanda di innovazione e capitale umano altamente qualificato da parte del mondo delle imprese, </a:t>
            </a:r>
            <a:r>
              <a:rPr lang="it-IT" b="1" dirty="0">
                <a:solidFill>
                  <a:srgbClr val="FF0000"/>
                </a:solidFill>
              </a:rPr>
              <a:t>a causa</a:t>
            </a:r>
            <a:r>
              <a:rPr lang="it-IT" dirty="0"/>
              <a:t> della prevalente specializzazione nei settori tradizionali (che rappresentano, peraltro, un vasto e inesplorato mercato potenziale per le innovazioni) e </a:t>
            </a:r>
            <a:r>
              <a:rPr lang="it-IT" b="1" dirty="0" smtClean="0">
                <a:solidFill>
                  <a:srgbClr val="FF0000"/>
                </a:solidFill>
              </a:rPr>
              <a:t>della </a:t>
            </a:r>
            <a:r>
              <a:rPr lang="it-IT" b="1" dirty="0">
                <a:solidFill>
                  <a:srgbClr val="FF0000"/>
                </a:solidFill>
              </a:rPr>
              <a:t>struttura del tessuto industriale (fatto in prevalenza di PMI), da cui deriva una maggiore propensione a contenere i costi e una limitata cultura dell’innovazione</a:t>
            </a:r>
            <a:r>
              <a:rPr lang="it-IT" b="1" dirty="0" smtClean="0"/>
              <a:t>.</a:t>
            </a:r>
          </a:p>
          <a:p>
            <a:pPr algn="just"/>
            <a:endParaRPr lang="it-IT" b="1" dirty="0"/>
          </a:p>
          <a:p>
            <a:pPr algn="just"/>
            <a:r>
              <a:rPr lang="it-IT" dirty="0"/>
              <a:t>Tra le cause del </a:t>
            </a:r>
            <a:r>
              <a:rPr lang="it-IT" b="1" dirty="0"/>
              <a:t>deludente andamento della produttività </a:t>
            </a:r>
            <a:r>
              <a:rPr lang="it-IT" dirty="0"/>
              <a:t>c’è l’incapacità di cogliere le molte opportunità legate alla rivoluzione digitale. Questo ritardo </a:t>
            </a:r>
            <a:r>
              <a:rPr lang="it-IT" b="1" dirty="0">
                <a:solidFill>
                  <a:srgbClr val="FF0000"/>
                </a:solidFill>
              </a:rPr>
              <a:t>è dovuto</a:t>
            </a:r>
            <a:r>
              <a:rPr lang="it-IT" dirty="0"/>
              <a:t> sia alla mancanza di infrastrutture adeguate, sia </a:t>
            </a:r>
            <a:r>
              <a:rPr lang="it-IT" b="1" dirty="0">
                <a:solidFill>
                  <a:srgbClr val="FF0000"/>
                </a:solidFill>
              </a:rPr>
              <a:t>alla struttura del tessuto produttivo, caratterizzato da una prevalenza di piccole e medie imprese, che sono state spesso lente nell’adottare nuove tecnologie e muoversi verso produzioni a più alto valore aggiunto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  <a:endParaRPr lang="it-IT" b="1" dirty="0">
              <a:solidFill>
                <a:srgbClr val="FF0000"/>
              </a:solidFill>
            </a:endParaRPr>
          </a:p>
          <a:p>
            <a:pPr algn="just"/>
            <a:endParaRPr lang="it-IT" dirty="0" smtClean="0"/>
          </a:p>
          <a:p>
            <a:pPr algn="ctr"/>
            <a:r>
              <a:rPr lang="it-IT" dirty="0" smtClean="0"/>
              <a:t>Uno </a:t>
            </a:r>
            <a:r>
              <a:rPr lang="it-IT" dirty="0"/>
              <a:t>dei fattori che limitano la crescita di produttività è il basso livello di investimenti in digitalizzazione e innovazione, </a:t>
            </a:r>
            <a:r>
              <a:rPr lang="it-IT" b="1" dirty="0">
                <a:solidFill>
                  <a:srgbClr val="FF0000"/>
                </a:solidFill>
              </a:rPr>
              <a:t>soprattutto da parte delle piccole e medie imprese</a:t>
            </a:r>
            <a:r>
              <a:rPr lang="it-IT" dirty="0"/>
              <a:t> che costituiscono la maggior parte del nostro tessuto produttivo </a:t>
            </a:r>
            <a:r>
              <a:rPr lang="it-IT" b="1" dirty="0">
                <a:solidFill>
                  <a:srgbClr val="0070C0"/>
                </a:solidFill>
              </a:rPr>
              <a:t>(EC Country Report Italy</a:t>
            </a:r>
            <a:r>
              <a:rPr lang="it-IT" b="1" dirty="0" smtClean="0">
                <a:solidFill>
                  <a:srgbClr val="0070C0"/>
                </a:solidFill>
              </a:rPr>
              <a:t>)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640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Le riforme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per le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La </a:t>
            </a:r>
            <a:r>
              <a:rPr lang="it-IT" dirty="0" smtClean="0">
                <a:solidFill>
                  <a:srgbClr val="00B050"/>
                </a:solidFill>
                <a:latin typeface="Gill Sans MT" panose="020B0502020104020203" pitchFamily="34" charset="0"/>
              </a:rPr>
              <a:t>semantica</a:t>
            </a:r>
            <a:br>
              <a:rPr lang="it-IT" dirty="0" smtClean="0">
                <a:solidFill>
                  <a:srgbClr val="00B050"/>
                </a:solidFill>
                <a:latin typeface="Gill Sans MT" panose="020B0502020104020203" pitchFamily="34" charset="0"/>
              </a:rPr>
            </a:br>
            <a:r>
              <a:rPr lang="it-IT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che vorremmo sempre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832167" y="1571072"/>
            <a:ext cx="77225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b="1" dirty="0">
                <a:solidFill>
                  <a:prstClr val="white"/>
                </a:solidFill>
              </a:rPr>
              <a:t>Infine, sono programmati interventi a sostegno delle piccole e medie imprese, </a:t>
            </a:r>
            <a:r>
              <a:rPr lang="it-IT" b="1" dirty="0">
                <a:solidFill>
                  <a:srgbClr val="00B050"/>
                </a:solidFill>
              </a:rPr>
              <a:t>elemento fondante del tessuto produttivo italiano</a:t>
            </a:r>
            <a:r>
              <a:rPr lang="it-IT" b="1" dirty="0">
                <a:solidFill>
                  <a:prstClr val="white"/>
                </a:solidFill>
              </a:rPr>
              <a:t>. Rafforzare il Paese, infatti, significa sostenere la crescita e la resilienza delle PMI, vero motore propulsivo del sistema Italia, potenziando la capacità delle filiere, in particolare di quelle tecnologicamente avanzate, di competere sui mercati internazionali e di rispondere alla crisi in atto. </a:t>
            </a:r>
            <a:r>
              <a:rPr lang="it-IT" b="1" dirty="0">
                <a:solidFill>
                  <a:srgbClr val="00B050"/>
                </a:solidFill>
              </a:rPr>
              <a:t>Molti settori d’eccellenza del Made in Italy sono oggi caratterizzati da una forte incidenza di micro e piccole imprese</a:t>
            </a:r>
            <a:r>
              <a:rPr lang="it-IT" b="1" dirty="0">
                <a:solidFill>
                  <a:prstClr val="white"/>
                </a:solidFill>
              </a:rPr>
              <a:t>. Quest’ultime rappresentano quasi il 70% del valore aggiunto industriale non-finanziario e l'80% della forza lavoro. </a:t>
            </a:r>
            <a:r>
              <a:rPr lang="it-IT" b="1" dirty="0">
                <a:solidFill>
                  <a:srgbClr val="FF0000"/>
                </a:solidFill>
              </a:rPr>
              <a:t>Ciononostante</a:t>
            </a:r>
            <a:r>
              <a:rPr lang="it-IT" b="1" dirty="0">
                <a:solidFill>
                  <a:prstClr val="white"/>
                </a:solidFill>
              </a:rPr>
              <a:t>, la frammentazione e le ridotte dimensioni hanno portato nel lungo periodo a problemi di competitività, soprattutto nei settori dove sono maggiormente rilevanti le economie di scala e la capacità di investimento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7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Le riforme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per le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Gli appalti</a:t>
            </a:r>
            <a:r>
              <a:rPr lang="it-IT" dirty="0" smtClean="0">
                <a:latin typeface="Gill Sans MT" panose="020B0502020104020203" pitchFamily="34" charset="0"/>
              </a:rPr>
              <a:t>?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Le contraddizioni</a:t>
            </a:r>
            <a:r>
              <a:rPr lang="it-IT" dirty="0" smtClean="0">
                <a:latin typeface="Gill Sans MT" panose="020B0502020104020203" pitchFamily="34" charset="0"/>
              </a:rPr>
              <a:t/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161531" y="1327037"/>
            <a:ext cx="73498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FF0000"/>
                </a:solidFill>
              </a:rPr>
              <a:t>Riduzione </a:t>
            </a:r>
            <a:r>
              <a:rPr lang="it-IT" sz="2400" b="1" i="1" dirty="0">
                <a:solidFill>
                  <a:srgbClr val="FF0000"/>
                </a:solidFill>
              </a:rPr>
              <a:t>del numero e qualificazione delle stazioni </a:t>
            </a:r>
            <a:r>
              <a:rPr lang="it-IT" sz="2400" b="1" i="1" dirty="0" smtClean="0">
                <a:solidFill>
                  <a:srgbClr val="FF0000"/>
                </a:solidFill>
              </a:rPr>
              <a:t>appaltanti</a:t>
            </a:r>
          </a:p>
          <a:p>
            <a:pPr algn="ctr"/>
            <a:endParaRPr lang="it-IT" sz="2400" b="1" i="1" dirty="0"/>
          </a:p>
          <a:p>
            <a:pPr algn="ctr"/>
            <a:r>
              <a:rPr lang="it-IT" sz="2400" b="1" i="1" dirty="0" smtClean="0">
                <a:solidFill>
                  <a:srgbClr val="00B050"/>
                </a:solidFill>
              </a:rPr>
              <a:t>Riduzione </a:t>
            </a:r>
            <a:r>
              <a:rPr lang="it-IT" sz="2400" b="1" i="1" dirty="0">
                <a:solidFill>
                  <a:srgbClr val="00B050"/>
                </a:solidFill>
              </a:rPr>
              <a:t>degli oneri documentali ed economici a carico dei soggetti </a:t>
            </a:r>
            <a:r>
              <a:rPr lang="it-IT" sz="2400" b="1" i="1" dirty="0" smtClean="0">
                <a:solidFill>
                  <a:srgbClr val="00B050"/>
                </a:solidFill>
              </a:rPr>
              <a:t>partecipanti </a:t>
            </a:r>
            <a:r>
              <a:rPr lang="it-IT" sz="2400" b="1" i="1" dirty="0">
                <a:solidFill>
                  <a:srgbClr val="00B050"/>
                </a:solidFill>
              </a:rPr>
              <a:t>alle procedure di evidenza </a:t>
            </a:r>
            <a:r>
              <a:rPr lang="it-IT" sz="2400" b="1" i="1" dirty="0" smtClean="0">
                <a:solidFill>
                  <a:srgbClr val="00B050"/>
                </a:solidFill>
              </a:rPr>
              <a:t>pubblica</a:t>
            </a:r>
          </a:p>
          <a:p>
            <a:pPr algn="ctr"/>
            <a:endParaRPr lang="it-IT" sz="2400" b="1" i="1" dirty="0" smtClean="0"/>
          </a:p>
          <a:p>
            <a:pPr algn="ctr"/>
            <a:r>
              <a:rPr lang="it-IT" sz="2400" b="1" i="1" dirty="0"/>
              <a:t>R</a:t>
            </a:r>
            <a:r>
              <a:rPr lang="it-IT" sz="2400" b="1" i="1" dirty="0" smtClean="0"/>
              <a:t>evisione </a:t>
            </a:r>
            <a:r>
              <a:rPr lang="it-IT" sz="2400" b="1" i="1" dirty="0"/>
              <a:t>della disciplina del </a:t>
            </a:r>
            <a:r>
              <a:rPr lang="it-IT" sz="2400" b="1" i="1" dirty="0" smtClean="0"/>
              <a:t>subappalto</a:t>
            </a:r>
          </a:p>
          <a:p>
            <a:pPr algn="ctr"/>
            <a:endParaRPr lang="it-IT" sz="2400" b="1" i="1" dirty="0"/>
          </a:p>
          <a:p>
            <a:pPr algn="ctr"/>
            <a:r>
              <a:rPr lang="it-IT" dirty="0"/>
              <a:t>Le misure a regime saranno varate utilizzando lo strumento della legge </a:t>
            </a:r>
            <a:r>
              <a:rPr lang="it-IT" dirty="0" smtClean="0"/>
              <a:t>delega</a:t>
            </a:r>
            <a:r>
              <a:rPr lang="it-IT" dirty="0"/>
              <a:t>. Il disegno di legge delega è da presentare in Parlamento entro </a:t>
            </a:r>
            <a:r>
              <a:rPr lang="it-IT" dirty="0" smtClean="0"/>
              <a:t>il </a:t>
            </a:r>
            <a:r>
              <a:rPr lang="it-IT" dirty="0"/>
              <a:t>31 dicembre 2021 e si prevede che i decreti legislativi vengano adottati </a:t>
            </a:r>
            <a:endParaRPr lang="it-IT" dirty="0" smtClean="0"/>
          </a:p>
          <a:p>
            <a:pPr algn="ctr"/>
            <a:r>
              <a:rPr lang="it-IT" dirty="0" smtClean="0"/>
              <a:t>entro </a:t>
            </a:r>
            <a:r>
              <a:rPr lang="it-IT" dirty="0"/>
              <a:t>nove mesi dall’entrata in vigore della legge delega.</a:t>
            </a:r>
          </a:p>
        </p:txBody>
      </p:sp>
    </p:spTree>
    <p:extLst>
      <p:ext uri="{BB962C8B-B14F-4D97-AF65-F5344CB8AC3E}">
        <p14:creationId xmlns:p14="http://schemas.microsoft.com/office/powerpoint/2010/main" val="324138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730" y="1123837"/>
            <a:ext cx="2947482" cy="4601183"/>
          </a:xfrm>
        </p:spPr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Le riforme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per le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Gli appalti?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Una vera riforma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44551" y="1123837"/>
            <a:ext cx="734982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400" i="1" dirty="0"/>
              <a:t>Corte Costituzionale, 28/5/2020 n. 98</a:t>
            </a:r>
          </a:p>
          <a:p>
            <a:pPr lvl="0" algn="ctr"/>
            <a:r>
              <a:rPr lang="it-IT" sz="2400" i="1" dirty="0" smtClean="0"/>
              <a:t>SENTENZA </a:t>
            </a:r>
            <a:r>
              <a:rPr lang="it-IT" sz="2400" i="1" dirty="0"/>
              <a:t>N. 98</a:t>
            </a:r>
          </a:p>
          <a:p>
            <a:pPr lvl="0" algn="ctr"/>
            <a:r>
              <a:rPr lang="it-IT" sz="2400" i="1" dirty="0"/>
              <a:t>ANNO 2020</a:t>
            </a:r>
          </a:p>
          <a:p>
            <a:pPr lvl="0" algn="ctr"/>
            <a:endParaRPr lang="it-IT" sz="2400" i="1" dirty="0"/>
          </a:p>
          <a:p>
            <a:pPr lvl="0" algn="ctr"/>
            <a:r>
              <a:rPr lang="it-IT" sz="2400" i="1" dirty="0" smtClean="0"/>
              <a:t>ha </a:t>
            </a:r>
            <a:r>
              <a:rPr lang="it-IT" sz="2400" i="1" dirty="0"/>
              <a:t>pronunciato la seguente</a:t>
            </a:r>
          </a:p>
          <a:p>
            <a:pPr lvl="0" algn="ctr"/>
            <a:r>
              <a:rPr lang="it-IT" sz="2400" i="1" dirty="0"/>
              <a:t>SENTENZA</a:t>
            </a:r>
          </a:p>
          <a:p>
            <a:pPr lvl="0" algn="ctr"/>
            <a:r>
              <a:rPr lang="it-IT" sz="2400" i="1" dirty="0"/>
              <a:t>nel giudizio di legittimità costituzionale dell’art. 10, comma 4, della legge della Regione Toscana 16 aprile 2019, n. 18 (Disposizioni per la qualità del lavoro e per la valorizzazione </a:t>
            </a:r>
            <a:r>
              <a:rPr lang="it-IT" sz="2400" b="1" i="1" dirty="0"/>
              <a:t>della buona impresa negli appalti di lavori, forniture e servizi</a:t>
            </a:r>
            <a:r>
              <a:rPr lang="it-IT" sz="2400" i="1" dirty="0"/>
              <a:t>. Disposizioni organizzative in materia di procedure di affidamento di lavori. Modifiche alla </a:t>
            </a:r>
            <a:r>
              <a:rPr lang="it-IT" sz="2400" i="1" dirty="0" err="1"/>
              <a:t>l.r</a:t>
            </a:r>
            <a:r>
              <a:rPr lang="it-IT" sz="2400" i="1" dirty="0"/>
              <a:t>. 38/2007), promosso dal Presidente del Consiglio dei </a:t>
            </a:r>
            <a:r>
              <a:rPr lang="it-IT" sz="2400" i="1" dirty="0" smtClean="0"/>
              <a:t>ministri</a:t>
            </a:r>
            <a:endParaRPr kumimoji="0" lang="it-IT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272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730" y="1123837"/>
            <a:ext cx="2947482" cy="4601183"/>
          </a:xfrm>
        </p:spPr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Le riforme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per le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Gli appalti?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Una vera riforma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944551" y="1123837"/>
            <a:ext cx="734982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prstClr val="white"/>
                </a:solidFill>
              </a:rPr>
              <a:t>La norma censurata è inserita nel capo II della legge regionale, che disciplina (come risulta dal suo art. 8) le «procedure negoziate per l’affidamento di lavori di cui all’articolo 36 del d.lgs. 50/2016» (cioè, dei contratti di valore inferiore alla soglia comunitaria), e stabilisce che, «[i]n considerazione dell’interesse meramente locale degli interventi, </a:t>
            </a:r>
            <a:r>
              <a:rPr lang="it-IT" sz="2400" b="1" dirty="0">
                <a:solidFill>
                  <a:prstClr val="white"/>
                </a:solidFill>
              </a:rPr>
              <a:t>le stazioni appaltanti possono prevedere di riservare la partecipazione alle micro, piccole e medie imprese </a:t>
            </a:r>
            <a:r>
              <a:rPr lang="it-IT" sz="2400" b="1" dirty="0">
                <a:solidFill>
                  <a:srgbClr val="FF0000"/>
                </a:solidFill>
              </a:rPr>
              <a:t>con sede legale e operativa nel territorio regionale</a:t>
            </a:r>
            <a:r>
              <a:rPr lang="it-IT" sz="2400" b="1" dirty="0">
                <a:solidFill>
                  <a:prstClr val="white"/>
                </a:solidFill>
              </a:rPr>
              <a:t> per una quota non superiore al 50 per cento </a:t>
            </a:r>
            <a:r>
              <a:rPr lang="it-IT" sz="2400" dirty="0">
                <a:solidFill>
                  <a:prstClr val="white"/>
                </a:solidFill>
              </a:rPr>
              <a:t>e in tal caso la procedura informatizzata assicura la presenza delle suddette imprese fra gli operatori economici da consultare».</a:t>
            </a:r>
            <a:endParaRPr kumimoji="0" lang="it-IT" sz="2400" b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61625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730" y="1123837"/>
            <a:ext cx="2947482" cy="4601183"/>
          </a:xfrm>
        </p:spPr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Le riforme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per le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Gli appalti?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Una vera riforma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049771" y="1570036"/>
            <a:ext cx="734982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400" dirty="0" smtClean="0">
                <a:solidFill>
                  <a:prstClr val="white"/>
                </a:solidFill>
              </a:rPr>
              <a:t>«Nessuna </a:t>
            </a:r>
            <a:r>
              <a:rPr lang="it-IT" sz="2400" dirty="0">
                <a:solidFill>
                  <a:prstClr val="white"/>
                </a:solidFill>
              </a:rPr>
              <a:t>di queste considerazioni, tuttavia, risulta idonea a giustificare una norma che, come quella impugnata, </a:t>
            </a:r>
            <a:r>
              <a:rPr lang="it-IT" sz="2400" b="1" dirty="0">
                <a:solidFill>
                  <a:srgbClr val="00B050"/>
                </a:solidFill>
              </a:rPr>
              <a:t>non è diretta a favorire le micro, piccole e medie imprese tout court</a:t>
            </a:r>
            <a:r>
              <a:rPr lang="it-IT" sz="2400" dirty="0">
                <a:solidFill>
                  <a:prstClr val="white"/>
                </a:solidFill>
              </a:rPr>
              <a:t>, quanto invece le «micro, piccole e medie imprese con sede legale e operativa nel territorio regionale», nel perseguimento di un obiettivo che altera la concorrenza in contrasto con quanto previsto dalla normativa statale in materia, come sopra illustrato</a:t>
            </a:r>
            <a:r>
              <a:rPr lang="it-IT" sz="2400" dirty="0" smtClean="0">
                <a:solidFill>
                  <a:prstClr val="white"/>
                </a:solidFill>
              </a:rPr>
              <a:t>.»</a:t>
            </a:r>
            <a:endParaRPr lang="it-IT" sz="2400" dirty="0">
              <a:solidFill>
                <a:prstClr val="white"/>
              </a:solidFill>
            </a:endParaRPr>
          </a:p>
          <a:p>
            <a:pPr lvl="0" algn="ctr"/>
            <a:endParaRPr lang="it-IT" sz="2400" dirty="0">
              <a:solidFill>
                <a:prstClr val="white"/>
              </a:solidFill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87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730" y="1123837"/>
            <a:ext cx="2947482" cy="4601183"/>
          </a:xfrm>
        </p:spPr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Le riforme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per le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Il territorio?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049771" y="2535236"/>
            <a:ext cx="73498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Una Governance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dall’alto con bandi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dal basso con trasferimenti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?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400" dirty="0">
              <a:solidFill>
                <a:prstClr val="white"/>
              </a:solidFill>
              <a:latin typeface="Corbel" panose="020B0503020204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i="1" noProof="0" dirty="0" smtClean="0">
                <a:solidFill>
                  <a:prstClr val="white"/>
                </a:solidFill>
                <a:latin typeface="Corbel" panose="020B0503020204020204"/>
              </a:rPr>
              <a:t>Chi non pensa ai piccoli, non pensa in grande.</a:t>
            </a:r>
            <a:endParaRPr kumimoji="0" lang="it-IT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6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260369" y="1332045"/>
            <a:ext cx="6231872" cy="10121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Gustavo Piga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  <a:hlinkClick r:id="rId2"/>
              </a:rPr>
              <a:t>gustavo.piga@uniroma2.it</a:t>
            </a: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; @</a:t>
            </a:r>
            <a:r>
              <a:rPr kumimoji="0" lang="it-IT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gustavopiga</a:t>
            </a: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/>
            </a:r>
            <a:b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</a:b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Università di Roma Tor Vergata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1" u="none" strike="noStrike" kern="1200" cap="none" spc="-10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28305" y="458831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PNRR e appalti pubblici: il punto di vista delle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MPMI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OREP-Confartigianato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On line, 13 luglio 2021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528" y="798022"/>
            <a:ext cx="2936472" cy="2936472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96241" y="2989457"/>
            <a:ext cx="8007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GRAZIE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5528" y="5295208"/>
            <a:ext cx="2936472" cy="79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0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llout con freccia in giù 6"/>
          <p:cNvSpPr/>
          <p:nvPr/>
        </p:nvSpPr>
        <p:spPr>
          <a:xfrm rot="20114208">
            <a:off x="5233455" y="1121795"/>
            <a:ext cx="1938021" cy="1659281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Oggi il Consiglio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europeo approva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Piano italiano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!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6018338" y="3003298"/>
            <a:ext cx="1549578" cy="929747"/>
            <a:chOff x="5676245" y="1423699"/>
            <a:chExt cx="1549578" cy="929747"/>
          </a:xfrm>
        </p:grpSpPr>
        <p:sp>
          <p:nvSpPr>
            <p:cNvPr id="9" name="Rettangolo arrotondato 8"/>
            <p:cNvSpPr/>
            <p:nvPr/>
          </p:nvSpPr>
          <p:spPr>
            <a:xfrm>
              <a:off x="5676245" y="1423699"/>
              <a:ext cx="1549578" cy="929747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asellaDiTesto 9"/>
            <p:cNvSpPr txBox="1"/>
            <p:nvPr/>
          </p:nvSpPr>
          <p:spPr>
            <a:xfrm>
              <a:off x="5703476" y="1423699"/>
              <a:ext cx="1495116" cy="8752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rPr>
                <a:t>13 LUGLIO</a:t>
              </a:r>
              <a:endPara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sp>
        <p:nvSpPr>
          <p:cNvPr id="11" name="Rettangolo 10"/>
          <p:cNvSpPr/>
          <p:nvPr/>
        </p:nvSpPr>
        <p:spPr>
          <a:xfrm>
            <a:off x="4186843" y="54433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Pagamenti  possibili solo dopo verifica attuazione interventi. Anticipo del 13% (24 </a:t>
            </a:r>
            <a:r>
              <a:rPr kumimoji="0" lang="it-IT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mld</a:t>
            </a:r>
            <a:r>
              <a:rPr kumimoji="0" lang="it-IT" sz="1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di euro)  entro </a:t>
            </a:r>
            <a:r>
              <a:rPr kumimoji="0" lang="it-IT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agosto-settembre.</a:t>
            </a: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asellaDiTesto 9"/>
          <p:cNvSpPr txBox="1"/>
          <p:nvPr/>
        </p:nvSpPr>
        <p:spPr>
          <a:xfrm>
            <a:off x="5708998" y="4228937"/>
            <a:ext cx="25030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Consiglio può sospendere i pagamenti in ogni momento</a:t>
            </a:r>
          </a:p>
        </p:txBody>
      </p:sp>
      <p:sp>
        <p:nvSpPr>
          <p:cNvPr id="13" name="CasellaDiTesto 10"/>
          <p:cNvSpPr txBox="1"/>
          <p:nvPr/>
        </p:nvSpPr>
        <p:spPr>
          <a:xfrm>
            <a:off x="5182561" y="4917244"/>
            <a:ext cx="38884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Paesi membri presentano report semestrali 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528" y="0"/>
            <a:ext cx="2936472" cy="2261062"/>
          </a:xfrm>
          <a:prstGeom prst="rect">
            <a:avLst/>
          </a:prstGeom>
        </p:spPr>
      </p:pic>
      <p:sp>
        <p:nvSpPr>
          <p:cNvPr id="15" name="Rettangolo 14"/>
          <p:cNvSpPr/>
          <p:nvPr/>
        </p:nvSpPr>
        <p:spPr>
          <a:xfrm>
            <a:off x="462742" y="1535786"/>
            <a:ext cx="23968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L’ appalto come leva di politica industriale per le micro e piccole </a:t>
            </a:r>
            <a:r>
              <a:rPr kumimoji="0" lang="it-IT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imprese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13 luglio 2021</a:t>
            </a:r>
            <a:endParaRPr kumimoji="0" lang="it-IT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3458095" cy="79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31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260369" y="1332045"/>
            <a:ext cx="6231872" cy="10121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Gustavo Piga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  <a:hlinkClick r:id="rId2"/>
              </a:rPr>
              <a:t>gustavo.piga@uniroma2.it</a:t>
            </a: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; @</a:t>
            </a:r>
            <a:r>
              <a:rPr kumimoji="0" lang="it-IT" sz="2000" b="0" i="0" u="none" strike="noStrike" kern="1200" cap="none" spc="-10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gustavopiga</a:t>
            </a: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/>
            </a:r>
            <a:b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</a:br>
            <a:r>
              <a:rPr kumimoji="0" lang="it-IT" sz="2000" b="0" i="0" u="none" strike="noStrike" kern="1200" cap="none" spc="-10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Università di Roma Tor Vergata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1" u="none" strike="noStrike" kern="1200" cap="none" spc="-10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j-ea"/>
              <a:cs typeface="+mj-cs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28305" y="458831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PNRR e appalti pubblici: il punto di vista delle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MPMI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OREP-Confartigianato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On line, 13 luglio 2021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528" y="798022"/>
            <a:ext cx="2936472" cy="2936472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96241" y="2989457"/>
            <a:ext cx="80079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L’ appalto come leva di politica industriale per le micro e piccole imprese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5528" y="5295208"/>
            <a:ext cx="2936472" cy="79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919" y="1123838"/>
            <a:ext cx="2947482" cy="205993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Dal 1953, negli USA.</a:t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163364" y="161996"/>
            <a:ext cx="694112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“The essence of the American economic system of private enterprise is free competition …  The preservation and expansion of such competition is basic not only to the economic well-being but to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the security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of this Nation. Such security and well-being cannot be realized unless the actual and potential capacity of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small business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is encouraged and developed. It is the declared policy of the Congress that the Government should aid, counsel, assist, and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protect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, insofar as is possible, the interests of small-business concerns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 order to preserve free competitive enterprise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, to insure that a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fair proportion of the total purchases and contracts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or subcontracts for property and services for the Government (including but not limited to contracts or subcontracts for maintenance, repair, and construction)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be placed with small business enterprises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….”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Small Business Act,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1953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3612910"/>
            <a:ext cx="31422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L’Ambasciatore delle piccole?</a:t>
            </a:r>
          </a:p>
          <a:p>
            <a:pPr algn="ctr"/>
            <a:r>
              <a:rPr lang="it-IT" sz="2800" b="1" dirty="0" smtClean="0"/>
              <a:t>Centralizzazione</a:t>
            </a:r>
            <a:r>
              <a:rPr lang="it-IT" sz="2800" b="1" dirty="0"/>
              <a:t>?</a:t>
            </a:r>
            <a:br>
              <a:rPr lang="it-IT" sz="2800" b="1" dirty="0"/>
            </a:br>
            <a:r>
              <a:rPr lang="it-IT" sz="2800" b="1" dirty="0"/>
              <a:t>Altri Paesi?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9694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Oramai accettato a livello globale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779518" y="685765"/>
            <a:ext cx="75424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I governi possono dimostrare l'impegno a promuovere la partecipazione (e l'aggiudicazione) delle PMI nei mercati degli appalti pubblici fissando specifici obiettivi di risultato. Questi obiettivi possono essere obbligatori o fungere da punti di riferimento per gli acquirenti pubblici locali e sono tipicamente descritti in termini di </a:t>
            </a:r>
            <a:r>
              <a:rPr lang="it-IT" b="1" dirty="0"/>
              <a:t>quota di contratti vinti dalle </a:t>
            </a:r>
            <a:r>
              <a:rPr lang="it-IT" b="1" dirty="0" smtClean="0"/>
              <a:t>MPMI</a:t>
            </a:r>
            <a:r>
              <a:rPr lang="it-IT" dirty="0" smtClean="0"/>
              <a:t>…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Mentre l'incoraggiamento della partecipazione delle </a:t>
            </a:r>
            <a:r>
              <a:rPr lang="it-IT" dirty="0" smtClean="0"/>
              <a:t>MPMI </a:t>
            </a:r>
            <a:r>
              <a:rPr lang="it-IT" dirty="0"/>
              <a:t>può essere visto come più costoso nel breve periodo, </a:t>
            </a:r>
            <a:r>
              <a:rPr lang="it-IT" b="1" dirty="0"/>
              <a:t>i risparmi futuri</a:t>
            </a:r>
            <a:r>
              <a:rPr lang="it-IT" dirty="0"/>
              <a:t> dovuti al più ampio mercato competitivo garantito da una maggiore presenza delle </a:t>
            </a:r>
            <a:r>
              <a:rPr lang="it-IT" dirty="0" smtClean="0"/>
              <a:t>MPMI </a:t>
            </a:r>
            <a:r>
              <a:rPr lang="it-IT" dirty="0"/>
              <a:t>in circostanze appropriate possono più che compensare i costi iniziali più elevati. </a:t>
            </a:r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…una </a:t>
            </a:r>
            <a:r>
              <a:rPr lang="it-IT" dirty="0"/>
              <a:t>maggiore partecipazione delle </a:t>
            </a:r>
            <a:r>
              <a:rPr lang="it-IT" dirty="0" smtClean="0"/>
              <a:t>MPMI </a:t>
            </a:r>
            <a:r>
              <a:rPr lang="it-IT" dirty="0"/>
              <a:t>alle gare d'appalto potrebbe essere vantaggiosa in termini di aumento dello spazio fiscale anche in assenza di un'effettiva aggiudicazione a una </a:t>
            </a:r>
            <a:r>
              <a:rPr lang="it-IT" dirty="0" smtClean="0"/>
              <a:t>MPMI</a:t>
            </a:r>
            <a:r>
              <a:rPr lang="it-IT" dirty="0"/>
              <a:t>, perché la semplice maggiore presenza di una </a:t>
            </a:r>
            <a:r>
              <a:rPr lang="it-IT" dirty="0" smtClean="0"/>
              <a:t>MPMI </a:t>
            </a:r>
            <a:r>
              <a:rPr lang="it-IT" dirty="0"/>
              <a:t>costringe i fornitori più grandi a fare offerte più aggressive, </a:t>
            </a:r>
            <a:r>
              <a:rPr lang="it-IT" b="1" dirty="0"/>
              <a:t>riducendo le rendite o addirittura smantellando i cartelli illegali concordati</a:t>
            </a:r>
            <a:r>
              <a:rPr lang="it-IT" dirty="0" smtClean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b="1" dirty="0" smtClean="0"/>
              <a:t>Rapporto sul Procurement Globale, </a:t>
            </a:r>
          </a:p>
          <a:p>
            <a:pPr algn="just"/>
            <a:r>
              <a:rPr lang="it-IT" b="1" dirty="0" smtClean="0"/>
              <a:t>Banca Mondiale, di prossima pubblicazione (2021).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16868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L’emergenza MPMI Italia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SBA </a:t>
            </a:r>
            <a:r>
              <a:rPr lang="it-IT" dirty="0" err="1" smtClean="0"/>
              <a:t>Fact</a:t>
            </a:r>
            <a:r>
              <a:rPr lang="it-IT" dirty="0" smtClean="0"/>
              <a:t> </a:t>
            </a:r>
            <a:r>
              <a:rPr lang="it-IT" dirty="0" err="1" smtClean="0"/>
              <a:t>Sheet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687" y="715164"/>
            <a:ext cx="7809976" cy="4715401"/>
          </a:xfrm>
          <a:prstGeom prst="rect">
            <a:avLst/>
          </a:prstGeom>
        </p:spPr>
      </p:pic>
      <p:sp>
        <p:nvSpPr>
          <p:cNvPr id="11" name="Ovale 10"/>
          <p:cNvSpPr/>
          <p:nvPr/>
        </p:nvSpPr>
        <p:spPr>
          <a:xfrm>
            <a:off x="9538636" y="2743199"/>
            <a:ext cx="2243027" cy="279133"/>
          </a:xfrm>
          <a:prstGeom prst="ellipse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54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MPMI</a:t>
            </a:r>
            <a:r>
              <a:rPr lang="it-IT" dirty="0" smtClean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Benchmarking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105" y="822961"/>
            <a:ext cx="8143755" cy="523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4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Italia?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912522" y="2230461"/>
            <a:ext cx="7542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AS1730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- PROPOSTE DI RIFORMA CONCORRENZIALE AI FINI DELLA LEGGE ANNUALE PER IL MERCATO E LA CONCORRENZA ANNO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2021.</a:t>
            </a:r>
          </a:p>
        </p:txBody>
      </p:sp>
      <p:sp>
        <p:nvSpPr>
          <p:cNvPr id="4" name="Rettangolo 3"/>
          <p:cNvSpPr/>
          <p:nvPr/>
        </p:nvSpPr>
        <p:spPr>
          <a:xfrm>
            <a:off x="3995649" y="379096"/>
            <a:ext cx="71683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Innanzitutto, si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ribadisce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la necessità di rimuovere le disposizioni in materia di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subappalto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che contrastano con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la disciplina euro-unitaria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 ostacolano ingiustificatamente la partecipazione alle procedure ad evidenza pubblica,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 particolare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delle piccole e medie imprese (PMI). Tale partecipazione necessita di essere maggiormente favorita,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anche tenuto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conto del periodo di emergenza sanitaria ed economica in corso.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3463637" y="5979565"/>
            <a:ext cx="87283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ART. 47, DECRETO-LEGGE 31 maggio 2021, n.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77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Governance del Piano nazionale di rilancio e resilienza 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prime misure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di rafforzamento delle strutture amministrative 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di accelerazione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 snellimento delle procedure. </a:t>
            </a:r>
          </a:p>
        </p:txBody>
      </p:sp>
      <p:sp>
        <p:nvSpPr>
          <p:cNvPr id="6" name="Rettangolo 5"/>
          <p:cNvSpPr/>
          <p:nvPr/>
        </p:nvSpPr>
        <p:spPr>
          <a:xfrm>
            <a:off x="3912521" y="3135517"/>
            <a:ext cx="736784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Le stazioni appaltanti prevedono, nei bandi di gara,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negli avvisi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 negli inviti, specifiche clausole dirette all'inserimento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, come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requisiti necessari e come ulteriori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requisiti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premiali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dell'offerta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, criteri orientati a promuovere </a:t>
            </a:r>
            <a:r>
              <a:rPr kumimoji="0" lang="it-IT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l'imprenditoria giovanile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, la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parità di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genere e l'assunzione di giovani, con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età inferiore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 trentasei anni, e donne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... E’ requisito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necessario dell'offerta l'assunzione dell'obbligo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di assicurare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una quota pari almeno al 30 per cento, delle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assunzioni necessarie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per l'esecuzione del contratto o per la realizzazione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di attività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ad esso connesse o strumentali, all'occupazione giovanile </a:t>
            </a:r>
            <a:r>
              <a:rPr kumimoji="0" lang="it-IT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e femminile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2653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Gill Sans MT" panose="020B0502020104020203" pitchFamily="34" charset="0"/>
              </a:rPr>
              <a:t>La parola PMI</a:t>
            </a:r>
            <a:br>
              <a:rPr lang="it-IT" dirty="0" smtClean="0">
                <a:latin typeface="Gill Sans MT" panose="020B0502020104020203" pitchFamily="34" charset="0"/>
              </a:rPr>
            </a:br>
            <a:r>
              <a:rPr lang="it-IT" dirty="0">
                <a:latin typeface="Gill Sans MT" panose="020B0502020104020203" pitchFamily="34" charset="0"/>
              </a:rPr>
              <a:t/>
            </a:r>
            <a:br>
              <a:rPr lang="it-IT" dirty="0">
                <a:latin typeface="Gill Sans MT" panose="020B0502020104020203" pitchFamily="34" charset="0"/>
              </a:rPr>
            </a:br>
            <a:r>
              <a:rPr lang="it-IT" dirty="0" smtClean="0">
                <a:latin typeface="Gill Sans MT" panose="020B0502020104020203" pitchFamily="34" charset="0"/>
              </a:rPr>
              <a:t>20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18E9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818E9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636029" y="54274"/>
            <a:ext cx="355784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Mezzogiorno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Digitalizzazione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Internazionalizzazione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Innovazione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Filiere innovative e strategiche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Rete di idrogeno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R&amp;S e Università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Imprese al femminile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Finanziamento (start-up)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6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Cornic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1_Cornic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3.xml><?xml version="1.0" encoding="utf-8"?>
<a:theme xmlns:a="http://schemas.openxmlformats.org/drawingml/2006/main" name="2_Cornic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10455</TotalTime>
  <Words>1454</Words>
  <Application>Microsoft Office PowerPoint</Application>
  <PresentationFormat>Widescreen</PresentationFormat>
  <Paragraphs>109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Calibri</vt:lpstr>
      <vt:lpstr>Corbel</vt:lpstr>
      <vt:lpstr>Gill Sans MT</vt:lpstr>
      <vt:lpstr>Wingdings 2</vt:lpstr>
      <vt:lpstr>Cornice</vt:lpstr>
      <vt:lpstr>1_Cornice</vt:lpstr>
      <vt:lpstr>2_Cornice</vt:lpstr>
      <vt:lpstr>Confartigianato ed OReP  Partners</vt:lpstr>
      <vt:lpstr>Presentazione standard di PowerPoint</vt:lpstr>
      <vt:lpstr>Presentazione standard di PowerPoint</vt:lpstr>
      <vt:lpstr>Dal 1953, negli USA.  </vt:lpstr>
      <vt:lpstr>Oramai accettato a livello globale</vt:lpstr>
      <vt:lpstr>L’emergenza MPMI Italia  SBA Fact Sheet</vt:lpstr>
      <vt:lpstr>MPMI  Benchmarking</vt:lpstr>
      <vt:lpstr>Italia? </vt:lpstr>
      <vt:lpstr>La parola PMI  20</vt:lpstr>
      <vt:lpstr>Le riforme per le PMI  La semantica e gli antichi pregiudizi</vt:lpstr>
      <vt:lpstr>Le riforme per le PMI  La semantica che vorremmo sempre</vt:lpstr>
      <vt:lpstr>Le riforme per le PMI  Gli appalti?  Le contraddizioni  </vt:lpstr>
      <vt:lpstr>Le riforme per le PMI  Gli appalti?  Una vera riforma  </vt:lpstr>
      <vt:lpstr>Le riforme per le PMI  Gli appalti?  Una vera riforma  </vt:lpstr>
      <vt:lpstr>Le riforme per le PMI  Gli appalti?  Una vera riforma  </vt:lpstr>
      <vt:lpstr>Le riforme per le PMI  Il territorio?  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piga</dc:creator>
  <cp:lastModifiedBy>piga</cp:lastModifiedBy>
  <cp:revision>191</cp:revision>
  <dcterms:created xsi:type="dcterms:W3CDTF">2019-11-30T18:35:15Z</dcterms:created>
  <dcterms:modified xsi:type="dcterms:W3CDTF">2021-07-13T15:03:32Z</dcterms:modified>
</cp:coreProperties>
</file>