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2" r:id="rId3"/>
    <p:sldId id="271" r:id="rId4"/>
    <p:sldId id="272" r:id="rId5"/>
    <p:sldId id="273" r:id="rId6"/>
    <p:sldId id="275" r:id="rId7"/>
    <p:sldId id="277" r:id="rId8"/>
    <p:sldId id="276" r:id="rId9"/>
    <p:sldId id="278" r:id="rId10"/>
    <p:sldId id="274"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orra" initials="sb" lastIdx="9" clrIdx="0">
    <p:extLst>
      <p:ext uri="{19B8F6BF-5375-455C-9EA6-DF929625EA0E}">
        <p15:presenceInfo xmlns="" xmlns:p15="http://schemas.microsoft.com/office/powerpoint/2012/main" userId="a9a3ec74515ccb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50C1F"/>
    <a:srgbClr val="CC9900"/>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9" autoAdjust="0"/>
    <p:restoredTop sz="94723" autoAdjust="0"/>
  </p:normalViewPr>
  <p:slideViewPr>
    <p:cSldViewPr>
      <p:cViewPr varScale="1">
        <p:scale>
          <a:sx n="62" d="100"/>
          <a:sy n="62" d="100"/>
        </p:scale>
        <p:origin x="-131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alisa\Desktop\Annalisa%20Giachi%20Promo%20pa\RICERCA\REGIONE%20VENETO%202021\Dati%20simog%20regioni\Copia%20di%20Copia%20di%20Confronto%20Regioni_Puli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nalisa\Desktop\Annalisa%20Giachi%20Promo%20pa\RICERCA\ance\dati%20finali\tabelle%20BDAB%20post%202012%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nalisa\Desktop\Annalisa%20Giachi%20Promo%20pa\RICERCA\ance\Report\impatti\Copia%20di%20Copia%20di%20tempi%20e%20margini%20di%20inefficienza%20qua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501818136234617"/>
          <c:y val="6.5380704313947977E-2"/>
          <c:w val="0.81307718513085558"/>
          <c:h val="0.90761017013932233"/>
        </c:manualLayout>
      </c:layout>
      <c:barChart>
        <c:barDir val="bar"/>
        <c:grouping val="stacked"/>
        <c:ser>
          <c:idx val="0"/>
          <c:order val="0"/>
          <c:tx>
            <c:strRef>
              <c:f>'L - Durate'!$B$2</c:f>
              <c:strCache>
                <c:ptCount val="1"/>
                <c:pt idx="0">
                  <c:v>Pre-affidamento</c:v>
                </c:pt>
              </c:strCache>
            </c:strRef>
          </c:tx>
          <c:spPr>
            <a:solidFill>
              <a:schemeClr val="accent1"/>
            </a:solidFill>
            <a:ln>
              <a:noFill/>
            </a:ln>
            <a:effectLst/>
          </c:spPr>
          <c:dLbls>
            <c:spPr>
              <a:noFill/>
              <a:ln>
                <a:noFill/>
              </a:ln>
              <a:effectLst/>
            </c:spPr>
            <c:txPr>
              <a:bodyPr rot="0" vert="horz"/>
              <a:lstStyle/>
              <a:p>
                <a:pPr>
                  <a:defRPr>
                    <a:solidFill>
                      <a:schemeClr val="bg1"/>
                    </a:solidFill>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 - Durate'!$A$3:$A$25</c:f>
              <c:strCache>
                <c:ptCount val="23"/>
                <c:pt idx="0">
                  <c:v>Bolzano</c:v>
                </c:pt>
                <c:pt idx="1">
                  <c:v>Sicilia</c:v>
                </c:pt>
                <c:pt idx="2">
                  <c:v>Liguria</c:v>
                </c:pt>
                <c:pt idx="3">
                  <c:v>Trento</c:v>
                </c:pt>
                <c:pt idx="4">
                  <c:v>Friuli</c:v>
                </c:pt>
                <c:pt idx="5">
                  <c:v>Campania</c:v>
                </c:pt>
                <c:pt idx="6">
                  <c:v>Molise</c:v>
                </c:pt>
                <c:pt idx="7">
                  <c:v>Piemonte</c:v>
                </c:pt>
                <c:pt idx="8">
                  <c:v>Lazio</c:v>
                </c:pt>
                <c:pt idx="9">
                  <c:v>Lombardia</c:v>
                </c:pt>
                <c:pt idx="10">
                  <c:v>Aosta</c:v>
                </c:pt>
                <c:pt idx="11">
                  <c:v>Total</c:v>
                </c:pt>
                <c:pt idx="12">
                  <c:v>Abruzzo</c:v>
                </c:pt>
                <c:pt idx="13">
                  <c:v>Calabria</c:v>
                </c:pt>
                <c:pt idx="14">
                  <c:v>Toscana</c:v>
                </c:pt>
                <c:pt idx="15">
                  <c:v>Sardegna</c:v>
                </c:pt>
                <c:pt idx="16">
                  <c:v>Basilicata</c:v>
                </c:pt>
                <c:pt idx="17">
                  <c:v>Puglia</c:v>
                </c:pt>
                <c:pt idx="18">
                  <c:v>Ambito Nazionale</c:v>
                </c:pt>
                <c:pt idx="19">
                  <c:v>Umbria</c:v>
                </c:pt>
                <c:pt idx="20">
                  <c:v>Veneto</c:v>
                </c:pt>
                <c:pt idx="21">
                  <c:v>Emilia</c:v>
                </c:pt>
                <c:pt idx="22">
                  <c:v>Marche</c:v>
                </c:pt>
              </c:strCache>
            </c:strRef>
          </c:cat>
          <c:val>
            <c:numRef>
              <c:f>'L - Durate'!$B$3:$B$25</c:f>
              <c:numCache>
                <c:formatCode>#,##0</c:formatCode>
                <c:ptCount val="23"/>
                <c:pt idx="0">
                  <c:v>471</c:v>
                </c:pt>
                <c:pt idx="1">
                  <c:v>490</c:v>
                </c:pt>
                <c:pt idx="2">
                  <c:v>307</c:v>
                </c:pt>
                <c:pt idx="3">
                  <c:v>381</c:v>
                </c:pt>
                <c:pt idx="4">
                  <c:v>455</c:v>
                </c:pt>
                <c:pt idx="5">
                  <c:v>390</c:v>
                </c:pt>
                <c:pt idx="6">
                  <c:v>422</c:v>
                </c:pt>
                <c:pt idx="7">
                  <c:v>320</c:v>
                </c:pt>
                <c:pt idx="8">
                  <c:v>347</c:v>
                </c:pt>
                <c:pt idx="9">
                  <c:v>260</c:v>
                </c:pt>
                <c:pt idx="10">
                  <c:v>264</c:v>
                </c:pt>
                <c:pt idx="11">
                  <c:v>313</c:v>
                </c:pt>
                <c:pt idx="12">
                  <c:v>346</c:v>
                </c:pt>
                <c:pt idx="13">
                  <c:v>342</c:v>
                </c:pt>
                <c:pt idx="14">
                  <c:v>286</c:v>
                </c:pt>
                <c:pt idx="15">
                  <c:v>342</c:v>
                </c:pt>
                <c:pt idx="16">
                  <c:v>306</c:v>
                </c:pt>
                <c:pt idx="17">
                  <c:v>273</c:v>
                </c:pt>
                <c:pt idx="18">
                  <c:v>144</c:v>
                </c:pt>
                <c:pt idx="19">
                  <c:v>312</c:v>
                </c:pt>
                <c:pt idx="20">
                  <c:v>259</c:v>
                </c:pt>
                <c:pt idx="21">
                  <c:v>270</c:v>
                </c:pt>
                <c:pt idx="22">
                  <c:v>253</c:v>
                </c:pt>
              </c:numCache>
            </c:numRef>
          </c:val>
          <c:extLst xmlns:c16r2="http://schemas.microsoft.com/office/drawing/2015/06/chart">
            <c:ext xmlns:c16="http://schemas.microsoft.com/office/drawing/2014/chart" uri="{C3380CC4-5D6E-409C-BE32-E72D297353CC}">
              <c16:uniqueId val="{00000000-94B6-45DE-97AE-73727336216C}"/>
            </c:ext>
          </c:extLst>
        </c:ser>
        <c:ser>
          <c:idx val="1"/>
          <c:order val="1"/>
          <c:tx>
            <c:strRef>
              <c:f>'L - Durate'!$C$2</c:f>
              <c:strCache>
                <c:ptCount val="1"/>
                <c:pt idx="0">
                  <c:v>Affidamento</c:v>
                </c:pt>
              </c:strCache>
            </c:strRef>
          </c:tx>
          <c:spPr>
            <a:solidFill>
              <a:schemeClr val="accent2"/>
            </a:solidFill>
            <a:ln>
              <a:noFill/>
            </a:ln>
            <a:effectLst/>
          </c:spPr>
          <c:dLbls>
            <c:spPr>
              <a:noFill/>
              <a:ln>
                <a:noFill/>
              </a:ln>
              <a:effectLst/>
            </c:spPr>
            <c:txPr>
              <a:bodyPr rot="0" vert="horz"/>
              <a:lstStyle/>
              <a:p>
                <a:pPr>
                  <a:defRPr>
                    <a:solidFill>
                      <a:schemeClr val="bg1"/>
                    </a:solidFill>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 - Durate'!$A$3:$A$25</c:f>
              <c:strCache>
                <c:ptCount val="23"/>
                <c:pt idx="0">
                  <c:v>Bolzano</c:v>
                </c:pt>
                <c:pt idx="1">
                  <c:v>Sicilia</c:v>
                </c:pt>
                <c:pt idx="2">
                  <c:v>Liguria</c:v>
                </c:pt>
                <c:pt idx="3">
                  <c:v>Trento</c:v>
                </c:pt>
                <c:pt idx="4">
                  <c:v>Friuli</c:v>
                </c:pt>
                <c:pt idx="5">
                  <c:v>Campania</c:v>
                </c:pt>
                <c:pt idx="6">
                  <c:v>Molise</c:v>
                </c:pt>
                <c:pt idx="7">
                  <c:v>Piemonte</c:v>
                </c:pt>
                <c:pt idx="8">
                  <c:v>Lazio</c:v>
                </c:pt>
                <c:pt idx="9">
                  <c:v>Lombardia</c:v>
                </c:pt>
                <c:pt idx="10">
                  <c:v>Aosta</c:v>
                </c:pt>
                <c:pt idx="11">
                  <c:v>Total</c:v>
                </c:pt>
                <c:pt idx="12">
                  <c:v>Abruzzo</c:v>
                </c:pt>
                <c:pt idx="13">
                  <c:v>Calabria</c:v>
                </c:pt>
                <c:pt idx="14">
                  <c:v>Toscana</c:v>
                </c:pt>
                <c:pt idx="15">
                  <c:v>Sardegna</c:v>
                </c:pt>
                <c:pt idx="16">
                  <c:v>Basilicata</c:v>
                </c:pt>
                <c:pt idx="17">
                  <c:v>Puglia</c:v>
                </c:pt>
                <c:pt idx="18">
                  <c:v>Ambito Nazionale</c:v>
                </c:pt>
                <c:pt idx="19">
                  <c:v>Umbria</c:v>
                </c:pt>
                <c:pt idx="20">
                  <c:v>Veneto</c:v>
                </c:pt>
                <c:pt idx="21">
                  <c:v>Emilia</c:v>
                </c:pt>
                <c:pt idx="22">
                  <c:v>Marche</c:v>
                </c:pt>
              </c:strCache>
            </c:strRef>
          </c:cat>
          <c:val>
            <c:numRef>
              <c:f>'L - Durate'!$C$3:$C$25</c:f>
              <c:numCache>
                <c:formatCode>#,##0</c:formatCode>
                <c:ptCount val="23"/>
                <c:pt idx="0">
                  <c:v>127</c:v>
                </c:pt>
                <c:pt idx="1">
                  <c:v>193</c:v>
                </c:pt>
                <c:pt idx="2">
                  <c:v>133</c:v>
                </c:pt>
                <c:pt idx="3">
                  <c:v>143</c:v>
                </c:pt>
                <c:pt idx="4">
                  <c:v>142</c:v>
                </c:pt>
                <c:pt idx="5">
                  <c:v>194</c:v>
                </c:pt>
                <c:pt idx="6">
                  <c:v>134</c:v>
                </c:pt>
                <c:pt idx="7">
                  <c:v>141</c:v>
                </c:pt>
                <c:pt idx="8">
                  <c:v>188</c:v>
                </c:pt>
                <c:pt idx="9">
                  <c:v>133</c:v>
                </c:pt>
                <c:pt idx="10">
                  <c:v>161</c:v>
                </c:pt>
                <c:pt idx="11">
                  <c:v>148</c:v>
                </c:pt>
                <c:pt idx="12">
                  <c:v>148</c:v>
                </c:pt>
                <c:pt idx="13">
                  <c:v>156</c:v>
                </c:pt>
                <c:pt idx="14">
                  <c:v>145</c:v>
                </c:pt>
                <c:pt idx="15">
                  <c:v>164</c:v>
                </c:pt>
                <c:pt idx="16">
                  <c:v>156</c:v>
                </c:pt>
                <c:pt idx="17">
                  <c:v>175</c:v>
                </c:pt>
                <c:pt idx="18">
                  <c:v>156</c:v>
                </c:pt>
                <c:pt idx="19">
                  <c:v>129</c:v>
                </c:pt>
                <c:pt idx="20">
                  <c:v>138</c:v>
                </c:pt>
                <c:pt idx="21">
                  <c:v>130</c:v>
                </c:pt>
                <c:pt idx="22">
                  <c:v>132</c:v>
                </c:pt>
              </c:numCache>
            </c:numRef>
          </c:val>
          <c:extLst xmlns:c16r2="http://schemas.microsoft.com/office/drawing/2015/06/chart">
            <c:ext xmlns:c16="http://schemas.microsoft.com/office/drawing/2014/chart" uri="{C3380CC4-5D6E-409C-BE32-E72D297353CC}">
              <c16:uniqueId val="{00000001-94B6-45DE-97AE-73727336216C}"/>
            </c:ext>
          </c:extLst>
        </c:ser>
        <c:ser>
          <c:idx val="2"/>
          <c:order val="2"/>
          <c:tx>
            <c:strRef>
              <c:f>'L - Durate'!$D$2</c:f>
              <c:strCache>
                <c:ptCount val="1"/>
                <c:pt idx="0">
                  <c:v>Esecuzione</c:v>
                </c:pt>
              </c:strCache>
            </c:strRef>
          </c:tx>
          <c:spPr>
            <a:solidFill>
              <a:schemeClr val="accent3"/>
            </a:solidFill>
            <a:ln>
              <a:noFill/>
            </a:ln>
            <a:effectLst/>
          </c:spPr>
          <c:dLbls>
            <c:spPr>
              <a:noFill/>
              <a:ln>
                <a:noFill/>
              </a:ln>
              <a:effectLst/>
            </c:spPr>
            <c:txPr>
              <a:bodyPr rot="0" vert="horz"/>
              <a:lstStyle/>
              <a:p>
                <a:pPr>
                  <a:defRPr/>
                </a:pPr>
                <a:endParaRPr lang="it-I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 - Durate'!$A$3:$A$25</c:f>
              <c:strCache>
                <c:ptCount val="23"/>
                <c:pt idx="0">
                  <c:v>Bolzano</c:v>
                </c:pt>
                <c:pt idx="1">
                  <c:v>Sicilia</c:v>
                </c:pt>
                <c:pt idx="2">
                  <c:v>Liguria</c:v>
                </c:pt>
                <c:pt idx="3">
                  <c:v>Trento</c:v>
                </c:pt>
                <c:pt idx="4">
                  <c:v>Friuli</c:v>
                </c:pt>
                <c:pt idx="5">
                  <c:v>Campania</c:v>
                </c:pt>
                <c:pt idx="6">
                  <c:v>Molise</c:v>
                </c:pt>
                <c:pt idx="7">
                  <c:v>Piemonte</c:v>
                </c:pt>
                <c:pt idx="8">
                  <c:v>Lazio</c:v>
                </c:pt>
                <c:pt idx="9">
                  <c:v>Lombardia</c:v>
                </c:pt>
                <c:pt idx="10">
                  <c:v>Aosta</c:v>
                </c:pt>
                <c:pt idx="11">
                  <c:v>Total</c:v>
                </c:pt>
                <c:pt idx="12">
                  <c:v>Abruzzo</c:v>
                </c:pt>
                <c:pt idx="13">
                  <c:v>Calabria</c:v>
                </c:pt>
                <c:pt idx="14">
                  <c:v>Toscana</c:v>
                </c:pt>
                <c:pt idx="15">
                  <c:v>Sardegna</c:v>
                </c:pt>
                <c:pt idx="16">
                  <c:v>Basilicata</c:v>
                </c:pt>
                <c:pt idx="17">
                  <c:v>Puglia</c:v>
                </c:pt>
                <c:pt idx="18">
                  <c:v>Ambito Nazionale</c:v>
                </c:pt>
                <c:pt idx="19">
                  <c:v>Umbria</c:v>
                </c:pt>
                <c:pt idx="20">
                  <c:v>Veneto</c:v>
                </c:pt>
                <c:pt idx="21">
                  <c:v>Emilia</c:v>
                </c:pt>
                <c:pt idx="22">
                  <c:v>Marche</c:v>
                </c:pt>
              </c:strCache>
            </c:strRef>
          </c:cat>
          <c:val>
            <c:numRef>
              <c:f>'L - Durate'!$D$3:$D$25</c:f>
              <c:numCache>
                <c:formatCode>#,##0</c:formatCode>
                <c:ptCount val="23"/>
                <c:pt idx="0">
                  <c:v>334</c:v>
                </c:pt>
                <c:pt idx="1">
                  <c:v>247</c:v>
                </c:pt>
                <c:pt idx="2">
                  <c:v>449</c:v>
                </c:pt>
                <c:pt idx="3">
                  <c:v>354</c:v>
                </c:pt>
                <c:pt idx="4">
                  <c:v>278</c:v>
                </c:pt>
                <c:pt idx="5">
                  <c:v>244</c:v>
                </c:pt>
                <c:pt idx="6">
                  <c:v>251</c:v>
                </c:pt>
                <c:pt idx="7">
                  <c:v>339</c:v>
                </c:pt>
                <c:pt idx="8">
                  <c:v>259</c:v>
                </c:pt>
                <c:pt idx="9">
                  <c:v>396</c:v>
                </c:pt>
                <c:pt idx="10">
                  <c:v>352</c:v>
                </c:pt>
                <c:pt idx="11">
                  <c:v>292</c:v>
                </c:pt>
                <c:pt idx="12">
                  <c:v>248</c:v>
                </c:pt>
                <c:pt idx="13">
                  <c:v>238</c:v>
                </c:pt>
                <c:pt idx="14">
                  <c:v>296</c:v>
                </c:pt>
                <c:pt idx="15">
                  <c:v>203</c:v>
                </c:pt>
                <c:pt idx="16">
                  <c:v>239</c:v>
                </c:pt>
                <c:pt idx="17">
                  <c:v>236</c:v>
                </c:pt>
                <c:pt idx="18">
                  <c:v>347</c:v>
                </c:pt>
                <c:pt idx="19">
                  <c:v>206</c:v>
                </c:pt>
                <c:pt idx="20">
                  <c:v>223</c:v>
                </c:pt>
                <c:pt idx="21">
                  <c:v>220</c:v>
                </c:pt>
                <c:pt idx="22">
                  <c:v>218</c:v>
                </c:pt>
              </c:numCache>
            </c:numRef>
          </c:val>
          <c:extLst xmlns:c16r2="http://schemas.microsoft.com/office/drawing/2015/06/chart">
            <c:ext xmlns:c16="http://schemas.microsoft.com/office/drawing/2014/chart" uri="{C3380CC4-5D6E-409C-BE32-E72D297353CC}">
              <c16:uniqueId val="{00000002-94B6-45DE-97AE-73727336216C}"/>
            </c:ext>
          </c:extLst>
        </c:ser>
        <c:gapWidth val="50"/>
        <c:overlap val="100"/>
        <c:axId val="97794688"/>
        <c:axId val="97825152"/>
      </c:barChart>
      <c:catAx>
        <c:axId val="9779468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000"/>
            </a:pPr>
            <a:endParaRPr lang="it-IT"/>
          </a:p>
        </c:txPr>
        <c:crossAx val="97825152"/>
        <c:crosses val="autoZero"/>
        <c:auto val="1"/>
        <c:lblAlgn val="ctr"/>
        <c:lblOffset val="100"/>
      </c:catAx>
      <c:valAx>
        <c:axId val="9782515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97794688"/>
        <c:crosses val="autoZero"/>
        <c:crossBetween val="between"/>
      </c:valAx>
      <c:spPr>
        <a:noFill/>
        <a:ln>
          <a:noFill/>
        </a:ln>
        <a:effectLst/>
      </c:spPr>
    </c:plotArea>
    <c:legend>
      <c:legendPos val="b"/>
      <c:layout>
        <c:manualLayout>
          <c:xMode val="edge"/>
          <c:yMode val="edge"/>
          <c:x val="0.80418744033357226"/>
          <c:y val="0.45890340935727725"/>
          <c:w val="0.16927912631143252"/>
          <c:h val="0.35219933602605574"/>
        </c:manualLayout>
      </c:layout>
      <c:spPr>
        <a:noFill/>
        <a:ln>
          <a:noFill/>
        </a:ln>
        <a:effectLst/>
      </c:spPr>
      <c:txPr>
        <a:bodyPr rot="0" vert="horz"/>
        <a:lstStyle/>
        <a:p>
          <a:pPr>
            <a:defRPr sz="1400"/>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36363546411509834"/>
          <c:y val="2.3160139218235978E-2"/>
          <c:w val="0.62534147686516028"/>
          <c:h val="0.97489429930045779"/>
        </c:manualLayout>
      </c:layout>
      <c:barChart>
        <c:barDir val="bar"/>
        <c:grouping val="stacked"/>
        <c:ser>
          <c:idx val="0"/>
          <c:order val="0"/>
          <c:tx>
            <c:strRef>
              <c:f>grafici!$B$7</c:f>
              <c:strCache>
                <c:ptCount val="1"/>
                <c:pt idx="0">
                  <c:v>Dalla richiesta CUP all'inizio della progettazione</c:v>
                </c:pt>
              </c:strCache>
            </c:strRef>
          </c:tx>
          <c:spPr>
            <a:effectLst>
              <a:outerShdw blurRad="50800" dist="38100" dir="2700000" algn="tl" rotWithShape="0">
                <a:prstClr val="black">
                  <a:alpha val="40000"/>
                </a:prstClr>
              </a:outerShdw>
            </a:effectLst>
          </c:spPr>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grafici!$A$8:$A$15</c:f>
              <c:strCache>
                <c:ptCount val="8"/>
                <c:pt idx="0">
                  <c:v>INFRASTRUTTURE STRADALI</c:v>
                </c:pt>
                <c:pt idx="1">
                  <c:v>ALTRE INFRASTRUTTURE DI TRASPORTO</c:v>
                </c:pt>
                <c:pt idx="2">
                  <c:v>DIFESA DEL SUOLO, PROTEZIONE VALORIZZAZIONE E FRUIZIONE AMBIENTE, RISORSE IDRICHE E ACQUE REFLUE</c:v>
                </c:pt>
                <c:pt idx="3">
                  <c:v>ALTRE INFRASTRUTTURE AMBIENTALI</c:v>
                </c:pt>
                <c:pt idx="4">
                  <c:v>INFRASTRUTTURE ABITATIVE</c:v>
                </c:pt>
                <c:pt idx="5">
                  <c:v>EDILIZIA SCOLASTICA</c:v>
                </c:pt>
                <c:pt idx="6">
                  <c:v>ALTRE INFRASTRUTTURE SOCIALI</c:v>
                </c:pt>
                <c:pt idx="7">
                  <c:v>TOTALE </c:v>
                </c:pt>
              </c:strCache>
            </c:strRef>
          </c:cat>
          <c:val>
            <c:numRef>
              <c:f>grafici!$B$8:$B$15</c:f>
              <c:numCache>
                <c:formatCode>_-* #,##0_-;\-* #,##0_-;_-* "-"??_-;_-@_-</c:formatCode>
                <c:ptCount val="8"/>
                <c:pt idx="0">
                  <c:v>226.74378488076954</c:v>
                </c:pt>
                <c:pt idx="1">
                  <c:v>496.72792792792723</c:v>
                </c:pt>
                <c:pt idx="2">
                  <c:v>254.43539325842701</c:v>
                </c:pt>
                <c:pt idx="3">
                  <c:v>333.76406035665298</c:v>
                </c:pt>
                <c:pt idx="4">
                  <c:v>303.20803443328163</c:v>
                </c:pt>
                <c:pt idx="5">
                  <c:v>265.11820199778026</c:v>
                </c:pt>
                <c:pt idx="6">
                  <c:v>242.54947421766119</c:v>
                </c:pt>
                <c:pt idx="7">
                  <c:v>254.258908980858</c:v>
                </c:pt>
              </c:numCache>
            </c:numRef>
          </c:val>
          <c:extLst xmlns:c16r2="http://schemas.microsoft.com/office/drawing/2015/06/chart">
            <c:ext xmlns:c16="http://schemas.microsoft.com/office/drawing/2014/chart" uri="{C3380CC4-5D6E-409C-BE32-E72D297353CC}">
              <c16:uniqueId val="{00000000-8AF4-4F3B-B544-7E8D9F8EE9E6}"/>
            </c:ext>
          </c:extLst>
        </c:ser>
        <c:ser>
          <c:idx val="1"/>
          <c:order val="1"/>
          <c:tx>
            <c:strRef>
              <c:f>grafici!$C$7</c:f>
              <c:strCache>
                <c:ptCount val="1"/>
                <c:pt idx="0">
                  <c:v>dall'inizio della progettazione alla fine della progettazione</c:v>
                </c:pt>
              </c:strCache>
            </c:strRef>
          </c:tx>
          <c:spPr>
            <a:effectLst>
              <a:outerShdw blurRad="50800" dist="38100" dir="2700000" algn="tl" rotWithShape="0">
                <a:prstClr val="black">
                  <a:alpha val="40000"/>
                </a:prstClr>
              </a:outerShdw>
            </a:effectLst>
          </c:spPr>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grafici!$A$8:$A$15</c:f>
              <c:strCache>
                <c:ptCount val="8"/>
                <c:pt idx="0">
                  <c:v>INFRASTRUTTURE STRADALI</c:v>
                </c:pt>
                <c:pt idx="1">
                  <c:v>ALTRE INFRASTRUTTURE DI TRASPORTO</c:v>
                </c:pt>
                <c:pt idx="2">
                  <c:v>DIFESA DEL SUOLO, PROTEZIONE VALORIZZAZIONE E FRUIZIONE AMBIENTE, RISORSE IDRICHE E ACQUE REFLUE</c:v>
                </c:pt>
                <c:pt idx="3">
                  <c:v>ALTRE INFRASTRUTTURE AMBIENTALI</c:v>
                </c:pt>
                <c:pt idx="4">
                  <c:v>INFRASTRUTTURE ABITATIVE</c:v>
                </c:pt>
                <c:pt idx="5">
                  <c:v>EDILIZIA SCOLASTICA</c:v>
                </c:pt>
                <c:pt idx="6">
                  <c:v>ALTRE INFRASTRUTTURE SOCIALI</c:v>
                </c:pt>
                <c:pt idx="7">
                  <c:v>TOTALE </c:v>
                </c:pt>
              </c:strCache>
            </c:strRef>
          </c:cat>
          <c:val>
            <c:numRef>
              <c:f>grafici!$C$8:$C$15</c:f>
              <c:numCache>
                <c:formatCode>_-* #,##0_-;\-* #,##0_-;_-* "-"??_-;_-@_-</c:formatCode>
                <c:ptCount val="8"/>
                <c:pt idx="0">
                  <c:v>287.64357113515416</c:v>
                </c:pt>
                <c:pt idx="1">
                  <c:v>750.04523809522902</c:v>
                </c:pt>
                <c:pt idx="2">
                  <c:v>396.06800081682672</c:v>
                </c:pt>
                <c:pt idx="3">
                  <c:v>631.03882877148317</c:v>
                </c:pt>
                <c:pt idx="4">
                  <c:v>796.88207094919426</c:v>
                </c:pt>
                <c:pt idx="5">
                  <c:v>303.54892996108669</c:v>
                </c:pt>
                <c:pt idx="6">
                  <c:v>360.67403545359753</c:v>
                </c:pt>
                <c:pt idx="7">
                  <c:v>371.73178378896893</c:v>
                </c:pt>
              </c:numCache>
            </c:numRef>
          </c:val>
          <c:extLst xmlns:c16r2="http://schemas.microsoft.com/office/drawing/2015/06/chart">
            <c:ext xmlns:c16="http://schemas.microsoft.com/office/drawing/2014/chart" uri="{C3380CC4-5D6E-409C-BE32-E72D297353CC}">
              <c16:uniqueId val="{00000001-8AF4-4F3B-B544-7E8D9F8EE9E6}"/>
            </c:ext>
          </c:extLst>
        </c:ser>
        <c:ser>
          <c:idx val="2"/>
          <c:order val="2"/>
          <c:tx>
            <c:strRef>
              <c:f>grafici!$D$7</c:f>
              <c:strCache>
                <c:ptCount val="1"/>
                <c:pt idx="0">
                  <c:v>dalla fine della progettazione all'inizio dei lavori</c:v>
                </c:pt>
              </c:strCache>
            </c:strRef>
          </c:tx>
          <c:spPr>
            <a:effectLst>
              <a:outerShdw blurRad="50800" dist="38100" dir="2700000" algn="tl" rotWithShape="0">
                <a:prstClr val="black">
                  <a:alpha val="40000"/>
                </a:prstClr>
              </a:outerShdw>
            </a:effectLst>
          </c:spPr>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grafici!$A$8:$A$15</c:f>
              <c:strCache>
                <c:ptCount val="8"/>
                <c:pt idx="0">
                  <c:v>INFRASTRUTTURE STRADALI</c:v>
                </c:pt>
                <c:pt idx="1">
                  <c:v>ALTRE INFRASTRUTTURE DI TRASPORTO</c:v>
                </c:pt>
                <c:pt idx="2">
                  <c:v>DIFESA DEL SUOLO, PROTEZIONE VALORIZZAZIONE E FRUIZIONE AMBIENTE, RISORSE IDRICHE E ACQUE REFLUE</c:v>
                </c:pt>
                <c:pt idx="3">
                  <c:v>ALTRE INFRASTRUTTURE AMBIENTALI</c:v>
                </c:pt>
                <c:pt idx="4">
                  <c:v>INFRASTRUTTURE ABITATIVE</c:v>
                </c:pt>
                <c:pt idx="5">
                  <c:v>EDILIZIA SCOLASTICA</c:v>
                </c:pt>
                <c:pt idx="6">
                  <c:v>ALTRE INFRASTRUTTURE SOCIALI</c:v>
                </c:pt>
                <c:pt idx="7">
                  <c:v>TOTALE </c:v>
                </c:pt>
              </c:strCache>
            </c:strRef>
          </c:cat>
          <c:val>
            <c:numRef>
              <c:f>grafici!$D$8:$D$15</c:f>
              <c:numCache>
                <c:formatCode>_-* #,##0_-;\-* #,##0_-;_-* "-"??_-;_-@_-</c:formatCode>
                <c:ptCount val="8"/>
                <c:pt idx="0">
                  <c:v>259.17321542528663</c:v>
                </c:pt>
                <c:pt idx="1">
                  <c:v>381.50067842605171</c:v>
                </c:pt>
                <c:pt idx="2">
                  <c:v>265.4888764516532</c:v>
                </c:pt>
                <c:pt idx="3">
                  <c:v>337.45786726323638</c:v>
                </c:pt>
                <c:pt idx="4">
                  <c:v>381.34540059347432</c:v>
                </c:pt>
                <c:pt idx="5">
                  <c:v>290.21358892921899</c:v>
                </c:pt>
                <c:pt idx="6">
                  <c:v>264.98500067870225</c:v>
                </c:pt>
                <c:pt idx="7">
                  <c:v>276.31612033195034</c:v>
                </c:pt>
              </c:numCache>
            </c:numRef>
          </c:val>
          <c:extLst xmlns:c16r2="http://schemas.microsoft.com/office/drawing/2015/06/chart">
            <c:ext xmlns:c16="http://schemas.microsoft.com/office/drawing/2014/chart" uri="{C3380CC4-5D6E-409C-BE32-E72D297353CC}">
              <c16:uniqueId val="{00000002-8AF4-4F3B-B544-7E8D9F8EE9E6}"/>
            </c:ext>
          </c:extLst>
        </c:ser>
        <c:ser>
          <c:idx val="3"/>
          <c:order val="3"/>
          <c:tx>
            <c:strRef>
              <c:f>grafici!$E$7</c:f>
              <c:strCache>
                <c:ptCount val="1"/>
                <c:pt idx="0">
                  <c:v>dall'inizio dei lavori alla fine dei lavori</c:v>
                </c:pt>
              </c:strCache>
            </c:strRef>
          </c:tx>
          <c:spPr>
            <a:effectLst>
              <a:outerShdw blurRad="50800" dist="38100" dir="2700000" algn="tl" rotWithShape="0">
                <a:prstClr val="black">
                  <a:alpha val="40000"/>
                </a:prstClr>
              </a:outerShdw>
            </a:effectLst>
          </c:spPr>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grafici!$A$8:$A$15</c:f>
              <c:strCache>
                <c:ptCount val="8"/>
                <c:pt idx="0">
                  <c:v>INFRASTRUTTURE STRADALI</c:v>
                </c:pt>
                <c:pt idx="1">
                  <c:v>ALTRE INFRASTRUTTURE DI TRASPORTO</c:v>
                </c:pt>
                <c:pt idx="2">
                  <c:v>DIFESA DEL SUOLO, PROTEZIONE VALORIZZAZIONE E FRUIZIONE AMBIENTE, RISORSE IDRICHE E ACQUE REFLUE</c:v>
                </c:pt>
                <c:pt idx="3">
                  <c:v>ALTRE INFRASTRUTTURE AMBIENTALI</c:v>
                </c:pt>
                <c:pt idx="4">
                  <c:v>INFRASTRUTTURE ABITATIVE</c:v>
                </c:pt>
                <c:pt idx="5">
                  <c:v>EDILIZIA SCOLASTICA</c:v>
                </c:pt>
                <c:pt idx="6">
                  <c:v>ALTRE INFRASTRUTTURE SOCIALI</c:v>
                </c:pt>
                <c:pt idx="7">
                  <c:v>TOTALE </c:v>
                </c:pt>
              </c:strCache>
            </c:strRef>
          </c:cat>
          <c:val>
            <c:numRef>
              <c:f>grafici!$E$8:$E$15</c:f>
              <c:numCache>
                <c:formatCode>_-* #,##0_-;\-* #,##0_-;_-* "-"??_-;_-@_-</c:formatCode>
                <c:ptCount val="8"/>
                <c:pt idx="0">
                  <c:v>165.33408862034065</c:v>
                </c:pt>
                <c:pt idx="1">
                  <c:v>307.10680751173732</c:v>
                </c:pt>
                <c:pt idx="2">
                  <c:v>234.95726685956146</c:v>
                </c:pt>
                <c:pt idx="3">
                  <c:v>296.05572519083972</c:v>
                </c:pt>
                <c:pt idx="4">
                  <c:v>245.02700096432017</c:v>
                </c:pt>
                <c:pt idx="5">
                  <c:v>219.97940340909091</c:v>
                </c:pt>
                <c:pt idx="6">
                  <c:v>214.09842060631757</c:v>
                </c:pt>
                <c:pt idx="7">
                  <c:v>210.16046411551878</c:v>
                </c:pt>
              </c:numCache>
            </c:numRef>
          </c:val>
          <c:extLst xmlns:c16r2="http://schemas.microsoft.com/office/drawing/2015/06/chart">
            <c:ext xmlns:c16="http://schemas.microsoft.com/office/drawing/2014/chart" uri="{C3380CC4-5D6E-409C-BE32-E72D297353CC}">
              <c16:uniqueId val="{00000003-8AF4-4F3B-B544-7E8D9F8EE9E6}"/>
            </c:ext>
          </c:extLst>
        </c:ser>
        <c:gapWidth val="50"/>
        <c:overlap val="100"/>
        <c:axId val="98289920"/>
        <c:axId val="97853440"/>
      </c:barChart>
      <c:catAx>
        <c:axId val="98289920"/>
        <c:scaling>
          <c:orientation val="maxMin"/>
        </c:scaling>
        <c:axPos val="l"/>
        <c:numFmt formatCode="General" sourceLinked="0"/>
        <c:tickLblPos val="nextTo"/>
        <c:txPr>
          <a:bodyPr/>
          <a:lstStyle/>
          <a:p>
            <a:pPr>
              <a:defRPr sz="900"/>
            </a:pPr>
            <a:endParaRPr lang="it-IT"/>
          </a:p>
        </c:txPr>
        <c:crossAx val="97853440"/>
        <c:crosses val="autoZero"/>
        <c:auto val="1"/>
        <c:lblAlgn val="ctr"/>
        <c:lblOffset val="100"/>
      </c:catAx>
      <c:valAx>
        <c:axId val="97853440"/>
        <c:scaling>
          <c:orientation val="minMax"/>
        </c:scaling>
        <c:delete val="1"/>
        <c:axPos val="t"/>
        <c:majorGridlines/>
        <c:numFmt formatCode="_-* #,##0_-;\-* #,##0_-;_-* &quot;-&quot;??_-;_-@_-" sourceLinked="1"/>
        <c:tickLblPos val="none"/>
        <c:crossAx val="98289920"/>
        <c:crosses val="autoZero"/>
        <c:crossBetween val="between"/>
      </c:valAx>
    </c:plotArea>
    <c:legend>
      <c:legendPos val="r"/>
      <c:legendEntry>
        <c:idx val="0"/>
        <c:txPr>
          <a:bodyPr/>
          <a:lstStyle/>
          <a:p>
            <a:pPr algn="just">
              <a:defRPr sz="900"/>
            </a:pPr>
            <a:endParaRPr lang="it-IT"/>
          </a:p>
        </c:txPr>
      </c:legendEntry>
      <c:legendEntry>
        <c:idx val="1"/>
        <c:txPr>
          <a:bodyPr/>
          <a:lstStyle/>
          <a:p>
            <a:pPr algn="just">
              <a:defRPr sz="900"/>
            </a:pPr>
            <a:endParaRPr lang="it-IT"/>
          </a:p>
        </c:txPr>
      </c:legendEntry>
      <c:legendEntry>
        <c:idx val="2"/>
        <c:txPr>
          <a:bodyPr/>
          <a:lstStyle/>
          <a:p>
            <a:pPr algn="just">
              <a:defRPr sz="900"/>
            </a:pPr>
            <a:endParaRPr lang="it-IT"/>
          </a:p>
        </c:txPr>
      </c:legendEntry>
      <c:legendEntry>
        <c:idx val="3"/>
        <c:txPr>
          <a:bodyPr/>
          <a:lstStyle/>
          <a:p>
            <a:pPr algn="just">
              <a:defRPr sz="900"/>
            </a:pPr>
            <a:endParaRPr lang="it-IT"/>
          </a:p>
        </c:txPr>
      </c:legendEntry>
      <c:layout>
        <c:manualLayout>
          <c:xMode val="edge"/>
          <c:yMode val="edge"/>
          <c:x val="0.66558411499251402"/>
          <c:y val="0.61917042759887098"/>
          <c:w val="0.33221027690045202"/>
          <c:h val="0.25677962212193023"/>
        </c:manualLayout>
      </c:layout>
      <c:txPr>
        <a:bodyPr/>
        <a:lstStyle/>
        <a:p>
          <a:pPr algn="just">
            <a:defRPr/>
          </a:pPr>
          <a:endParaRPr lang="it-IT"/>
        </a:p>
      </c:txPr>
    </c:legend>
    <c:plotVisOnly val="1"/>
    <c:dispBlanksAs val="gap"/>
  </c:chart>
  <c:spPr>
    <a:solidFill>
      <a:schemeClr val="bg1"/>
    </a:solidFill>
    <a:ln>
      <a:noFill/>
    </a:ln>
  </c:spPr>
  <c:txPr>
    <a:bodyPr/>
    <a:lstStyle/>
    <a:p>
      <a:pPr>
        <a:defRPr sz="1100">
          <a:latin typeface="Calibri" pitchFamily="34" charset="0"/>
          <a:cs typeface="Calibri" pitchFamily="34" charset="0"/>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7.2522682069585731E-2"/>
          <c:y val="4.2700886238592729E-2"/>
          <c:w val="0.89197299948232756"/>
          <c:h val="0.81532463632723873"/>
        </c:manualLayout>
      </c:layout>
      <c:barChart>
        <c:barDir val="col"/>
        <c:grouping val="stacked"/>
        <c:ser>
          <c:idx val="0"/>
          <c:order val="0"/>
          <c:tx>
            <c:v>prime 5 regioni</c:v>
          </c:tx>
          <c:spPr>
            <a:solidFill>
              <a:schemeClr val="accent1">
                <a:lumMod val="60000"/>
                <a:lumOff val="40000"/>
              </a:schemeClr>
            </a:solidFill>
            <a:effectLst>
              <a:outerShdw blurRad="50800" dist="38100" dir="2700000" algn="tl" rotWithShape="0">
                <a:prstClr val="black">
                  <a:alpha val="40000"/>
                </a:prstClr>
              </a:outerShdw>
            </a:effectLst>
          </c:spPr>
          <c:dLbls>
            <c:dLbl>
              <c:idx val="5"/>
              <c:layout/>
              <c:tx>
                <c:rich>
                  <a:bodyPr/>
                  <a:lstStyle/>
                  <a:p>
                    <a:r>
                      <a:rPr lang="en-US"/>
                      <a:t> 1088</a:t>
                    </a:r>
                  </a:p>
                </c:rich>
              </c:tx>
              <c:showVal val="1"/>
              <c:extLst xmlns:c16r2="http://schemas.microsoft.com/office/drawing/2015/06/chart">
                <c:ext xmlns:c16="http://schemas.microsoft.com/office/drawing/2014/chart" uri="{C3380CC4-5D6E-409C-BE32-E72D297353CC}">
                  <c16:uniqueId val="{00000000-8D7B-44D8-AE85-EF0D3FC394F0}"/>
                </c:ext>
                <c:ext xmlns:c15="http://schemas.microsoft.com/office/drawing/2012/chart" uri="{CE6537A1-D6FC-4f65-9D91-7224C49458BB}">
                  <c15:layout/>
                </c:ext>
              </c:extLst>
            </c:dLbl>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'tabella stime bdap con graf'!$B$26:$G$26</c:f>
              <c:strCache>
                <c:ptCount val="6"/>
                <c:pt idx="0">
                  <c:v>meno di 100mila</c:v>
                </c:pt>
                <c:pt idx="1">
                  <c:v>100-500mila</c:v>
                </c:pt>
                <c:pt idx="2">
                  <c:v>500mila-1mln</c:v>
                </c:pt>
                <c:pt idx="3">
                  <c:v>1-5 milioni</c:v>
                </c:pt>
                <c:pt idx="4">
                  <c:v>5 milioni e oltre</c:v>
                </c:pt>
                <c:pt idx="5">
                  <c:v>Totale</c:v>
                </c:pt>
              </c:strCache>
            </c:strRef>
          </c:cat>
          <c:val>
            <c:numRef>
              <c:f>'tabella stime bdap con graf'!$B$251:$G$251</c:f>
              <c:numCache>
                <c:formatCode>_-* #,##0_-;\-* #,##0_-;_-* "-"??_-;_-@_-</c:formatCode>
                <c:ptCount val="6"/>
                <c:pt idx="0">
                  <c:v>585.48689640977273</c:v>
                </c:pt>
                <c:pt idx="1">
                  <c:v>1112.1098269754948</c:v>
                </c:pt>
                <c:pt idx="2">
                  <c:v>1463.921280637745</c:v>
                </c:pt>
                <c:pt idx="3">
                  <c:v>2041.468378751618</c:v>
                </c:pt>
                <c:pt idx="4">
                  <c:v>3177.2041381051135</c:v>
                </c:pt>
                <c:pt idx="5">
                  <c:v>954.30421458194246</c:v>
                </c:pt>
              </c:numCache>
            </c:numRef>
          </c:val>
          <c:extLst xmlns:c16r2="http://schemas.microsoft.com/office/drawing/2015/06/chart">
            <c:ext xmlns:c16="http://schemas.microsoft.com/office/drawing/2014/chart" uri="{C3380CC4-5D6E-409C-BE32-E72D297353CC}">
              <c16:uniqueId val="{00000001-8D7B-44D8-AE85-EF0D3FC394F0}"/>
            </c:ext>
          </c:extLst>
        </c:ser>
        <c:ser>
          <c:idx val="1"/>
          <c:order val="1"/>
          <c:tx>
            <c:v>tempo risparmiabile: differenza totale - migliori 5 regioni</c:v>
          </c:tx>
          <c:spPr>
            <a:solidFill>
              <a:schemeClr val="accent2">
                <a:lumMod val="40000"/>
                <a:lumOff val="60000"/>
              </a:schemeClr>
            </a:solidFill>
            <a:effectLst>
              <a:outerShdw blurRad="50800" dist="38100" dir="2700000" algn="tl" rotWithShape="0">
                <a:prstClr val="black">
                  <a:alpha val="40000"/>
                </a:prstClr>
              </a:outerShdw>
            </a:effectLst>
          </c:spPr>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'tabella stime bdap con graf'!$B$26:$G$26</c:f>
              <c:strCache>
                <c:ptCount val="6"/>
                <c:pt idx="0">
                  <c:v>meno di 100mila</c:v>
                </c:pt>
                <c:pt idx="1">
                  <c:v>100-500mila</c:v>
                </c:pt>
                <c:pt idx="2">
                  <c:v>500mila-1mln</c:v>
                </c:pt>
                <c:pt idx="3">
                  <c:v>1-5 milioni</c:v>
                </c:pt>
                <c:pt idx="4">
                  <c:v>5 milioni e oltre</c:v>
                </c:pt>
                <c:pt idx="5">
                  <c:v>Totale</c:v>
                </c:pt>
              </c:strCache>
            </c:strRef>
          </c:cat>
          <c:val>
            <c:numRef>
              <c:f>'tabella stime bdap con graf'!$B$252:$G$252</c:f>
              <c:numCache>
                <c:formatCode>_-* #,##0_-;\-* #,##0_-;_-* "-"??_-;_-@_-</c:formatCode>
                <c:ptCount val="6"/>
                <c:pt idx="0">
                  <c:v>189.78379739734152</c:v>
                </c:pt>
                <c:pt idx="1">
                  <c:v>298.77473016318686</c:v>
                </c:pt>
                <c:pt idx="2">
                  <c:v>320.84572261110901</c:v>
                </c:pt>
                <c:pt idx="3">
                  <c:v>247.18246454734094</c:v>
                </c:pt>
                <c:pt idx="4">
                  <c:v>137.62329784501227</c:v>
                </c:pt>
                <c:pt idx="5">
                  <c:v>239.86973968013967</c:v>
                </c:pt>
              </c:numCache>
            </c:numRef>
          </c:val>
          <c:extLst xmlns:c16r2="http://schemas.microsoft.com/office/drawing/2015/06/chart">
            <c:ext xmlns:c16="http://schemas.microsoft.com/office/drawing/2014/chart" uri="{C3380CC4-5D6E-409C-BE32-E72D297353CC}">
              <c16:uniqueId val="{00000002-8D7B-44D8-AE85-EF0D3FC394F0}"/>
            </c:ext>
          </c:extLst>
        </c:ser>
        <c:gapWidth val="50"/>
        <c:overlap val="100"/>
        <c:axId val="97909760"/>
        <c:axId val="124605184"/>
      </c:barChart>
      <c:catAx>
        <c:axId val="97909760"/>
        <c:scaling>
          <c:orientation val="minMax"/>
        </c:scaling>
        <c:axPos val="b"/>
        <c:numFmt formatCode="General" sourceLinked="0"/>
        <c:tickLblPos val="nextTo"/>
        <c:txPr>
          <a:bodyPr/>
          <a:lstStyle/>
          <a:p>
            <a:pPr>
              <a:defRPr>
                <a:latin typeface="Times New Roman" panose="02020603050405020304" pitchFamily="18" charset="0"/>
                <a:cs typeface="Times New Roman" panose="02020603050405020304" pitchFamily="18" charset="0"/>
              </a:defRPr>
            </a:pPr>
            <a:endParaRPr lang="it-IT"/>
          </a:p>
        </c:txPr>
        <c:crossAx val="124605184"/>
        <c:crosses val="autoZero"/>
        <c:auto val="1"/>
        <c:lblAlgn val="ctr"/>
        <c:lblOffset val="100"/>
      </c:catAx>
      <c:valAx>
        <c:axId val="124605184"/>
        <c:scaling>
          <c:orientation val="minMax"/>
        </c:scaling>
        <c:axPos val="l"/>
        <c:majorGridlines/>
        <c:numFmt formatCode="_-* #,##0_-;\-* #,##0_-;_-* &quot;-&quot;??_-;_-@_-" sourceLinked="1"/>
        <c:tickLblPos val="nextTo"/>
        <c:crossAx val="97909760"/>
        <c:crosses val="autoZero"/>
        <c:crossBetween val="between"/>
      </c:valAx>
    </c:plotArea>
    <c:legend>
      <c:legendPos val="r"/>
      <c:layout>
        <c:manualLayout>
          <c:xMode val="edge"/>
          <c:yMode val="edge"/>
          <c:x val="9.2273217900824059E-2"/>
          <c:y val="5.7228339898552007E-2"/>
          <c:w val="0.54712471585398004"/>
          <c:h val="0.32606897412649166"/>
        </c:manualLayout>
      </c:layout>
      <c:txPr>
        <a:bodyPr/>
        <a:lstStyle/>
        <a:p>
          <a:pPr>
            <a:defRPr sz="1400"/>
          </a:pPr>
          <a:endParaRPr lang="it-IT"/>
        </a:p>
      </c:txPr>
    </c:legend>
    <c:plotVisOnly val="1"/>
    <c:dispBlanksAs val="gap"/>
  </c:chart>
  <c:spPr>
    <a:ln>
      <a:noFill/>
    </a:ln>
  </c:spPr>
  <c:txPr>
    <a:bodyPr/>
    <a:lstStyle/>
    <a:p>
      <a:pPr>
        <a:defRPr sz="1200">
          <a:latin typeface="Calibri" pitchFamily="34" charset="0"/>
          <a:cs typeface="Calibri" pitchFamily="34" charset="0"/>
        </a:defRPr>
      </a:pPr>
      <a:endParaRPr lang="it-IT"/>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5EEF3-D9B2-4865-9D60-0F5E2462D440}"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it-IT"/>
        </a:p>
      </dgm:t>
    </dgm:pt>
    <dgm:pt modelId="{15F338E1-47EE-4C48-9B94-30BBEBFEF0F4}">
      <dgm:prSet phldrT="[Testo]" custT="1"/>
      <dgm:spPr/>
      <dgm:t>
        <a:bodyPr/>
        <a:lstStyle/>
        <a:p>
          <a:r>
            <a:rPr lang="it-IT" sz="2400" b="1" dirty="0" smtClean="0"/>
            <a:t>Aspetti dimensionali</a:t>
          </a:r>
          <a:endParaRPr lang="it-IT" sz="2400" b="1" dirty="0"/>
        </a:p>
      </dgm:t>
    </dgm:pt>
    <dgm:pt modelId="{502284FA-C2AA-449B-8E97-CDAA3A0ED0D9}" type="parTrans" cxnId="{A63D6F7D-137A-4160-B836-7967860EEB7A}">
      <dgm:prSet/>
      <dgm:spPr/>
      <dgm:t>
        <a:bodyPr/>
        <a:lstStyle/>
        <a:p>
          <a:endParaRPr lang="it-IT"/>
        </a:p>
      </dgm:t>
    </dgm:pt>
    <dgm:pt modelId="{04952E2D-F670-4765-80AD-16F06FD89874}" type="sibTrans" cxnId="{A63D6F7D-137A-4160-B836-7967860EEB7A}">
      <dgm:prSet/>
      <dgm:spPr/>
      <dgm:t>
        <a:bodyPr/>
        <a:lstStyle/>
        <a:p>
          <a:endParaRPr lang="it-IT"/>
        </a:p>
      </dgm:t>
    </dgm:pt>
    <dgm:pt modelId="{C6C0BBF9-CEBB-4647-8560-032BE6CBF9D5}">
      <dgm:prSet phldrT="[Testo]" custT="1"/>
      <dgm:spPr/>
      <dgm:t>
        <a:bodyPr/>
        <a:lstStyle/>
        <a:p>
          <a:r>
            <a:rPr lang="it-IT" sz="1500" b="1" dirty="0" smtClean="0"/>
            <a:t>Gare piccole e molto piccole:  </a:t>
          </a:r>
          <a:r>
            <a:rPr lang="it-IT" sz="1500" dirty="0" smtClean="0"/>
            <a:t>il milione di euro è la soglia “critica” oltre la quale si perde competitività rispetto alle medio-grandi. Tale soglia si abbassa drasticamente per le micro che riescono a reggere soltanto per gli importi sotto i 40.000 euro.</a:t>
          </a:r>
          <a:endParaRPr lang="it-IT" sz="1500" dirty="0"/>
        </a:p>
      </dgm:t>
    </dgm:pt>
    <dgm:pt modelId="{160CD86F-7386-4696-9C40-7693290F3A93}" type="parTrans" cxnId="{0D238699-D077-468F-BFC1-A500BB9EFCF0}">
      <dgm:prSet/>
      <dgm:spPr/>
      <dgm:t>
        <a:bodyPr/>
        <a:lstStyle/>
        <a:p>
          <a:endParaRPr lang="it-IT"/>
        </a:p>
      </dgm:t>
    </dgm:pt>
    <dgm:pt modelId="{85F6DE51-D787-4897-B4DA-82AEB363D2D8}" type="sibTrans" cxnId="{0D238699-D077-468F-BFC1-A500BB9EFCF0}">
      <dgm:prSet/>
      <dgm:spPr/>
      <dgm:t>
        <a:bodyPr/>
        <a:lstStyle/>
        <a:p>
          <a:endParaRPr lang="it-IT"/>
        </a:p>
      </dgm:t>
    </dgm:pt>
    <dgm:pt modelId="{2B519888-86AF-469C-BA7C-0E05BB8D554E}">
      <dgm:prSet custT="1"/>
      <dgm:spPr/>
      <dgm:t>
        <a:bodyPr/>
        <a:lstStyle/>
        <a:p>
          <a:r>
            <a:rPr lang="it-IT" sz="1500" b="1" dirty="0" smtClean="0"/>
            <a:t>Gare aggiudicate dai Comuni, Province</a:t>
          </a:r>
          <a:r>
            <a:rPr lang="it-IT" sz="1500" dirty="0" smtClean="0"/>
            <a:t>.</a:t>
          </a:r>
          <a:r>
            <a:rPr lang="it-IT" sz="1500" b="1" dirty="0" smtClean="0"/>
            <a:t> Per questa tipologia di stazioni appaltanti </a:t>
          </a:r>
          <a:r>
            <a:rPr lang="it-IT" sz="1500" dirty="0" smtClean="0"/>
            <a:t>il 50% delle aggiudicazioni va principalmente alle micro e piccole imprese.</a:t>
          </a:r>
          <a:endParaRPr lang="it-IT" sz="1500" dirty="0"/>
        </a:p>
      </dgm:t>
    </dgm:pt>
    <dgm:pt modelId="{91B84A19-FB54-44D3-A6D8-FC5859860E14}" type="parTrans" cxnId="{6A4ED863-EC62-48AD-AEAD-CF10CFD0B68D}">
      <dgm:prSet/>
      <dgm:spPr/>
      <dgm:t>
        <a:bodyPr/>
        <a:lstStyle/>
        <a:p>
          <a:endParaRPr lang="it-IT"/>
        </a:p>
      </dgm:t>
    </dgm:pt>
    <dgm:pt modelId="{7E7B781C-9B52-447C-B68A-81290BCA63E3}" type="sibTrans" cxnId="{6A4ED863-EC62-48AD-AEAD-CF10CFD0B68D}">
      <dgm:prSet/>
      <dgm:spPr/>
      <dgm:t>
        <a:bodyPr/>
        <a:lstStyle/>
        <a:p>
          <a:endParaRPr lang="it-IT"/>
        </a:p>
      </dgm:t>
    </dgm:pt>
    <dgm:pt modelId="{523D9755-1EC4-42B2-A6B9-BBFB9C5D4687}">
      <dgm:prSet custT="1"/>
      <dgm:spPr/>
      <dgm:t>
        <a:bodyPr/>
        <a:lstStyle/>
        <a:p>
          <a:r>
            <a:rPr lang="it-IT" sz="1500" b="1" dirty="0" smtClean="0"/>
            <a:t>Gare aggiudicate attraverso procedure aperte,  ma solo se in partenariato con altre imprese</a:t>
          </a:r>
        </a:p>
      </dgm:t>
    </dgm:pt>
    <dgm:pt modelId="{4E1CA5D8-34EE-4CDB-BCC3-CD44A7AC77C7}" type="parTrans" cxnId="{91800DBD-F3F4-4C36-AE97-EA0DA99D9BB3}">
      <dgm:prSet/>
      <dgm:spPr/>
      <dgm:t>
        <a:bodyPr/>
        <a:lstStyle/>
        <a:p>
          <a:endParaRPr lang="it-IT"/>
        </a:p>
      </dgm:t>
    </dgm:pt>
    <dgm:pt modelId="{66494031-66BD-47C4-81BE-0D14BA145B6A}" type="sibTrans" cxnId="{91800DBD-F3F4-4C36-AE97-EA0DA99D9BB3}">
      <dgm:prSet/>
      <dgm:spPr/>
      <dgm:t>
        <a:bodyPr/>
        <a:lstStyle/>
        <a:p>
          <a:endParaRPr lang="it-IT"/>
        </a:p>
      </dgm:t>
    </dgm:pt>
    <dgm:pt modelId="{F307925F-46DA-417D-AFD4-631EC5449CB9}" type="pres">
      <dgm:prSet presAssocID="{2EC5EEF3-D9B2-4865-9D60-0F5E2462D440}" presName="theList" presStyleCnt="0">
        <dgm:presLayoutVars>
          <dgm:dir/>
          <dgm:animLvl val="lvl"/>
          <dgm:resizeHandles val="exact"/>
        </dgm:presLayoutVars>
      </dgm:prSet>
      <dgm:spPr/>
      <dgm:t>
        <a:bodyPr/>
        <a:lstStyle/>
        <a:p>
          <a:endParaRPr lang="it-IT"/>
        </a:p>
      </dgm:t>
    </dgm:pt>
    <dgm:pt modelId="{16D4F4CC-292D-4FBC-8039-7FECDA762262}" type="pres">
      <dgm:prSet presAssocID="{15F338E1-47EE-4C48-9B94-30BBEBFEF0F4}" presName="compNode" presStyleCnt="0"/>
      <dgm:spPr/>
      <dgm:t>
        <a:bodyPr/>
        <a:lstStyle/>
        <a:p>
          <a:endParaRPr lang="it-IT"/>
        </a:p>
      </dgm:t>
    </dgm:pt>
    <dgm:pt modelId="{D9385449-5618-4862-8A13-A255E63E66D9}" type="pres">
      <dgm:prSet presAssocID="{15F338E1-47EE-4C48-9B94-30BBEBFEF0F4}" presName="aNode" presStyleLbl="bgShp" presStyleIdx="0" presStyleCnt="1"/>
      <dgm:spPr/>
      <dgm:t>
        <a:bodyPr/>
        <a:lstStyle/>
        <a:p>
          <a:endParaRPr lang="it-IT"/>
        </a:p>
      </dgm:t>
    </dgm:pt>
    <dgm:pt modelId="{64DBBD34-A21D-4242-82EC-9546FEA69A99}" type="pres">
      <dgm:prSet presAssocID="{15F338E1-47EE-4C48-9B94-30BBEBFEF0F4}" presName="textNode" presStyleLbl="bgShp" presStyleIdx="0" presStyleCnt="1"/>
      <dgm:spPr/>
      <dgm:t>
        <a:bodyPr/>
        <a:lstStyle/>
        <a:p>
          <a:endParaRPr lang="it-IT"/>
        </a:p>
      </dgm:t>
    </dgm:pt>
    <dgm:pt modelId="{BCBBD309-34F2-4D03-B0FF-6A7DD654B8E2}" type="pres">
      <dgm:prSet presAssocID="{15F338E1-47EE-4C48-9B94-30BBEBFEF0F4}" presName="compChildNode" presStyleCnt="0"/>
      <dgm:spPr/>
      <dgm:t>
        <a:bodyPr/>
        <a:lstStyle/>
        <a:p>
          <a:endParaRPr lang="it-IT"/>
        </a:p>
      </dgm:t>
    </dgm:pt>
    <dgm:pt modelId="{47AF7458-2B47-4E7C-9832-670EE53FE381}" type="pres">
      <dgm:prSet presAssocID="{15F338E1-47EE-4C48-9B94-30BBEBFEF0F4}" presName="theInnerList" presStyleCnt="0"/>
      <dgm:spPr/>
      <dgm:t>
        <a:bodyPr/>
        <a:lstStyle/>
        <a:p>
          <a:endParaRPr lang="it-IT"/>
        </a:p>
      </dgm:t>
    </dgm:pt>
    <dgm:pt modelId="{68F28D70-B2DC-4342-A80C-35D28E2C2438}" type="pres">
      <dgm:prSet presAssocID="{C6C0BBF9-CEBB-4647-8560-032BE6CBF9D5}" presName="childNode" presStyleLbl="node1" presStyleIdx="0" presStyleCnt="3" custScaleX="114040" custLinFactY="-16580" custLinFactNeighborX="1271" custLinFactNeighborY="-100000">
        <dgm:presLayoutVars>
          <dgm:bulletEnabled val="1"/>
        </dgm:presLayoutVars>
      </dgm:prSet>
      <dgm:spPr/>
      <dgm:t>
        <a:bodyPr/>
        <a:lstStyle/>
        <a:p>
          <a:endParaRPr lang="it-IT"/>
        </a:p>
      </dgm:t>
    </dgm:pt>
    <dgm:pt modelId="{BFD9EC5E-5413-4FB5-B070-9BFA79C7BFB4}" type="pres">
      <dgm:prSet presAssocID="{C6C0BBF9-CEBB-4647-8560-032BE6CBF9D5}" presName="aSpace2" presStyleCnt="0"/>
      <dgm:spPr/>
      <dgm:t>
        <a:bodyPr/>
        <a:lstStyle/>
        <a:p>
          <a:endParaRPr lang="it-IT"/>
        </a:p>
      </dgm:t>
    </dgm:pt>
    <dgm:pt modelId="{77F1C4A1-D672-4EA8-9AED-0237A6F94A8F}" type="pres">
      <dgm:prSet presAssocID="{2B519888-86AF-469C-BA7C-0E05BB8D554E}" presName="childNode" presStyleLbl="node1" presStyleIdx="1" presStyleCnt="3" custScaleX="114040" custLinFactY="-19810" custLinFactNeighborX="1271" custLinFactNeighborY="-100000">
        <dgm:presLayoutVars>
          <dgm:bulletEnabled val="1"/>
        </dgm:presLayoutVars>
      </dgm:prSet>
      <dgm:spPr/>
      <dgm:t>
        <a:bodyPr/>
        <a:lstStyle/>
        <a:p>
          <a:endParaRPr lang="it-IT"/>
        </a:p>
      </dgm:t>
    </dgm:pt>
    <dgm:pt modelId="{BF0D44EE-3C7A-4422-9C8D-4A2FD90AD8BD}" type="pres">
      <dgm:prSet presAssocID="{2B519888-86AF-469C-BA7C-0E05BB8D554E}" presName="aSpace2" presStyleCnt="0"/>
      <dgm:spPr/>
      <dgm:t>
        <a:bodyPr/>
        <a:lstStyle/>
        <a:p>
          <a:endParaRPr lang="it-IT"/>
        </a:p>
      </dgm:t>
    </dgm:pt>
    <dgm:pt modelId="{41B0D7A3-7B62-45EE-BEA0-FBD5A9DC14C1}" type="pres">
      <dgm:prSet presAssocID="{523D9755-1EC4-42B2-A6B9-BBFB9C5D4687}" presName="childNode" presStyleLbl="node1" presStyleIdx="2" presStyleCnt="3" custScaleX="114040" custLinFactY="-23040" custLinFactNeighborX="1733" custLinFactNeighborY="-100000">
        <dgm:presLayoutVars>
          <dgm:bulletEnabled val="1"/>
        </dgm:presLayoutVars>
      </dgm:prSet>
      <dgm:spPr/>
      <dgm:t>
        <a:bodyPr/>
        <a:lstStyle/>
        <a:p>
          <a:endParaRPr lang="it-IT"/>
        </a:p>
      </dgm:t>
    </dgm:pt>
  </dgm:ptLst>
  <dgm:cxnLst>
    <dgm:cxn modelId="{7F353159-C6F7-47E5-B7EA-B7C907D80583}" type="presOf" srcId="{523D9755-1EC4-42B2-A6B9-BBFB9C5D4687}" destId="{41B0D7A3-7B62-45EE-BEA0-FBD5A9DC14C1}" srcOrd="0" destOrd="0" presId="urn:microsoft.com/office/officeart/2005/8/layout/lProcess2"/>
    <dgm:cxn modelId="{78144748-ED3B-4ED0-8E04-67A4F791B6B2}" type="presOf" srcId="{15F338E1-47EE-4C48-9B94-30BBEBFEF0F4}" destId="{64DBBD34-A21D-4242-82EC-9546FEA69A99}" srcOrd="1" destOrd="0" presId="urn:microsoft.com/office/officeart/2005/8/layout/lProcess2"/>
    <dgm:cxn modelId="{0D238699-D077-468F-BFC1-A500BB9EFCF0}" srcId="{15F338E1-47EE-4C48-9B94-30BBEBFEF0F4}" destId="{C6C0BBF9-CEBB-4647-8560-032BE6CBF9D5}" srcOrd="0" destOrd="0" parTransId="{160CD86F-7386-4696-9C40-7693290F3A93}" sibTransId="{85F6DE51-D787-4897-B4DA-82AEB363D2D8}"/>
    <dgm:cxn modelId="{73475C65-DA97-493C-AF12-5C10E677D7A3}" type="presOf" srcId="{2EC5EEF3-D9B2-4865-9D60-0F5E2462D440}" destId="{F307925F-46DA-417D-AFD4-631EC5449CB9}" srcOrd="0" destOrd="0" presId="urn:microsoft.com/office/officeart/2005/8/layout/lProcess2"/>
    <dgm:cxn modelId="{91800DBD-F3F4-4C36-AE97-EA0DA99D9BB3}" srcId="{15F338E1-47EE-4C48-9B94-30BBEBFEF0F4}" destId="{523D9755-1EC4-42B2-A6B9-BBFB9C5D4687}" srcOrd="2" destOrd="0" parTransId="{4E1CA5D8-34EE-4CDB-BCC3-CD44A7AC77C7}" sibTransId="{66494031-66BD-47C4-81BE-0D14BA145B6A}"/>
    <dgm:cxn modelId="{70C68475-A6EE-4BA0-8643-54FE48B7283B}" type="presOf" srcId="{2B519888-86AF-469C-BA7C-0E05BB8D554E}" destId="{77F1C4A1-D672-4EA8-9AED-0237A6F94A8F}" srcOrd="0" destOrd="0" presId="urn:microsoft.com/office/officeart/2005/8/layout/lProcess2"/>
    <dgm:cxn modelId="{6A4ED863-EC62-48AD-AEAD-CF10CFD0B68D}" srcId="{15F338E1-47EE-4C48-9B94-30BBEBFEF0F4}" destId="{2B519888-86AF-469C-BA7C-0E05BB8D554E}" srcOrd="1" destOrd="0" parTransId="{91B84A19-FB54-44D3-A6D8-FC5859860E14}" sibTransId="{7E7B781C-9B52-447C-B68A-81290BCA63E3}"/>
    <dgm:cxn modelId="{D3B6629B-B15C-43DB-8097-E1D3A26C34E0}" type="presOf" srcId="{C6C0BBF9-CEBB-4647-8560-032BE6CBF9D5}" destId="{68F28D70-B2DC-4342-A80C-35D28E2C2438}" srcOrd="0" destOrd="0" presId="urn:microsoft.com/office/officeart/2005/8/layout/lProcess2"/>
    <dgm:cxn modelId="{7A213CC4-0CFF-4425-8873-B2008F130BA7}" type="presOf" srcId="{15F338E1-47EE-4C48-9B94-30BBEBFEF0F4}" destId="{D9385449-5618-4862-8A13-A255E63E66D9}" srcOrd="0" destOrd="0" presId="urn:microsoft.com/office/officeart/2005/8/layout/lProcess2"/>
    <dgm:cxn modelId="{A63D6F7D-137A-4160-B836-7967860EEB7A}" srcId="{2EC5EEF3-D9B2-4865-9D60-0F5E2462D440}" destId="{15F338E1-47EE-4C48-9B94-30BBEBFEF0F4}" srcOrd="0" destOrd="0" parTransId="{502284FA-C2AA-449B-8E97-CDAA3A0ED0D9}" sibTransId="{04952E2D-F670-4765-80AD-16F06FD89874}"/>
    <dgm:cxn modelId="{A7709A1F-43DA-4DFE-965B-E2218E6F5FD2}" type="presParOf" srcId="{F307925F-46DA-417D-AFD4-631EC5449CB9}" destId="{16D4F4CC-292D-4FBC-8039-7FECDA762262}" srcOrd="0" destOrd="0" presId="urn:microsoft.com/office/officeart/2005/8/layout/lProcess2"/>
    <dgm:cxn modelId="{C1CEF20D-6011-4B7A-B0F3-63021FDE2352}" type="presParOf" srcId="{16D4F4CC-292D-4FBC-8039-7FECDA762262}" destId="{D9385449-5618-4862-8A13-A255E63E66D9}" srcOrd="0" destOrd="0" presId="urn:microsoft.com/office/officeart/2005/8/layout/lProcess2"/>
    <dgm:cxn modelId="{96C5F4CC-A770-4F75-A08D-343A6B17365C}" type="presParOf" srcId="{16D4F4CC-292D-4FBC-8039-7FECDA762262}" destId="{64DBBD34-A21D-4242-82EC-9546FEA69A99}" srcOrd="1" destOrd="0" presId="urn:microsoft.com/office/officeart/2005/8/layout/lProcess2"/>
    <dgm:cxn modelId="{0B4C8A2F-2A60-4354-A750-250750560D62}" type="presParOf" srcId="{16D4F4CC-292D-4FBC-8039-7FECDA762262}" destId="{BCBBD309-34F2-4D03-B0FF-6A7DD654B8E2}" srcOrd="2" destOrd="0" presId="urn:microsoft.com/office/officeart/2005/8/layout/lProcess2"/>
    <dgm:cxn modelId="{8ED33651-E0B7-436B-8086-7FDE9022E272}" type="presParOf" srcId="{BCBBD309-34F2-4D03-B0FF-6A7DD654B8E2}" destId="{47AF7458-2B47-4E7C-9832-670EE53FE381}" srcOrd="0" destOrd="0" presId="urn:microsoft.com/office/officeart/2005/8/layout/lProcess2"/>
    <dgm:cxn modelId="{4C4F0309-4A66-4F75-946A-9C7E73F0B0B2}" type="presParOf" srcId="{47AF7458-2B47-4E7C-9832-670EE53FE381}" destId="{68F28D70-B2DC-4342-A80C-35D28E2C2438}" srcOrd="0" destOrd="0" presId="urn:microsoft.com/office/officeart/2005/8/layout/lProcess2"/>
    <dgm:cxn modelId="{C78E5699-2C99-4835-B862-194457649920}" type="presParOf" srcId="{47AF7458-2B47-4E7C-9832-670EE53FE381}" destId="{BFD9EC5E-5413-4FB5-B070-9BFA79C7BFB4}" srcOrd="1" destOrd="0" presId="urn:microsoft.com/office/officeart/2005/8/layout/lProcess2"/>
    <dgm:cxn modelId="{D4037B74-AC60-49F4-A004-BB31850CA1B5}" type="presParOf" srcId="{47AF7458-2B47-4E7C-9832-670EE53FE381}" destId="{77F1C4A1-D672-4EA8-9AED-0237A6F94A8F}" srcOrd="2" destOrd="0" presId="urn:microsoft.com/office/officeart/2005/8/layout/lProcess2"/>
    <dgm:cxn modelId="{299763D6-028A-40EA-9187-770C8B9804B9}" type="presParOf" srcId="{47AF7458-2B47-4E7C-9832-670EE53FE381}" destId="{BF0D44EE-3C7A-4422-9C8D-4A2FD90AD8BD}" srcOrd="3" destOrd="0" presId="urn:microsoft.com/office/officeart/2005/8/layout/lProcess2"/>
    <dgm:cxn modelId="{F1022241-1854-4075-976F-EF45245C6237}" type="presParOf" srcId="{47AF7458-2B47-4E7C-9832-670EE53FE381}" destId="{41B0D7A3-7B62-45EE-BEA0-FBD5A9DC14C1}" srcOrd="4" destOrd="0" presId="urn:microsoft.com/office/officeart/2005/8/layout/lProcess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58067-17DE-4ECB-AFF4-F5B31343C342}" type="doc">
      <dgm:prSet loTypeId="urn:microsoft.com/office/officeart/2005/8/layout/default#4" loCatId="list" qsTypeId="urn:microsoft.com/office/officeart/2005/8/quickstyle/simple2" qsCatId="simple" csTypeId="urn:microsoft.com/office/officeart/2005/8/colors/accent3_5" csCatId="accent3" phldr="1"/>
      <dgm:spPr/>
      <dgm:t>
        <a:bodyPr/>
        <a:lstStyle/>
        <a:p>
          <a:endParaRPr lang="en-GB"/>
        </a:p>
      </dgm:t>
    </dgm:pt>
    <dgm:pt modelId="{A5FEB38A-42A8-4278-B52D-90B6BD3871BC}">
      <dgm:prSet phldrT="[Testo]"/>
      <dgm:spPr/>
      <dgm:t>
        <a:bodyPr/>
        <a:lstStyle/>
        <a:p>
          <a:r>
            <a:rPr lang="it-IT" dirty="0" smtClean="0"/>
            <a:t>1.328gg</a:t>
          </a:r>
          <a:endParaRPr lang="en-GB" dirty="0"/>
        </a:p>
      </dgm:t>
    </dgm:pt>
    <dgm:pt modelId="{C017DE58-CF73-4425-AF2F-7AFBE9E20D3F}" type="parTrans" cxnId="{E5DF0FAE-762F-4761-BD44-CF5966BADA36}">
      <dgm:prSet/>
      <dgm:spPr/>
      <dgm:t>
        <a:bodyPr/>
        <a:lstStyle/>
        <a:p>
          <a:endParaRPr lang="en-GB"/>
        </a:p>
      </dgm:t>
    </dgm:pt>
    <dgm:pt modelId="{BEBA843F-23FE-4987-930B-7B938E400A97}" type="sibTrans" cxnId="{E5DF0FAE-762F-4761-BD44-CF5966BADA36}">
      <dgm:prSet/>
      <dgm:spPr/>
      <dgm:t>
        <a:bodyPr/>
        <a:lstStyle/>
        <a:p>
          <a:endParaRPr lang="en-GB"/>
        </a:p>
      </dgm:t>
    </dgm:pt>
    <dgm:pt modelId="{BCFDA451-1721-47C6-96BF-F041EAB01A6E}">
      <dgm:prSet phldrT="[Testo]"/>
      <dgm:spPr/>
      <dgm:t>
        <a:bodyPr/>
        <a:lstStyle/>
        <a:p>
          <a:r>
            <a:rPr lang="it-IT" dirty="0" smtClean="0"/>
            <a:t>1.088gg</a:t>
          </a:r>
          <a:endParaRPr lang="en-GB" dirty="0"/>
        </a:p>
      </dgm:t>
    </dgm:pt>
    <dgm:pt modelId="{21053D3A-CC93-4CE4-9812-ECC45A80814E}" type="parTrans" cxnId="{C350C35D-63D1-4B85-91B7-85CC60E607C2}">
      <dgm:prSet/>
      <dgm:spPr/>
      <dgm:t>
        <a:bodyPr/>
        <a:lstStyle/>
        <a:p>
          <a:endParaRPr lang="en-GB"/>
        </a:p>
      </dgm:t>
    </dgm:pt>
    <dgm:pt modelId="{CAD0F288-9120-4844-8ABA-FD7E5EF5E7CD}" type="sibTrans" cxnId="{C350C35D-63D1-4B85-91B7-85CC60E607C2}">
      <dgm:prSet/>
      <dgm:spPr/>
      <dgm:t>
        <a:bodyPr/>
        <a:lstStyle/>
        <a:p>
          <a:endParaRPr lang="en-GB"/>
        </a:p>
      </dgm:t>
    </dgm:pt>
    <dgm:pt modelId="{BF4C5627-FDAB-467C-A399-62D02B509363}">
      <dgm:prSet phldrT="[Testo]"/>
      <dgm:spPr/>
      <dgm:t>
        <a:bodyPr/>
        <a:lstStyle/>
        <a:p>
          <a:r>
            <a:rPr lang="it-IT" dirty="0" smtClean="0"/>
            <a:t>240 gg</a:t>
          </a:r>
          <a:endParaRPr lang="en-GB" dirty="0"/>
        </a:p>
      </dgm:t>
    </dgm:pt>
    <dgm:pt modelId="{5034C05B-7C41-4238-9737-B12BB5EE9D1A}" type="parTrans" cxnId="{9853D05A-7BAE-45E1-AB63-51445CA5FD14}">
      <dgm:prSet/>
      <dgm:spPr/>
      <dgm:t>
        <a:bodyPr/>
        <a:lstStyle/>
        <a:p>
          <a:endParaRPr lang="en-GB"/>
        </a:p>
      </dgm:t>
    </dgm:pt>
    <dgm:pt modelId="{049F4E74-9453-40CB-8C2B-BCA6FFB55DEF}" type="sibTrans" cxnId="{9853D05A-7BAE-45E1-AB63-51445CA5FD14}">
      <dgm:prSet/>
      <dgm:spPr/>
      <dgm:t>
        <a:bodyPr/>
        <a:lstStyle/>
        <a:p>
          <a:endParaRPr lang="en-GB"/>
        </a:p>
      </dgm:t>
    </dgm:pt>
    <dgm:pt modelId="{C51C7600-DA99-4C01-AD77-BAE393446BB7}" type="pres">
      <dgm:prSet presAssocID="{AD758067-17DE-4ECB-AFF4-F5B31343C342}" presName="diagram" presStyleCnt="0">
        <dgm:presLayoutVars>
          <dgm:dir/>
          <dgm:resizeHandles val="exact"/>
        </dgm:presLayoutVars>
      </dgm:prSet>
      <dgm:spPr/>
      <dgm:t>
        <a:bodyPr/>
        <a:lstStyle/>
        <a:p>
          <a:endParaRPr lang="en-GB"/>
        </a:p>
      </dgm:t>
    </dgm:pt>
    <dgm:pt modelId="{02F41253-413B-42D6-9B98-82CD950BE2A9}" type="pres">
      <dgm:prSet presAssocID="{A5FEB38A-42A8-4278-B52D-90B6BD3871BC}" presName="node" presStyleLbl="node1" presStyleIdx="0" presStyleCnt="3" custScaleY="61145">
        <dgm:presLayoutVars>
          <dgm:bulletEnabled val="1"/>
        </dgm:presLayoutVars>
      </dgm:prSet>
      <dgm:spPr/>
      <dgm:t>
        <a:bodyPr/>
        <a:lstStyle/>
        <a:p>
          <a:endParaRPr lang="en-GB"/>
        </a:p>
      </dgm:t>
    </dgm:pt>
    <dgm:pt modelId="{18B70ADC-FE04-43DD-AE5D-CCF622DB50D5}" type="pres">
      <dgm:prSet presAssocID="{BEBA843F-23FE-4987-930B-7B938E400A97}" presName="sibTrans" presStyleCnt="0"/>
      <dgm:spPr/>
    </dgm:pt>
    <dgm:pt modelId="{024E7B11-EB0E-497E-8CC0-726F8FC169C2}" type="pres">
      <dgm:prSet presAssocID="{BCFDA451-1721-47C6-96BF-F041EAB01A6E}" presName="node" presStyleLbl="node1" presStyleIdx="1" presStyleCnt="3" custScaleY="64121" custLinFactNeighborX="193" custLinFactNeighborY="-81">
        <dgm:presLayoutVars>
          <dgm:bulletEnabled val="1"/>
        </dgm:presLayoutVars>
      </dgm:prSet>
      <dgm:spPr/>
      <dgm:t>
        <a:bodyPr/>
        <a:lstStyle/>
        <a:p>
          <a:endParaRPr lang="en-GB"/>
        </a:p>
      </dgm:t>
    </dgm:pt>
    <dgm:pt modelId="{8A0D664B-FF67-4787-9C70-89E4FEB0D61C}" type="pres">
      <dgm:prSet presAssocID="{CAD0F288-9120-4844-8ABA-FD7E5EF5E7CD}" presName="sibTrans" presStyleCnt="0"/>
      <dgm:spPr/>
    </dgm:pt>
    <dgm:pt modelId="{E00924ED-CF55-43D7-827A-F6DB4254351B}" type="pres">
      <dgm:prSet presAssocID="{BF4C5627-FDAB-467C-A399-62D02B509363}" presName="node" presStyleLbl="node1" presStyleIdx="2" presStyleCnt="3" custScaleX="103831" custScaleY="40052" custLinFactNeighborY="-3376">
        <dgm:presLayoutVars>
          <dgm:bulletEnabled val="1"/>
        </dgm:presLayoutVars>
      </dgm:prSet>
      <dgm:spPr/>
      <dgm:t>
        <a:bodyPr/>
        <a:lstStyle/>
        <a:p>
          <a:endParaRPr lang="en-GB"/>
        </a:p>
      </dgm:t>
    </dgm:pt>
  </dgm:ptLst>
  <dgm:cxnLst>
    <dgm:cxn modelId="{651EC0DF-71A8-4E21-A597-4C427E336CEA}" type="presOf" srcId="{BF4C5627-FDAB-467C-A399-62D02B509363}" destId="{E00924ED-CF55-43D7-827A-F6DB4254351B}" srcOrd="0" destOrd="0" presId="urn:microsoft.com/office/officeart/2005/8/layout/default#4"/>
    <dgm:cxn modelId="{572448CF-3E1D-473D-8A50-EF416E722893}" type="presOf" srcId="{A5FEB38A-42A8-4278-B52D-90B6BD3871BC}" destId="{02F41253-413B-42D6-9B98-82CD950BE2A9}" srcOrd="0" destOrd="0" presId="urn:microsoft.com/office/officeart/2005/8/layout/default#4"/>
    <dgm:cxn modelId="{E5DF0FAE-762F-4761-BD44-CF5966BADA36}" srcId="{AD758067-17DE-4ECB-AFF4-F5B31343C342}" destId="{A5FEB38A-42A8-4278-B52D-90B6BD3871BC}" srcOrd="0" destOrd="0" parTransId="{C017DE58-CF73-4425-AF2F-7AFBE9E20D3F}" sibTransId="{BEBA843F-23FE-4987-930B-7B938E400A97}"/>
    <dgm:cxn modelId="{079CF39A-87AA-4D61-942A-4FC372A3D849}" type="presOf" srcId="{AD758067-17DE-4ECB-AFF4-F5B31343C342}" destId="{C51C7600-DA99-4C01-AD77-BAE393446BB7}" srcOrd="0" destOrd="0" presId="urn:microsoft.com/office/officeart/2005/8/layout/default#4"/>
    <dgm:cxn modelId="{C350C35D-63D1-4B85-91B7-85CC60E607C2}" srcId="{AD758067-17DE-4ECB-AFF4-F5B31343C342}" destId="{BCFDA451-1721-47C6-96BF-F041EAB01A6E}" srcOrd="1" destOrd="0" parTransId="{21053D3A-CC93-4CE4-9812-ECC45A80814E}" sibTransId="{CAD0F288-9120-4844-8ABA-FD7E5EF5E7CD}"/>
    <dgm:cxn modelId="{83B10BD6-EE41-46B5-AB8E-4B665B6BD28B}" type="presOf" srcId="{BCFDA451-1721-47C6-96BF-F041EAB01A6E}" destId="{024E7B11-EB0E-497E-8CC0-726F8FC169C2}" srcOrd="0" destOrd="0" presId="urn:microsoft.com/office/officeart/2005/8/layout/default#4"/>
    <dgm:cxn modelId="{9853D05A-7BAE-45E1-AB63-51445CA5FD14}" srcId="{AD758067-17DE-4ECB-AFF4-F5B31343C342}" destId="{BF4C5627-FDAB-467C-A399-62D02B509363}" srcOrd="2" destOrd="0" parTransId="{5034C05B-7C41-4238-9737-B12BB5EE9D1A}" sibTransId="{049F4E74-9453-40CB-8C2B-BCA6FFB55DEF}"/>
    <dgm:cxn modelId="{CDE2D5F0-79FB-427F-B83F-FC336F4BC029}" type="presParOf" srcId="{C51C7600-DA99-4C01-AD77-BAE393446BB7}" destId="{02F41253-413B-42D6-9B98-82CD950BE2A9}" srcOrd="0" destOrd="0" presId="urn:microsoft.com/office/officeart/2005/8/layout/default#4"/>
    <dgm:cxn modelId="{35B37DC5-2723-4C67-BD23-EC9A4DE53145}" type="presParOf" srcId="{C51C7600-DA99-4C01-AD77-BAE393446BB7}" destId="{18B70ADC-FE04-43DD-AE5D-CCF622DB50D5}" srcOrd="1" destOrd="0" presId="urn:microsoft.com/office/officeart/2005/8/layout/default#4"/>
    <dgm:cxn modelId="{017AE7B9-ECC8-4197-ACA7-952440E376C7}" type="presParOf" srcId="{C51C7600-DA99-4C01-AD77-BAE393446BB7}" destId="{024E7B11-EB0E-497E-8CC0-726F8FC169C2}" srcOrd="2" destOrd="0" presId="urn:microsoft.com/office/officeart/2005/8/layout/default#4"/>
    <dgm:cxn modelId="{2B68182F-0CE2-4570-A46B-6F5F727C9869}" type="presParOf" srcId="{C51C7600-DA99-4C01-AD77-BAE393446BB7}" destId="{8A0D664B-FF67-4787-9C70-89E4FEB0D61C}" srcOrd="3" destOrd="0" presId="urn:microsoft.com/office/officeart/2005/8/layout/default#4"/>
    <dgm:cxn modelId="{F72A8656-1150-47CD-9EC5-02642E36E4C3}" type="presParOf" srcId="{C51C7600-DA99-4C01-AD77-BAE393446BB7}" destId="{E00924ED-CF55-43D7-827A-F6DB4254351B}" srcOrd="4" destOrd="0" presId="urn:microsoft.com/office/officeart/2005/8/layout/default#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58067-17DE-4ECB-AFF4-F5B31343C342}"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en-GB"/>
        </a:p>
      </dgm:t>
    </dgm:pt>
    <dgm:pt modelId="{A5FEB38A-42A8-4278-B52D-90B6BD3871BC}">
      <dgm:prSet phldrT="[Testo]"/>
      <dgm:spPr/>
      <dgm:t>
        <a:bodyPr/>
        <a:lstStyle/>
        <a:p>
          <a:r>
            <a:rPr lang="it-IT" dirty="0" smtClean="0"/>
            <a:t>10.200 progetti in più</a:t>
          </a:r>
          <a:endParaRPr lang="en-GB" dirty="0"/>
        </a:p>
      </dgm:t>
    </dgm:pt>
    <dgm:pt modelId="{C017DE58-CF73-4425-AF2F-7AFBE9E20D3F}" type="parTrans" cxnId="{E5DF0FAE-762F-4761-BD44-CF5966BADA36}">
      <dgm:prSet/>
      <dgm:spPr/>
      <dgm:t>
        <a:bodyPr/>
        <a:lstStyle/>
        <a:p>
          <a:endParaRPr lang="en-GB"/>
        </a:p>
      </dgm:t>
    </dgm:pt>
    <dgm:pt modelId="{BEBA843F-23FE-4987-930B-7B938E400A97}" type="sibTrans" cxnId="{E5DF0FAE-762F-4761-BD44-CF5966BADA36}">
      <dgm:prSet/>
      <dgm:spPr/>
      <dgm:t>
        <a:bodyPr/>
        <a:lstStyle/>
        <a:p>
          <a:endParaRPr lang="en-GB"/>
        </a:p>
      </dgm:t>
    </dgm:pt>
    <dgm:pt modelId="{BCFDA451-1721-47C6-96BF-F041EAB01A6E}">
      <dgm:prSet phldrT="[Testo]"/>
      <dgm:spPr/>
      <dgm:t>
        <a:bodyPr/>
        <a:lstStyle/>
        <a:p>
          <a:r>
            <a:rPr lang="it-IT" dirty="0" smtClean="0"/>
            <a:t>14.700 </a:t>
          </a:r>
        </a:p>
        <a:p>
          <a:r>
            <a:rPr lang="it-IT" dirty="0" smtClean="0"/>
            <a:t>gare di lavori in più</a:t>
          </a:r>
          <a:endParaRPr lang="en-GB" dirty="0"/>
        </a:p>
      </dgm:t>
    </dgm:pt>
    <dgm:pt modelId="{21053D3A-CC93-4CE4-9812-ECC45A80814E}" type="parTrans" cxnId="{C350C35D-63D1-4B85-91B7-85CC60E607C2}">
      <dgm:prSet/>
      <dgm:spPr/>
      <dgm:t>
        <a:bodyPr/>
        <a:lstStyle/>
        <a:p>
          <a:endParaRPr lang="en-GB"/>
        </a:p>
      </dgm:t>
    </dgm:pt>
    <dgm:pt modelId="{CAD0F288-9120-4844-8ABA-FD7E5EF5E7CD}" type="sibTrans" cxnId="{C350C35D-63D1-4B85-91B7-85CC60E607C2}">
      <dgm:prSet/>
      <dgm:spPr/>
      <dgm:t>
        <a:bodyPr/>
        <a:lstStyle/>
        <a:p>
          <a:endParaRPr lang="en-GB"/>
        </a:p>
      </dgm:t>
    </dgm:pt>
    <dgm:pt modelId="{C51C7600-DA99-4C01-AD77-BAE393446BB7}" type="pres">
      <dgm:prSet presAssocID="{AD758067-17DE-4ECB-AFF4-F5B31343C342}" presName="diagram" presStyleCnt="0">
        <dgm:presLayoutVars>
          <dgm:dir/>
          <dgm:resizeHandles val="exact"/>
        </dgm:presLayoutVars>
      </dgm:prSet>
      <dgm:spPr/>
      <dgm:t>
        <a:bodyPr/>
        <a:lstStyle/>
        <a:p>
          <a:endParaRPr lang="en-GB"/>
        </a:p>
      </dgm:t>
    </dgm:pt>
    <dgm:pt modelId="{02F41253-413B-42D6-9B98-82CD950BE2A9}" type="pres">
      <dgm:prSet presAssocID="{A5FEB38A-42A8-4278-B52D-90B6BD3871BC}" presName="node" presStyleLbl="node1" presStyleIdx="0" presStyleCnt="2">
        <dgm:presLayoutVars>
          <dgm:bulletEnabled val="1"/>
        </dgm:presLayoutVars>
      </dgm:prSet>
      <dgm:spPr/>
      <dgm:t>
        <a:bodyPr/>
        <a:lstStyle/>
        <a:p>
          <a:endParaRPr lang="en-GB"/>
        </a:p>
      </dgm:t>
    </dgm:pt>
    <dgm:pt modelId="{18B70ADC-FE04-43DD-AE5D-CCF622DB50D5}" type="pres">
      <dgm:prSet presAssocID="{BEBA843F-23FE-4987-930B-7B938E400A97}" presName="sibTrans" presStyleCnt="0"/>
      <dgm:spPr/>
    </dgm:pt>
    <dgm:pt modelId="{024E7B11-EB0E-497E-8CC0-726F8FC169C2}" type="pres">
      <dgm:prSet presAssocID="{BCFDA451-1721-47C6-96BF-F041EAB01A6E}" presName="node" presStyleLbl="node1" presStyleIdx="1" presStyleCnt="2" custLinFactNeighborX="1877" custLinFactNeighborY="-1531">
        <dgm:presLayoutVars>
          <dgm:bulletEnabled val="1"/>
        </dgm:presLayoutVars>
      </dgm:prSet>
      <dgm:spPr/>
      <dgm:t>
        <a:bodyPr/>
        <a:lstStyle/>
        <a:p>
          <a:endParaRPr lang="en-GB"/>
        </a:p>
      </dgm:t>
    </dgm:pt>
  </dgm:ptLst>
  <dgm:cxnLst>
    <dgm:cxn modelId="{6C6C0496-CA74-44A8-8749-33A16B5C2F73}" type="presOf" srcId="{A5FEB38A-42A8-4278-B52D-90B6BD3871BC}" destId="{02F41253-413B-42D6-9B98-82CD950BE2A9}" srcOrd="0" destOrd="0" presId="urn:microsoft.com/office/officeart/2005/8/layout/default#2"/>
    <dgm:cxn modelId="{CA21F1E7-F3B1-4D37-8E9D-4AC176CB3931}" type="presOf" srcId="{AD758067-17DE-4ECB-AFF4-F5B31343C342}" destId="{C51C7600-DA99-4C01-AD77-BAE393446BB7}" srcOrd="0" destOrd="0" presId="urn:microsoft.com/office/officeart/2005/8/layout/default#2"/>
    <dgm:cxn modelId="{C350C35D-63D1-4B85-91B7-85CC60E607C2}" srcId="{AD758067-17DE-4ECB-AFF4-F5B31343C342}" destId="{BCFDA451-1721-47C6-96BF-F041EAB01A6E}" srcOrd="1" destOrd="0" parTransId="{21053D3A-CC93-4CE4-9812-ECC45A80814E}" sibTransId="{CAD0F288-9120-4844-8ABA-FD7E5EF5E7CD}"/>
    <dgm:cxn modelId="{E5DF0FAE-762F-4761-BD44-CF5966BADA36}" srcId="{AD758067-17DE-4ECB-AFF4-F5B31343C342}" destId="{A5FEB38A-42A8-4278-B52D-90B6BD3871BC}" srcOrd="0" destOrd="0" parTransId="{C017DE58-CF73-4425-AF2F-7AFBE9E20D3F}" sibTransId="{BEBA843F-23FE-4987-930B-7B938E400A97}"/>
    <dgm:cxn modelId="{CCFB7922-8121-4DDE-B04C-58302C6FAF2F}" type="presOf" srcId="{BCFDA451-1721-47C6-96BF-F041EAB01A6E}" destId="{024E7B11-EB0E-497E-8CC0-726F8FC169C2}" srcOrd="0" destOrd="0" presId="urn:microsoft.com/office/officeart/2005/8/layout/default#2"/>
    <dgm:cxn modelId="{28C89112-DD6F-46F8-98FB-CF52A7B18E84}" type="presParOf" srcId="{C51C7600-DA99-4C01-AD77-BAE393446BB7}" destId="{02F41253-413B-42D6-9B98-82CD950BE2A9}" srcOrd="0" destOrd="0" presId="urn:microsoft.com/office/officeart/2005/8/layout/default#2"/>
    <dgm:cxn modelId="{5DBBE244-10E6-4B35-9798-2AAFC83F9FA4}" type="presParOf" srcId="{C51C7600-DA99-4C01-AD77-BAE393446BB7}" destId="{18B70ADC-FE04-43DD-AE5D-CCF622DB50D5}" srcOrd="1" destOrd="0" presId="urn:microsoft.com/office/officeart/2005/8/layout/default#2"/>
    <dgm:cxn modelId="{07ADB41D-5C6C-4077-B02D-6CDF1CFFF645}" type="presParOf" srcId="{C51C7600-DA99-4C01-AD77-BAE393446BB7}" destId="{024E7B11-EB0E-497E-8CC0-726F8FC169C2}" srcOrd="2" destOrd="0" presId="urn:microsoft.com/office/officeart/2005/8/layout/default#2"/>
  </dgm:cxnLst>
  <dgm:bg>
    <a:no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58067-17DE-4ECB-AFF4-F5B31343C342}" type="doc">
      <dgm:prSet loTypeId="urn:microsoft.com/office/officeart/2005/8/layout/default#3" loCatId="list" qsTypeId="urn:microsoft.com/office/officeart/2005/8/quickstyle/simple2" qsCatId="simple" csTypeId="urn:microsoft.com/office/officeart/2005/8/colors/accent6_2" csCatId="accent6" phldr="1"/>
      <dgm:spPr/>
      <dgm:t>
        <a:bodyPr/>
        <a:lstStyle/>
        <a:p>
          <a:endParaRPr lang="en-GB"/>
        </a:p>
      </dgm:t>
    </dgm:pt>
    <dgm:pt modelId="{A5FEB38A-42A8-4278-B52D-90B6BD3871BC}">
      <dgm:prSet phldrT="[Testo]"/>
      <dgm:spPr/>
      <dgm:t>
        <a:bodyPr/>
        <a:lstStyle/>
        <a:p>
          <a:pPr algn="ctr"/>
          <a:r>
            <a:rPr lang="it-IT" b="1" dirty="0" smtClean="0">
              <a:latin typeface="+mn-lt"/>
            </a:rPr>
            <a:t>4mld di nuovi investimenti</a:t>
          </a:r>
        </a:p>
        <a:p>
          <a:pPr algn="ctr"/>
          <a:r>
            <a:rPr lang="it-IT" b="1" dirty="0" smtClean="0">
              <a:latin typeface="+mn-lt"/>
            </a:rPr>
            <a:t>9 </a:t>
          </a:r>
          <a:r>
            <a:rPr lang="it-IT" b="1" dirty="0" err="1" smtClean="0">
              <a:latin typeface="+mn-lt"/>
            </a:rPr>
            <a:t>mld</a:t>
          </a:r>
          <a:r>
            <a:rPr lang="it-IT" b="1" dirty="0" smtClean="0">
              <a:latin typeface="+mn-lt"/>
            </a:rPr>
            <a:t> </a:t>
          </a:r>
          <a:r>
            <a:rPr lang="it-IT" b="1" dirty="0" smtClean="0">
              <a:latin typeface="+mn-lt"/>
              <a:cs typeface="Times New Roman" panose="02020603050405020304" pitchFamily="18" charset="0"/>
            </a:rPr>
            <a:t>€ (+0,5% PIL) di </a:t>
          </a:r>
        </a:p>
        <a:p>
          <a:pPr algn="ctr"/>
          <a:r>
            <a:rPr lang="it-IT" b="1" dirty="0" smtClean="0"/>
            <a:t>ricadute economiche complessive</a:t>
          </a:r>
          <a:endParaRPr lang="en-GB" b="1" dirty="0"/>
        </a:p>
      </dgm:t>
    </dgm:pt>
    <dgm:pt modelId="{C017DE58-CF73-4425-AF2F-7AFBE9E20D3F}" type="parTrans" cxnId="{E5DF0FAE-762F-4761-BD44-CF5966BADA36}">
      <dgm:prSet/>
      <dgm:spPr/>
      <dgm:t>
        <a:bodyPr/>
        <a:lstStyle/>
        <a:p>
          <a:endParaRPr lang="en-GB"/>
        </a:p>
      </dgm:t>
    </dgm:pt>
    <dgm:pt modelId="{BEBA843F-23FE-4987-930B-7B938E400A97}" type="sibTrans" cxnId="{E5DF0FAE-762F-4761-BD44-CF5966BADA36}">
      <dgm:prSet/>
      <dgm:spPr/>
      <dgm:t>
        <a:bodyPr/>
        <a:lstStyle/>
        <a:p>
          <a:endParaRPr lang="en-GB"/>
        </a:p>
      </dgm:t>
    </dgm:pt>
    <dgm:pt modelId="{BCFDA451-1721-47C6-96BF-F041EAB01A6E}">
      <dgm:prSet phldrT="[Testo]"/>
      <dgm:spPr/>
      <dgm:t>
        <a:bodyPr/>
        <a:lstStyle/>
        <a:p>
          <a:r>
            <a:rPr lang="it-IT" b="1" dirty="0" smtClean="0"/>
            <a:t>46.600</a:t>
          </a:r>
        </a:p>
        <a:p>
          <a:r>
            <a:rPr lang="it-IT" b="1" dirty="0" smtClean="0"/>
            <a:t>Posti di lavoro in più (costruzioni e settori collegati)</a:t>
          </a:r>
          <a:endParaRPr lang="en-GB" b="1" dirty="0"/>
        </a:p>
      </dgm:t>
    </dgm:pt>
    <dgm:pt modelId="{21053D3A-CC93-4CE4-9812-ECC45A80814E}" type="parTrans" cxnId="{C350C35D-63D1-4B85-91B7-85CC60E607C2}">
      <dgm:prSet/>
      <dgm:spPr/>
      <dgm:t>
        <a:bodyPr/>
        <a:lstStyle/>
        <a:p>
          <a:endParaRPr lang="en-GB"/>
        </a:p>
      </dgm:t>
    </dgm:pt>
    <dgm:pt modelId="{CAD0F288-9120-4844-8ABA-FD7E5EF5E7CD}" type="sibTrans" cxnId="{C350C35D-63D1-4B85-91B7-85CC60E607C2}">
      <dgm:prSet/>
      <dgm:spPr/>
      <dgm:t>
        <a:bodyPr/>
        <a:lstStyle/>
        <a:p>
          <a:endParaRPr lang="en-GB"/>
        </a:p>
      </dgm:t>
    </dgm:pt>
    <dgm:pt modelId="{C51C7600-DA99-4C01-AD77-BAE393446BB7}" type="pres">
      <dgm:prSet presAssocID="{AD758067-17DE-4ECB-AFF4-F5B31343C342}" presName="diagram" presStyleCnt="0">
        <dgm:presLayoutVars>
          <dgm:dir/>
          <dgm:resizeHandles val="exact"/>
        </dgm:presLayoutVars>
      </dgm:prSet>
      <dgm:spPr/>
      <dgm:t>
        <a:bodyPr/>
        <a:lstStyle/>
        <a:p>
          <a:endParaRPr lang="en-GB"/>
        </a:p>
      </dgm:t>
    </dgm:pt>
    <dgm:pt modelId="{02F41253-413B-42D6-9B98-82CD950BE2A9}" type="pres">
      <dgm:prSet presAssocID="{A5FEB38A-42A8-4278-B52D-90B6BD3871BC}" presName="node" presStyleLbl="node1" presStyleIdx="0" presStyleCnt="2">
        <dgm:presLayoutVars>
          <dgm:bulletEnabled val="1"/>
        </dgm:presLayoutVars>
      </dgm:prSet>
      <dgm:spPr/>
      <dgm:t>
        <a:bodyPr/>
        <a:lstStyle/>
        <a:p>
          <a:endParaRPr lang="en-GB"/>
        </a:p>
      </dgm:t>
    </dgm:pt>
    <dgm:pt modelId="{18B70ADC-FE04-43DD-AE5D-CCF622DB50D5}" type="pres">
      <dgm:prSet presAssocID="{BEBA843F-23FE-4987-930B-7B938E400A97}" presName="sibTrans" presStyleCnt="0"/>
      <dgm:spPr/>
    </dgm:pt>
    <dgm:pt modelId="{024E7B11-EB0E-497E-8CC0-726F8FC169C2}" type="pres">
      <dgm:prSet presAssocID="{BCFDA451-1721-47C6-96BF-F041EAB01A6E}" presName="node" presStyleLbl="node1" presStyleIdx="1" presStyleCnt="2" custLinFactNeighborX="1877" custLinFactNeighborY="-1531">
        <dgm:presLayoutVars>
          <dgm:bulletEnabled val="1"/>
        </dgm:presLayoutVars>
      </dgm:prSet>
      <dgm:spPr/>
      <dgm:t>
        <a:bodyPr/>
        <a:lstStyle/>
        <a:p>
          <a:endParaRPr lang="en-GB"/>
        </a:p>
      </dgm:t>
    </dgm:pt>
  </dgm:ptLst>
  <dgm:cxnLst>
    <dgm:cxn modelId="{23C6F3A5-FE78-4F27-BDBC-CD180688318B}" type="presOf" srcId="{AD758067-17DE-4ECB-AFF4-F5B31343C342}" destId="{C51C7600-DA99-4C01-AD77-BAE393446BB7}" srcOrd="0" destOrd="0" presId="urn:microsoft.com/office/officeart/2005/8/layout/default#3"/>
    <dgm:cxn modelId="{0965D9E0-5FE5-47A2-BA89-75C2FA231218}" type="presOf" srcId="{BCFDA451-1721-47C6-96BF-F041EAB01A6E}" destId="{024E7B11-EB0E-497E-8CC0-726F8FC169C2}" srcOrd="0" destOrd="0" presId="urn:microsoft.com/office/officeart/2005/8/layout/default#3"/>
    <dgm:cxn modelId="{C350C35D-63D1-4B85-91B7-85CC60E607C2}" srcId="{AD758067-17DE-4ECB-AFF4-F5B31343C342}" destId="{BCFDA451-1721-47C6-96BF-F041EAB01A6E}" srcOrd="1" destOrd="0" parTransId="{21053D3A-CC93-4CE4-9812-ECC45A80814E}" sibTransId="{CAD0F288-9120-4844-8ABA-FD7E5EF5E7CD}"/>
    <dgm:cxn modelId="{E5DF0FAE-762F-4761-BD44-CF5966BADA36}" srcId="{AD758067-17DE-4ECB-AFF4-F5B31343C342}" destId="{A5FEB38A-42A8-4278-B52D-90B6BD3871BC}" srcOrd="0" destOrd="0" parTransId="{C017DE58-CF73-4425-AF2F-7AFBE9E20D3F}" sibTransId="{BEBA843F-23FE-4987-930B-7B938E400A97}"/>
    <dgm:cxn modelId="{6AFA9FC7-7992-4A8D-81ED-17DDB3D8ECDA}" type="presOf" srcId="{A5FEB38A-42A8-4278-B52D-90B6BD3871BC}" destId="{02F41253-413B-42D6-9B98-82CD950BE2A9}" srcOrd="0" destOrd="0" presId="urn:microsoft.com/office/officeart/2005/8/layout/default#3"/>
    <dgm:cxn modelId="{13FEBB65-E2BF-4DA4-9453-E1F8F276C0EE}" type="presParOf" srcId="{C51C7600-DA99-4C01-AD77-BAE393446BB7}" destId="{02F41253-413B-42D6-9B98-82CD950BE2A9}" srcOrd="0" destOrd="0" presId="urn:microsoft.com/office/officeart/2005/8/layout/default#3"/>
    <dgm:cxn modelId="{F1BF213C-1B58-453F-88AC-5A72BB40B1AA}" type="presParOf" srcId="{C51C7600-DA99-4C01-AD77-BAE393446BB7}" destId="{18B70ADC-FE04-43DD-AE5D-CCF622DB50D5}" srcOrd="1" destOrd="0" presId="urn:microsoft.com/office/officeart/2005/8/layout/default#3"/>
    <dgm:cxn modelId="{E507BC16-1396-4260-AD3B-B0D39BEF0D9C}" type="presParOf" srcId="{C51C7600-DA99-4C01-AD77-BAE393446BB7}" destId="{024E7B11-EB0E-497E-8CC0-726F8FC169C2}" srcOrd="2" destOrd="0" presId="urn:microsoft.com/office/officeart/2005/8/layout/default#3"/>
  </dgm:cxnLst>
  <dgm:bg>
    <a:noFill/>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30EC6-3B84-47D5-B27A-7F4155CE2F89}"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it-IT"/>
        </a:p>
      </dgm:t>
    </dgm:pt>
    <dgm:pt modelId="{3359B662-6356-4002-BC1E-3E015173A11E}">
      <dgm:prSet phldrT="[Testo]"/>
      <dgm:spPr/>
      <dgm:t>
        <a:bodyPr/>
        <a:lstStyle/>
        <a:p>
          <a:r>
            <a:rPr lang="x-none" b="1" smtClean="0"/>
            <a:t>Semplificare i processi e stabilizzare la legislazione </a:t>
          </a:r>
          <a:endParaRPr lang="it-IT" dirty="0"/>
        </a:p>
      </dgm:t>
    </dgm:pt>
    <dgm:pt modelId="{6AFA862A-40D9-4BAD-AFEF-2F55EB138DDA}" type="parTrans" cxnId="{EA1F8B6F-2534-492A-9F94-35EE58D3542D}">
      <dgm:prSet/>
      <dgm:spPr/>
      <dgm:t>
        <a:bodyPr/>
        <a:lstStyle/>
        <a:p>
          <a:endParaRPr lang="it-IT"/>
        </a:p>
      </dgm:t>
    </dgm:pt>
    <dgm:pt modelId="{DDE1A16F-928A-455C-8874-65CFA10A611B}" type="sibTrans" cxnId="{EA1F8B6F-2534-492A-9F94-35EE58D3542D}">
      <dgm:prSet/>
      <dgm:spPr/>
      <dgm:t>
        <a:bodyPr/>
        <a:lstStyle/>
        <a:p>
          <a:endParaRPr lang="it-IT"/>
        </a:p>
      </dgm:t>
    </dgm:pt>
    <dgm:pt modelId="{9C48CD3C-B5D5-4055-B9E4-9827DE170F4C}">
      <dgm:prSet phldrT="[Testo]"/>
      <dgm:spPr/>
      <dgm:t>
        <a:bodyPr/>
        <a:lstStyle/>
        <a:p>
          <a:r>
            <a:rPr lang="x-none" b="1" smtClean="0"/>
            <a:t>Accompagnare e supportare le PMI con azioni di capacity buiding  di sistema</a:t>
          </a:r>
          <a:endParaRPr lang="it-IT" dirty="0"/>
        </a:p>
      </dgm:t>
    </dgm:pt>
    <dgm:pt modelId="{1C6E16C7-31E0-44E6-8383-3DB0BB7E635C}" type="parTrans" cxnId="{EF953F47-9D6D-4ED4-8E0C-AC99D46ADCB9}">
      <dgm:prSet/>
      <dgm:spPr/>
      <dgm:t>
        <a:bodyPr/>
        <a:lstStyle/>
        <a:p>
          <a:endParaRPr lang="it-IT"/>
        </a:p>
      </dgm:t>
    </dgm:pt>
    <dgm:pt modelId="{5463DCF4-D5D5-4F9B-ACF2-EED64FE113C6}" type="sibTrans" cxnId="{EF953F47-9D6D-4ED4-8E0C-AC99D46ADCB9}">
      <dgm:prSet/>
      <dgm:spPr/>
      <dgm:t>
        <a:bodyPr/>
        <a:lstStyle/>
        <a:p>
          <a:endParaRPr lang="it-IT"/>
        </a:p>
      </dgm:t>
    </dgm:pt>
    <dgm:pt modelId="{2A923417-639A-44D4-91BD-6DB7B570ECFA}">
      <dgm:prSet phldrT="[Testo]"/>
      <dgm:spPr/>
      <dgm:t>
        <a:bodyPr/>
        <a:lstStyle/>
        <a:p>
          <a:r>
            <a:rPr lang="x-none" b="1" smtClean="0"/>
            <a:t>Digitalizzare il ciclo dell’appalto e promuovere l’e-procurement</a:t>
          </a:r>
          <a:endParaRPr lang="it-IT" dirty="0"/>
        </a:p>
      </dgm:t>
    </dgm:pt>
    <dgm:pt modelId="{977A30F3-FD77-4492-A9A7-2969F01302B3}" type="parTrans" cxnId="{C2F77762-7B50-406B-B9D7-8A57A4364E8C}">
      <dgm:prSet/>
      <dgm:spPr/>
      <dgm:t>
        <a:bodyPr/>
        <a:lstStyle/>
        <a:p>
          <a:endParaRPr lang="it-IT"/>
        </a:p>
      </dgm:t>
    </dgm:pt>
    <dgm:pt modelId="{22821DAA-D67A-4D1B-8A03-494130C61134}" type="sibTrans" cxnId="{C2F77762-7B50-406B-B9D7-8A57A4364E8C}">
      <dgm:prSet/>
      <dgm:spPr/>
      <dgm:t>
        <a:bodyPr/>
        <a:lstStyle/>
        <a:p>
          <a:endParaRPr lang="it-IT"/>
        </a:p>
      </dgm:t>
    </dgm:pt>
    <dgm:pt modelId="{AF8C38E3-CF7C-4154-9238-4CCE8398943F}">
      <dgm:prSet phldrT="[Testo]"/>
      <dgm:spPr/>
      <dgm:t>
        <a:bodyPr/>
        <a:lstStyle/>
        <a:p>
          <a:r>
            <a:rPr lang="x-none" b="1" smtClean="0"/>
            <a:t>Introdurre criteri di accesso </a:t>
          </a:r>
          <a:r>
            <a:rPr lang="it-IT" b="1" dirty="0" smtClean="0"/>
            <a:t> specifici per le PMI</a:t>
          </a:r>
          <a:endParaRPr lang="it-IT" dirty="0"/>
        </a:p>
      </dgm:t>
    </dgm:pt>
    <dgm:pt modelId="{BFFE2654-FC8A-40F7-BF14-6EE3824C5EAD}" type="parTrans" cxnId="{0B71BF84-9B79-4231-8795-3B9B5817FB48}">
      <dgm:prSet/>
      <dgm:spPr/>
      <dgm:t>
        <a:bodyPr/>
        <a:lstStyle/>
        <a:p>
          <a:endParaRPr lang="it-IT"/>
        </a:p>
      </dgm:t>
    </dgm:pt>
    <dgm:pt modelId="{5CE2BE82-1A87-4436-911B-3B883B81CEAF}" type="sibTrans" cxnId="{0B71BF84-9B79-4231-8795-3B9B5817FB48}">
      <dgm:prSet/>
      <dgm:spPr/>
      <dgm:t>
        <a:bodyPr/>
        <a:lstStyle/>
        <a:p>
          <a:endParaRPr lang="it-IT"/>
        </a:p>
      </dgm:t>
    </dgm:pt>
    <dgm:pt modelId="{A765BF8D-1CDE-4698-9B9B-5C33E415CA56}">
      <dgm:prSet/>
      <dgm:spPr/>
      <dgm:t>
        <a:bodyPr/>
        <a:lstStyle/>
        <a:p>
          <a:r>
            <a:rPr lang="x-none" b="1" smtClean="0"/>
            <a:t>Ridurre i tempi di pagamento e semplificare i meccanismi finanziari</a:t>
          </a:r>
          <a:endParaRPr lang="it-IT" b="1" dirty="0"/>
        </a:p>
      </dgm:t>
    </dgm:pt>
    <dgm:pt modelId="{A5BC861D-DE7A-4F7C-8474-C11E0B6A7CF8}" type="parTrans" cxnId="{8196EB06-14AE-4453-B734-F8469B876523}">
      <dgm:prSet/>
      <dgm:spPr/>
      <dgm:t>
        <a:bodyPr/>
        <a:lstStyle/>
        <a:p>
          <a:endParaRPr lang="it-IT"/>
        </a:p>
      </dgm:t>
    </dgm:pt>
    <dgm:pt modelId="{98BBAEF7-5FDD-461F-AFB2-C80AEB0A5FFE}" type="sibTrans" cxnId="{8196EB06-14AE-4453-B734-F8469B876523}">
      <dgm:prSet/>
      <dgm:spPr/>
      <dgm:t>
        <a:bodyPr/>
        <a:lstStyle/>
        <a:p>
          <a:endParaRPr lang="it-IT"/>
        </a:p>
      </dgm:t>
    </dgm:pt>
    <dgm:pt modelId="{318FA5BE-25F0-48C6-B090-231F3C9C5265}">
      <dgm:prSet/>
      <dgm:spPr/>
      <dgm:t>
        <a:bodyPr/>
        <a:lstStyle/>
        <a:p>
          <a:r>
            <a:rPr lang="x-none" b="1" smtClean="0"/>
            <a:t>Promuovere la collaborazione tra imprese </a:t>
          </a:r>
          <a:r>
            <a:rPr lang="it-IT" b="1" dirty="0" smtClean="0"/>
            <a:t>e i partenariati per la partecipazione alle gare</a:t>
          </a:r>
          <a:endParaRPr lang="it-IT" b="1" dirty="0"/>
        </a:p>
      </dgm:t>
    </dgm:pt>
    <dgm:pt modelId="{68C71BB7-95AC-4BC1-B2A2-29E9C3785511}" type="parTrans" cxnId="{18150CD9-C95D-4445-B729-081A39A5A1B5}">
      <dgm:prSet/>
      <dgm:spPr/>
      <dgm:t>
        <a:bodyPr/>
        <a:lstStyle/>
        <a:p>
          <a:endParaRPr lang="it-IT"/>
        </a:p>
      </dgm:t>
    </dgm:pt>
    <dgm:pt modelId="{D6C0BCEB-57AE-436F-A6D8-A423DC4CD741}" type="sibTrans" cxnId="{18150CD9-C95D-4445-B729-081A39A5A1B5}">
      <dgm:prSet/>
      <dgm:spPr/>
      <dgm:t>
        <a:bodyPr/>
        <a:lstStyle/>
        <a:p>
          <a:endParaRPr lang="it-IT"/>
        </a:p>
      </dgm:t>
    </dgm:pt>
    <dgm:pt modelId="{7B979548-9B8E-4FB2-BF29-93A91290CECF}" type="pres">
      <dgm:prSet presAssocID="{12030EC6-3B84-47D5-B27A-7F4155CE2F89}" presName="diagram" presStyleCnt="0">
        <dgm:presLayoutVars>
          <dgm:dir/>
          <dgm:resizeHandles val="exact"/>
        </dgm:presLayoutVars>
      </dgm:prSet>
      <dgm:spPr/>
      <dgm:t>
        <a:bodyPr/>
        <a:lstStyle/>
        <a:p>
          <a:endParaRPr lang="it-IT"/>
        </a:p>
      </dgm:t>
    </dgm:pt>
    <dgm:pt modelId="{17469E1D-D71D-48DF-8D50-256DE580F1E1}" type="pres">
      <dgm:prSet presAssocID="{3359B662-6356-4002-BC1E-3E015173A11E}" presName="node" presStyleLbl="node1" presStyleIdx="0" presStyleCnt="6">
        <dgm:presLayoutVars>
          <dgm:bulletEnabled val="1"/>
        </dgm:presLayoutVars>
      </dgm:prSet>
      <dgm:spPr/>
      <dgm:t>
        <a:bodyPr/>
        <a:lstStyle/>
        <a:p>
          <a:endParaRPr lang="it-IT"/>
        </a:p>
      </dgm:t>
    </dgm:pt>
    <dgm:pt modelId="{942D1F87-AC60-4EA3-A492-AAB9391A1AFB}" type="pres">
      <dgm:prSet presAssocID="{DDE1A16F-928A-455C-8874-65CFA10A611B}" presName="sibTrans" presStyleLbl="sibTrans2D1" presStyleIdx="0" presStyleCnt="5"/>
      <dgm:spPr/>
      <dgm:t>
        <a:bodyPr/>
        <a:lstStyle/>
        <a:p>
          <a:endParaRPr lang="it-IT"/>
        </a:p>
      </dgm:t>
    </dgm:pt>
    <dgm:pt modelId="{5CED1B76-6A0F-46B9-940E-415CB75ECAD1}" type="pres">
      <dgm:prSet presAssocID="{DDE1A16F-928A-455C-8874-65CFA10A611B}" presName="connectorText" presStyleLbl="sibTrans2D1" presStyleIdx="0" presStyleCnt="5"/>
      <dgm:spPr/>
      <dgm:t>
        <a:bodyPr/>
        <a:lstStyle/>
        <a:p>
          <a:endParaRPr lang="it-IT"/>
        </a:p>
      </dgm:t>
    </dgm:pt>
    <dgm:pt modelId="{67592805-F641-4B1F-9388-7AFF10B3EF6C}" type="pres">
      <dgm:prSet presAssocID="{9C48CD3C-B5D5-4055-B9E4-9827DE170F4C}" presName="node" presStyleLbl="node1" presStyleIdx="1" presStyleCnt="6">
        <dgm:presLayoutVars>
          <dgm:bulletEnabled val="1"/>
        </dgm:presLayoutVars>
      </dgm:prSet>
      <dgm:spPr/>
      <dgm:t>
        <a:bodyPr/>
        <a:lstStyle/>
        <a:p>
          <a:endParaRPr lang="it-IT"/>
        </a:p>
      </dgm:t>
    </dgm:pt>
    <dgm:pt modelId="{38533E50-6FDC-4B8C-9311-D89E602ED836}" type="pres">
      <dgm:prSet presAssocID="{5463DCF4-D5D5-4F9B-ACF2-EED64FE113C6}" presName="sibTrans" presStyleLbl="sibTrans2D1" presStyleIdx="1" presStyleCnt="5"/>
      <dgm:spPr/>
      <dgm:t>
        <a:bodyPr/>
        <a:lstStyle/>
        <a:p>
          <a:endParaRPr lang="it-IT"/>
        </a:p>
      </dgm:t>
    </dgm:pt>
    <dgm:pt modelId="{1EABE792-D069-46FC-B516-5F5C2B636715}" type="pres">
      <dgm:prSet presAssocID="{5463DCF4-D5D5-4F9B-ACF2-EED64FE113C6}" presName="connectorText" presStyleLbl="sibTrans2D1" presStyleIdx="1" presStyleCnt="5"/>
      <dgm:spPr/>
      <dgm:t>
        <a:bodyPr/>
        <a:lstStyle/>
        <a:p>
          <a:endParaRPr lang="it-IT"/>
        </a:p>
      </dgm:t>
    </dgm:pt>
    <dgm:pt modelId="{D2224241-6036-4133-821E-20AB5A1F94E8}" type="pres">
      <dgm:prSet presAssocID="{2A923417-639A-44D4-91BD-6DB7B570ECFA}" presName="node" presStyleLbl="node1" presStyleIdx="2" presStyleCnt="6">
        <dgm:presLayoutVars>
          <dgm:bulletEnabled val="1"/>
        </dgm:presLayoutVars>
      </dgm:prSet>
      <dgm:spPr/>
      <dgm:t>
        <a:bodyPr/>
        <a:lstStyle/>
        <a:p>
          <a:endParaRPr lang="it-IT"/>
        </a:p>
      </dgm:t>
    </dgm:pt>
    <dgm:pt modelId="{C6706F9C-8851-4AFD-8410-9581A1E9367E}" type="pres">
      <dgm:prSet presAssocID="{22821DAA-D67A-4D1B-8A03-494130C61134}" presName="sibTrans" presStyleLbl="sibTrans2D1" presStyleIdx="2" presStyleCnt="5"/>
      <dgm:spPr/>
      <dgm:t>
        <a:bodyPr/>
        <a:lstStyle/>
        <a:p>
          <a:endParaRPr lang="it-IT"/>
        </a:p>
      </dgm:t>
    </dgm:pt>
    <dgm:pt modelId="{4EF88F40-0A5F-49E4-8AA5-683D45BD26F6}" type="pres">
      <dgm:prSet presAssocID="{22821DAA-D67A-4D1B-8A03-494130C61134}" presName="connectorText" presStyleLbl="sibTrans2D1" presStyleIdx="2" presStyleCnt="5"/>
      <dgm:spPr/>
      <dgm:t>
        <a:bodyPr/>
        <a:lstStyle/>
        <a:p>
          <a:endParaRPr lang="it-IT"/>
        </a:p>
      </dgm:t>
    </dgm:pt>
    <dgm:pt modelId="{CC4BFD2E-CF2B-4426-A33E-7A5E2575F3BA}" type="pres">
      <dgm:prSet presAssocID="{AF8C38E3-CF7C-4154-9238-4CCE8398943F}" presName="node" presStyleLbl="node1" presStyleIdx="3" presStyleCnt="6">
        <dgm:presLayoutVars>
          <dgm:bulletEnabled val="1"/>
        </dgm:presLayoutVars>
      </dgm:prSet>
      <dgm:spPr/>
      <dgm:t>
        <a:bodyPr/>
        <a:lstStyle/>
        <a:p>
          <a:endParaRPr lang="it-IT"/>
        </a:p>
      </dgm:t>
    </dgm:pt>
    <dgm:pt modelId="{DAF62F76-2A98-41FD-BFF5-4545A7DBF3B6}" type="pres">
      <dgm:prSet presAssocID="{5CE2BE82-1A87-4436-911B-3B883B81CEAF}" presName="sibTrans" presStyleLbl="sibTrans2D1" presStyleIdx="3" presStyleCnt="5"/>
      <dgm:spPr/>
      <dgm:t>
        <a:bodyPr/>
        <a:lstStyle/>
        <a:p>
          <a:endParaRPr lang="it-IT"/>
        </a:p>
      </dgm:t>
    </dgm:pt>
    <dgm:pt modelId="{C99A7B46-9514-4DAB-B139-CEAE88E42D72}" type="pres">
      <dgm:prSet presAssocID="{5CE2BE82-1A87-4436-911B-3B883B81CEAF}" presName="connectorText" presStyleLbl="sibTrans2D1" presStyleIdx="3" presStyleCnt="5"/>
      <dgm:spPr/>
      <dgm:t>
        <a:bodyPr/>
        <a:lstStyle/>
        <a:p>
          <a:endParaRPr lang="it-IT"/>
        </a:p>
      </dgm:t>
    </dgm:pt>
    <dgm:pt modelId="{2F29702A-5E7A-4FDD-9D34-AF03B893657F}" type="pres">
      <dgm:prSet presAssocID="{A765BF8D-1CDE-4698-9B9B-5C33E415CA56}" presName="node" presStyleLbl="node1" presStyleIdx="4" presStyleCnt="6">
        <dgm:presLayoutVars>
          <dgm:bulletEnabled val="1"/>
        </dgm:presLayoutVars>
      </dgm:prSet>
      <dgm:spPr/>
      <dgm:t>
        <a:bodyPr/>
        <a:lstStyle/>
        <a:p>
          <a:endParaRPr lang="it-IT"/>
        </a:p>
      </dgm:t>
    </dgm:pt>
    <dgm:pt modelId="{C5C8F3A4-5CA6-40F1-B28D-B7CF116995F4}" type="pres">
      <dgm:prSet presAssocID="{98BBAEF7-5FDD-461F-AFB2-C80AEB0A5FFE}" presName="sibTrans" presStyleLbl="sibTrans2D1" presStyleIdx="4" presStyleCnt="5"/>
      <dgm:spPr/>
      <dgm:t>
        <a:bodyPr/>
        <a:lstStyle/>
        <a:p>
          <a:endParaRPr lang="it-IT"/>
        </a:p>
      </dgm:t>
    </dgm:pt>
    <dgm:pt modelId="{0BDE72D0-5CAB-450A-9A3E-395D3F8585C6}" type="pres">
      <dgm:prSet presAssocID="{98BBAEF7-5FDD-461F-AFB2-C80AEB0A5FFE}" presName="connectorText" presStyleLbl="sibTrans2D1" presStyleIdx="4" presStyleCnt="5"/>
      <dgm:spPr/>
      <dgm:t>
        <a:bodyPr/>
        <a:lstStyle/>
        <a:p>
          <a:endParaRPr lang="it-IT"/>
        </a:p>
      </dgm:t>
    </dgm:pt>
    <dgm:pt modelId="{54D8BA12-26DD-490A-BA3B-01F88DF20889}" type="pres">
      <dgm:prSet presAssocID="{318FA5BE-25F0-48C6-B090-231F3C9C5265}" presName="node" presStyleLbl="node1" presStyleIdx="5" presStyleCnt="6">
        <dgm:presLayoutVars>
          <dgm:bulletEnabled val="1"/>
        </dgm:presLayoutVars>
      </dgm:prSet>
      <dgm:spPr/>
      <dgm:t>
        <a:bodyPr/>
        <a:lstStyle/>
        <a:p>
          <a:endParaRPr lang="it-IT"/>
        </a:p>
      </dgm:t>
    </dgm:pt>
  </dgm:ptLst>
  <dgm:cxnLst>
    <dgm:cxn modelId="{75F4EA83-6B44-42AC-B060-FEB659DEC401}" type="presOf" srcId="{DDE1A16F-928A-455C-8874-65CFA10A611B}" destId="{942D1F87-AC60-4EA3-A492-AAB9391A1AFB}" srcOrd="0" destOrd="0" presId="urn:microsoft.com/office/officeart/2005/8/layout/process5"/>
    <dgm:cxn modelId="{90E00F76-ACA9-4363-B341-E2437500A166}" type="presOf" srcId="{5CE2BE82-1A87-4436-911B-3B883B81CEAF}" destId="{DAF62F76-2A98-41FD-BFF5-4545A7DBF3B6}" srcOrd="0" destOrd="0" presId="urn:microsoft.com/office/officeart/2005/8/layout/process5"/>
    <dgm:cxn modelId="{BA5364C9-ABA0-4908-A3F9-61B120AB6A4F}" type="presOf" srcId="{DDE1A16F-928A-455C-8874-65CFA10A611B}" destId="{5CED1B76-6A0F-46B9-940E-415CB75ECAD1}" srcOrd="1" destOrd="0" presId="urn:microsoft.com/office/officeart/2005/8/layout/process5"/>
    <dgm:cxn modelId="{5B105E4C-2AD3-4DEB-8CD4-1D7C12BD8896}" type="presOf" srcId="{9C48CD3C-B5D5-4055-B9E4-9827DE170F4C}" destId="{67592805-F641-4B1F-9388-7AFF10B3EF6C}" srcOrd="0" destOrd="0" presId="urn:microsoft.com/office/officeart/2005/8/layout/process5"/>
    <dgm:cxn modelId="{6373F826-0A9A-46E2-8953-F33098B52A33}" type="presOf" srcId="{318FA5BE-25F0-48C6-B090-231F3C9C5265}" destId="{54D8BA12-26DD-490A-BA3B-01F88DF20889}" srcOrd="0" destOrd="0" presId="urn:microsoft.com/office/officeart/2005/8/layout/process5"/>
    <dgm:cxn modelId="{EA1F8B6F-2534-492A-9F94-35EE58D3542D}" srcId="{12030EC6-3B84-47D5-B27A-7F4155CE2F89}" destId="{3359B662-6356-4002-BC1E-3E015173A11E}" srcOrd="0" destOrd="0" parTransId="{6AFA862A-40D9-4BAD-AFEF-2F55EB138DDA}" sibTransId="{DDE1A16F-928A-455C-8874-65CFA10A611B}"/>
    <dgm:cxn modelId="{C2F77762-7B50-406B-B9D7-8A57A4364E8C}" srcId="{12030EC6-3B84-47D5-B27A-7F4155CE2F89}" destId="{2A923417-639A-44D4-91BD-6DB7B570ECFA}" srcOrd="2" destOrd="0" parTransId="{977A30F3-FD77-4492-A9A7-2969F01302B3}" sibTransId="{22821DAA-D67A-4D1B-8A03-494130C61134}"/>
    <dgm:cxn modelId="{1400399E-DBB0-4311-BAB4-A93A98E814FC}" type="presOf" srcId="{98BBAEF7-5FDD-461F-AFB2-C80AEB0A5FFE}" destId="{0BDE72D0-5CAB-450A-9A3E-395D3F8585C6}" srcOrd="1" destOrd="0" presId="urn:microsoft.com/office/officeart/2005/8/layout/process5"/>
    <dgm:cxn modelId="{8E01958A-266B-49B6-8F3F-5A394B570312}" type="presOf" srcId="{5463DCF4-D5D5-4F9B-ACF2-EED64FE113C6}" destId="{1EABE792-D069-46FC-B516-5F5C2B636715}" srcOrd="1" destOrd="0" presId="urn:microsoft.com/office/officeart/2005/8/layout/process5"/>
    <dgm:cxn modelId="{2DAC81F8-622E-430D-834B-A5DF560B81A4}" type="presOf" srcId="{3359B662-6356-4002-BC1E-3E015173A11E}" destId="{17469E1D-D71D-48DF-8D50-256DE580F1E1}" srcOrd="0" destOrd="0" presId="urn:microsoft.com/office/officeart/2005/8/layout/process5"/>
    <dgm:cxn modelId="{8196EB06-14AE-4453-B734-F8469B876523}" srcId="{12030EC6-3B84-47D5-B27A-7F4155CE2F89}" destId="{A765BF8D-1CDE-4698-9B9B-5C33E415CA56}" srcOrd="4" destOrd="0" parTransId="{A5BC861D-DE7A-4F7C-8474-C11E0B6A7CF8}" sibTransId="{98BBAEF7-5FDD-461F-AFB2-C80AEB0A5FFE}"/>
    <dgm:cxn modelId="{1086DA3A-6DAA-4FF6-B891-914F83394923}" type="presOf" srcId="{A765BF8D-1CDE-4698-9B9B-5C33E415CA56}" destId="{2F29702A-5E7A-4FDD-9D34-AF03B893657F}" srcOrd="0" destOrd="0" presId="urn:microsoft.com/office/officeart/2005/8/layout/process5"/>
    <dgm:cxn modelId="{22040A08-0EA9-4FE5-9D42-50AC385AF650}" type="presOf" srcId="{22821DAA-D67A-4D1B-8A03-494130C61134}" destId="{4EF88F40-0A5F-49E4-8AA5-683D45BD26F6}" srcOrd="1" destOrd="0" presId="urn:microsoft.com/office/officeart/2005/8/layout/process5"/>
    <dgm:cxn modelId="{0B71BF84-9B79-4231-8795-3B9B5817FB48}" srcId="{12030EC6-3B84-47D5-B27A-7F4155CE2F89}" destId="{AF8C38E3-CF7C-4154-9238-4CCE8398943F}" srcOrd="3" destOrd="0" parTransId="{BFFE2654-FC8A-40F7-BF14-6EE3824C5EAD}" sibTransId="{5CE2BE82-1A87-4436-911B-3B883B81CEAF}"/>
    <dgm:cxn modelId="{86A24FA6-DB6C-4A32-89D8-861F7D7FAE11}" type="presOf" srcId="{22821DAA-D67A-4D1B-8A03-494130C61134}" destId="{C6706F9C-8851-4AFD-8410-9581A1E9367E}" srcOrd="0" destOrd="0" presId="urn:microsoft.com/office/officeart/2005/8/layout/process5"/>
    <dgm:cxn modelId="{FE2F8BD1-22A3-4A71-B406-7203E4160E82}" type="presOf" srcId="{2A923417-639A-44D4-91BD-6DB7B570ECFA}" destId="{D2224241-6036-4133-821E-20AB5A1F94E8}" srcOrd="0" destOrd="0" presId="urn:microsoft.com/office/officeart/2005/8/layout/process5"/>
    <dgm:cxn modelId="{68560130-99CB-4AE6-89DC-DEA6E7384D6D}" type="presOf" srcId="{5CE2BE82-1A87-4436-911B-3B883B81CEAF}" destId="{C99A7B46-9514-4DAB-B139-CEAE88E42D72}" srcOrd="1" destOrd="0" presId="urn:microsoft.com/office/officeart/2005/8/layout/process5"/>
    <dgm:cxn modelId="{EF953F47-9D6D-4ED4-8E0C-AC99D46ADCB9}" srcId="{12030EC6-3B84-47D5-B27A-7F4155CE2F89}" destId="{9C48CD3C-B5D5-4055-B9E4-9827DE170F4C}" srcOrd="1" destOrd="0" parTransId="{1C6E16C7-31E0-44E6-8383-3DB0BB7E635C}" sibTransId="{5463DCF4-D5D5-4F9B-ACF2-EED64FE113C6}"/>
    <dgm:cxn modelId="{F9DEF06C-C830-48FD-A8ED-5E5D78EE4CF2}" type="presOf" srcId="{5463DCF4-D5D5-4F9B-ACF2-EED64FE113C6}" destId="{38533E50-6FDC-4B8C-9311-D89E602ED836}" srcOrd="0" destOrd="0" presId="urn:microsoft.com/office/officeart/2005/8/layout/process5"/>
    <dgm:cxn modelId="{18150CD9-C95D-4445-B729-081A39A5A1B5}" srcId="{12030EC6-3B84-47D5-B27A-7F4155CE2F89}" destId="{318FA5BE-25F0-48C6-B090-231F3C9C5265}" srcOrd="5" destOrd="0" parTransId="{68C71BB7-95AC-4BC1-B2A2-29E9C3785511}" sibTransId="{D6C0BCEB-57AE-436F-A6D8-A423DC4CD741}"/>
    <dgm:cxn modelId="{F7F57FA0-F8B9-4BF0-A6F7-A6C70C682117}" type="presOf" srcId="{98BBAEF7-5FDD-461F-AFB2-C80AEB0A5FFE}" destId="{C5C8F3A4-5CA6-40F1-B28D-B7CF116995F4}" srcOrd="0" destOrd="0" presId="urn:microsoft.com/office/officeart/2005/8/layout/process5"/>
    <dgm:cxn modelId="{071E8E5E-8883-40EB-85D2-7CF41C528154}" type="presOf" srcId="{12030EC6-3B84-47D5-B27A-7F4155CE2F89}" destId="{7B979548-9B8E-4FB2-BF29-93A91290CECF}" srcOrd="0" destOrd="0" presId="urn:microsoft.com/office/officeart/2005/8/layout/process5"/>
    <dgm:cxn modelId="{8D152E12-3809-4153-A1F9-8DA79FE84AB6}" type="presOf" srcId="{AF8C38E3-CF7C-4154-9238-4CCE8398943F}" destId="{CC4BFD2E-CF2B-4426-A33E-7A5E2575F3BA}" srcOrd="0" destOrd="0" presId="urn:microsoft.com/office/officeart/2005/8/layout/process5"/>
    <dgm:cxn modelId="{70511CDB-8452-4864-A77C-6849C156784E}" type="presParOf" srcId="{7B979548-9B8E-4FB2-BF29-93A91290CECF}" destId="{17469E1D-D71D-48DF-8D50-256DE580F1E1}" srcOrd="0" destOrd="0" presId="urn:microsoft.com/office/officeart/2005/8/layout/process5"/>
    <dgm:cxn modelId="{8D8C9A18-B504-4954-93EB-6DD74ECFE549}" type="presParOf" srcId="{7B979548-9B8E-4FB2-BF29-93A91290CECF}" destId="{942D1F87-AC60-4EA3-A492-AAB9391A1AFB}" srcOrd="1" destOrd="0" presId="urn:microsoft.com/office/officeart/2005/8/layout/process5"/>
    <dgm:cxn modelId="{586F9136-66CC-4E58-922E-6F95D6434E62}" type="presParOf" srcId="{942D1F87-AC60-4EA3-A492-AAB9391A1AFB}" destId="{5CED1B76-6A0F-46B9-940E-415CB75ECAD1}" srcOrd="0" destOrd="0" presId="urn:microsoft.com/office/officeart/2005/8/layout/process5"/>
    <dgm:cxn modelId="{2473BAD1-DC04-4032-9FDD-90B187AAF1FA}" type="presParOf" srcId="{7B979548-9B8E-4FB2-BF29-93A91290CECF}" destId="{67592805-F641-4B1F-9388-7AFF10B3EF6C}" srcOrd="2" destOrd="0" presId="urn:microsoft.com/office/officeart/2005/8/layout/process5"/>
    <dgm:cxn modelId="{D84D5EF4-2142-4A8C-A58B-D4E11286929B}" type="presParOf" srcId="{7B979548-9B8E-4FB2-BF29-93A91290CECF}" destId="{38533E50-6FDC-4B8C-9311-D89E602ED836}" srcOrd="3" destOrd="0" presId="urn:microsoft.com/office/officeart/2005/8/layout/process5"/>
    <dgm:cxn modelId="{87E4F52D-62E6-4094-9DFE-85A67DC1128D}" type="presParOf" srcId="{38533E50-6FDC-4B8C-9311-D89E602ED836}" destId="{1EABE792-D069-46FC-B516-5F5C2B636715}" srcOrd="0" destOrd="0" presId="urn:microsoft.com/office/officeart/2005/8/layout/process5"/>
    <dgm:cxn modelId="{017F4B6A-C23E-4C68-AC92-E1D62DB2EFFE}" type="presParOf" srcId="{7B979548-9B8E-4FB2-BF29-93A91290CECF}" destId="{D2224241-6036-4133-821E-20AB5A1F94E8}" srcOrd="4" destOrd="0" presId="urn:microsoft.com/office/officeart/2005/8/layout/process5"/>
    <dgm:cxn modelId="{0877E1C4-ABA7-41EF-88C1-B77AEFB03457}" type="presParOf" srcId="{7B979548-9B8E-4FB2-BF29-93A91290CECF}" destId="{C6706F9C-8851-4AFD-8410-9581A1E9367E}" srcOrd="5" destOrd="0" presId="urn:microsoft.com/office/officeart/2005/8/layout/process5"/>
    <dgm:cxn modelId="{90388A33-A454-49F4-A325-6E0A65A7BBCC}" type="presParOf" srcId="{C6706F9C-8851-4AFD-8410-9581A1E9367E}" destId="{4EF88F40-0A5F-49E4-8AA5-683D45BD26F6}" srcOrd="0" destOrd="0" presId="urn:microsoft.com/office/officeart/2005/8/layout/process5"/>
    <dgm:cxn modelId="{CBE8273A-C5EB-4AF3-B1D1-02FE9D61CE4D}" type="presParOf" srcId="{7B979548-9B8E-4FB2-BF29-93A91290CECF}" destId="{CC4BFD2E-CF2B-4426-A33E-7A5E2575F3BA}" srcOrd="6" destOrd="0" presId="urn:microsoft.com/office/officeart/2005/8/layout/process5"/>
    <dgm:cxn modelId="{8B436754-C457-4551-9C8A-5426EDA4719A}" type="presParOf" srcId="{7B979548-9B8E-4FB2-BF29-93A91290CECF}" destId="{DAF62F76-2A98-41FD-BFF5-4545A7DBF3B6}" srcOrd="7" destOrd="0" presId="urn:microsoft.com/office/officeart/2005/8/layout/process5"/>
    <dgm:cxn modelId="{609B2C19-28E1-4758-ABEA-1C7026550D71}" type="presParOf" srcId="{DAF62F76-2A98-41FD-BFF5-4545A7DBF3B6}" destId="{C99A7B46-9514-4DAB-B139-CEAE88E42D72}" srcOrd="0" destOrd="0" presId="urn:microsoft.com/office/officeart/2005/8/layout/process5"/>
    <dgm:cxn modelId="{5D9066F6-174A-4878-BFBD-F0E0215EC04A}" type="presParOf" srcId="{7B979548-9B8E-4FB2-BF29-93A91290CECF}" destId="{2F29702A-5E7A-4FDD-9D34-AF03B893657F}" srcOrd="8" destOrd="0" presId="urn:microsoft.com/office/officeart/2005/8/layout/process5"/>
    <dgm:cxn modelId="{27D2499F-6A66-4225-A47E-4044FA7C03C9}" type="presParOf" srcId="{7B979548-9B8E-4FB2-BF29-93A91290CECF}" destId="{C5C8F3A4-5CA6-40F1-B28D-B7CF116995F4}" srcOrd="9" destOrd="0" presId="urn:microsoft.com/office/officeart/2005/8/layout/process5"/>
    <dgm:cxn modelId="{816E8BC0-5778-4F28-8615-F40FFD3292F6}" type="presParOf" srcId="{C5C8F3A4-5CA6-40F1-B28D-B7CF116995F4}" destId="{0BDE72D0-5CAB-450A-9A3E-395D3F8585C6}" srcOrd="0" destOrd="0" presId="urn:microsoft.com/office/officeart/2005/8/layout/process5"/>
    <dgm:cxn modelId="{C273AF7B-2597-4D28-BBD2-98154AD3F293}" type="presParOf" srcId="{7B979548-9B8E-4FB2-BF29-93A91290CECF}" destId="{54D8BA12-26DD-490A-BA3B-01F88DF20889}" srcOrd="10" destOrd="0" presId="urn:microsoft.com/office/officeart/2005/8/layout/process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85449-5618-4862-8A13-A255E63E66D9}">
      <dsp:nvSpPr>
        <dsp:cNvPr id="0" name=""/>
        <dsp:cNvSpPr/>
      </dsp:nvSpPr>
      <dsp:spPr>
        <a:xfrm>
          <a:off x="3656" y="0"/>
          <a:ext cx="7481518" cy="43204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t>Aspetti dimensionali</a:t>
          </a:r>
          <a:endParaRPr lang="it-IT" sz="2400" b="1" kern="1200" dirty="0"/>
        </a:p>
      </dsp:txBody>
      <dsp:txXfrm>
        <a:off x="3656" y="0"/>
        <a:ext cx="7481518" cy="1296144"/>
      </dsp:txXfrm>
    </dsp:sp>
    <dsp:sp modelId="{68F28D70-B2DC-4342-A80C-35D28E2C2438}">
      <dsp:nvSpPr>
        <dsp:cNvPr id="0" name=""/>
        <dsp:cNvSpPr/>
      </dsp:nvSpPr>
      <dsp:spPr>
        <a:xfrm>
          <a:off x="407718" y="1025197"/>
          <a:ext cx="6825539" cy="8488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it-IT" sz="1500" b="1" kern="1200" dirty="0" smtClean="0"/>
            <a:t>Gare piccole e molto piccole:  </a:t>
          </a:r>
          <a:r>
            <a:rPr lang="it-IT" sz="1500" kern="1200" dirty="0" smtClean="0"/>
            <a:t>il milione di euro è la soglia “critica” oltre la quale si perde competitività rispetto alle medio-grandi. Tale soglia si abbassa drasticamente per le micro che riescono a reggere soltanto per gli importi sotto i 40.000 euro.</a:t>
          </a:r>
          <a:endParaRPr lang="it-IT" sz="1500" kern="1200" dirty="0"/>
        </a:p>
      </dsp:txBody>
      <dsp:txXfrm>
        <a:off x="407718" y="1025197"/>
        <a:ext cx="6825539" cy="848801"/>
      </dsp:txXfrm>
    </dsp:sp>
    <dsp:sp modelId="{77F1C4A1-D672-4EA8-9AED-0237A6F94A8F}">
      <dsp:nvSpPr>
        <dsp:cNvPr id="0" name=""/>
        <dsp:cNvSpPr/>
      </dsp:nvSpPr>
      <dsp:spPr>
        <a:xfrm>
          <a:off x="407718" y="1977166"/>
          <a:ext cx="6825539" cy="84880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it-IT" sz="1500" b="1" kern="1200" dirty="0" smtClean="0"/>
            <a:t>Gare aggiudicate dai Comuni, Province</a:t>
          </a:r>
          <a:r>
            <a:rPr lang="it-IT" sz="1500" kern="1200" dirty="0" smtClean="0"/>
            <a:t>.</a:t>
          </a:r>
          <a:r>
            <a:rPr lang="it-IT" sz="1500" b="1" kern="1200" dirty="0" smtClean="0"/>
            <a:t> Per questa tipologia di stazioni appaltanti </a:t>
          </a:r>
          <a:r>
            <a:rPr lang="it-IT" sz="1500" kern="1200" dirty="0" smtClean="0"/>
            <a:t>il 50% delle aggiudicazioni va principalmente alle micro e piccole imprese.</a:t>
          </a:r>
          <a:endParaRPr lang="it-IT" sz="1500" kern="1200" dirty="0"/>
        </a:p>
      </dsp:txBody>
      <dsp:txXfrm>
        <a:off x="407718" y="1977166"/>
        <a:ext cx="6825539" cy="848801"/>
      </dsp:txXfrm>
    </dsp:sp>
    <dsp:sp modelId="{41B0D7A3-7B62-45EE-BEA0-FBD5A9DC14C1}">
      <dsp:nvSpPr>
        <dsp:cNvPr id="0" name=""/>
        <dsp:cNvSpPr/>
      </dsp:nvSpPr>
      <dsp:spPr>
        <a:xfrm>
          <a:off x="435370" y="2929136"/>
          <a:ext cx="6825539" cy="84880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it-IT" sz="1500" b="1" kern="1200" dirty="0" smtClean="0"/>
            <a:t>Gare aggiudicate attraverso procedure aperte,  ma solo se in partenariato con altre imprese</a:t>
          </a:r>
        </a:p>
      </dsp:txBody>
      <dsp:txXfrm>
        <a:off x="435370" y="2929136"/>
        <a:ext cx="6825539" cy="8488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41253-413B-42D6-9B98-82CD950BE2A9}">
      <dsp:nvSpPr>
        <dsp:cNvPr id="0" name=""/>
        <dsp:cNvSpPr/>
      </dsp:nvSpPr>
      <dsp:spPr>
        <a:xfrm>
          <a:off x="112703" y="32272"/>
          <a:ext cx="3599659" cy="1320607"/>
        </a:xfrm>
        <a:prstGeom prst="rect">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kern="1200" dirty="0" smtClean="0"/>
            <a:t>1.328gg</a:t>
          </a:r>
          <a:endParaRPr lang="en-GB" sz="4000" kern="1200" dirty="0"/>
        </a:p>
      </dsp:txBody>
      <dsp:txXfrm>
        <a:off x="112703" y="32272"/>
        <a:ext cx="3599659" cy="1320607"/>
      </dsp:txXfrm>
    </dsp:sp>
    <dsp:sp modelId="{024E7B11-EB0E-497E-8CC0-726F8FC169C2}">
      <dsp:nvSpPr>
        <dsp:cNvPr id="0" name=""/>
        <dsp:cNvSpPr/>
      </dsp:nvSpPr>
      <dsp:spPr>
        <a:xfrm>
          <a:off x="4079275" y="0"/>
          <a:ext cx="3599659" cy="1384882"/>
        </a:xfrm>
        <a:prstGeom prst="rect">
          <a:avLst/>
        </a:prstGeom>
        <a:solidFill>
          <a:schemeClr val="accent3">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kern="1200" dirty="0" smtClean="0"/>
            <a:t>1.088gg</a:t>
          </a:r>
          <a:endParaRPr lang="en-GB" sz="4000" kern="1200" dirty="0"/>
        </a:p>
      </dsp:txBody>
      <dsp:txXfrm>
        <a:off x="4079275" y="0"/>
        <a:ext cx="3599659" cy="1384882"/>
      </dsp:txXfrm>
    </dsp:sp>
    <dsp:sp modelId="{E00924ED-CF55-43D7-827A-F6DB4254351B}">
      <dsp:nvSpPr>
        <dsp:cNvPr id="0" name=""/>
        <dsp:cNvSpPr/>
      </dsp:nvSpPr>
      <dsp:spPr>
        <a:xfrm>
          <a:off x="2023564" y="1672068"/>
          <a:ext cx="3737562" cy="865041"/>
        </a:xfrm>
        <a:prstGeom prst="rect">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kern="1200" dirty="0" smtClean="0"/>
            <a:t>240 gg</a:t>
          </a:r>
          <a:endParaRPr lang="en-GB" sz="4000" kern="1200" dirty="0"/>
        </a:p>
      </dsp:txBody>
      <dsp:txXfrm>
        <a:off x="2023564" y="1672068"/>
        <a:ext cx="3737562" cy="8650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41253-413B-42D6-9B98-82CD950BE2A9}">
      <dsp:nvSpPr>
        <dsp:cNvPr id="0" name=""/>
        <dsp:cNvSpPr/>
      </dsp:nvSpPr>
      <dsp:spPr>
        <a:xfrm>
          <a:off x="469" y="48535"/>
          <a:ext cx="1831969" cy="10991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10.200 progetti in più</a:t>
          </a:r>
          <a:endParaRPr lang="en-GB" sz="2000" kern="1200" dirty="0"/>
        </a:p>
      </dsp:txBody>
      <dsp:txXfrm>
        <a:off x="469" y="48535"/>
        <a:ext cx="1831969" cy="1099181"/>
      </dsp:txXfrm>
    </dsp:sp>
    <dsp:sp modelId="{024E7B11-EB0E-497E-8CC0-726F8FC169C2}">
      <dsp:nvSpPr>
        <dsp:cNvPr id="0" name=""/>
        <dsp:cNvSpPr/>
      </dsp:nvSpPr>
      <dsp:spPr>
        <a:xfrm>
          <a:off x="2016106" y="31707"/>
          <a:ext cx="1831969" cy="10991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14.700 </a:t>
          </a:r>
        </a:p>
        <a:p>
          <a:pPr lvl="0" algn="ctr" defTabSz="889000">
            <a:lnSpc>
              <a:spcPct val="90000"/>
            </a:lnSpc>
            <a:spcBef>
              <a:spcPct val="0"/>
            </a:spcBef>
            <a:spcAft>
              <a:spcPct val="35000"/>
            </a:spcAft>
          </a:pPr>
          <a:r>
            <a:rPr lang="it-IT" sz="2000" kern="1200" dirty="0" smtClean="0"/>
            <a:t>gare di lavori in più</a:t>
          </a:r>
          <a:endParaRPr lang="en-GB" sz="2000" kern="1200" dirty="0"/>
        </a:p>
      </dsp:txBody>
      <dsp:txXfrm>
        <a:off x="2016106" y="31707"/>
        <a:ext cx="1831969" cy="109918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41253-413B-42D6-9B98-82CD950BE2A9}">
      <dsp:nvSpPr>
        <dsp:cNvPr id="0" name=""/>
        <dsp:cNvSpPr/>
      </dsp:nvSpPr>
      <dsp:spPr>
        <a:xfrm>
          <a:off x="469" y="48535"/>
          <a:ext cx="1831969" cy="10991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mn-lt"/>
            </a:rPr>
            <a:t>4mld di nuovi investimenti</a:t>
          </a:r>
        </a:p>
        <a:p>
          <a:pPr lvl="0" algn="ctr" defTabSz="533400">
            <a:lnSpc>
              <a:spcPct val="90000"/>
            </a:lnSpc>
            <a:spcBef>
              <a:spcPct val="0"/>
            </a:spcBef>
            <a:spcAft>
              <a:spcPct val="35000"/>
            </a:spcAft>
          </a:pPr>
          <a:r>
            <a:rPr lang="it-IT" sz="1200" b="1" kern="1200" dirty="0" smtClean="0">
              <a:latin typeface="+mn-lt"/>
            </a:rPr>
            <a:t>9 </a:t>
          </a:r>
          <a:r>
            <a:rPr lang="it-IT" sz="1200" b="1" kern="1200" dirty="0" err="1" smtClean="0">
              <a:latin typeface="+mn-lt"/>
            </a:rPr>
            <a:t>mld</a:t>
          </a:r>
          <a:r>
            <a:rPr lang="it-IT" sz="1200" b="1" kern="1200" dirty="0" smtClean="0">
              <a:latin typeface="+mn-lt"/>
            </a:rPr>
            <a:t> </a:t>
          </a:r>
          <a:r>
            <a:rPr lang="it-IT" sz="1200" b="1" kern="1200" dirty="0" smtClean="0">
              <a:latin typeface="+mn-lt"/>
              <a:cs typeface="Times New Roman" panose="02020603050405020304" pitchFamily="18" charset="0"/>
            </a:rPr>
            <a:t>€ (+0,5% PIL) di </a:t>
          </a:r>
        </a:p>
        <a:p>
          <a:pPr lvl="0" algn="ctr" defTabSz="533400">
            <a:lnSpc>
              <a:spcPct val="90000"/>
            </a:lnSpc>
            <a:spcBef>
              <a:spcPct val="0"/>
            </a:spcBef>
            <a:spcAft>
              <a:spcPct val="35000"/>
            </a:spcAft>
          </a:pPr>
          <a:r>
            <a:rPr lang="it-IT" sz="1200" b="1" kern="1200" dirty="0" smtClean="0"/>
            <a:t>ricadute economiche complessive</a:t>
          </a:r>
          <a:endParaRPr lang="en-GB" sz="1200" b="1" kern="1200" dirty="0"/>
        </a:p>
      </dsp:txBody>
      <dsp:txXfrm>
        <a:off x="469" y="48535"/>
        <a:ext cx="1831969" cy="1099181"/>
      </dsp:txXfrm>
    </dsp:sp>
    <dsp:sp modelId="{024E7B11-EB0E-497E-8CC0-726F8FC169C2}">
      <dsp:nvSpPr>
        <dsp:cNvPr id="0" name=""/>
        <dsp:cNvSpPr/>
      </dsp:nvSpPr>
      <dsp:spPr>
        <a:xfrm>
          <a:off x="2016106" y="31707"/>
          <a:ext cx="1831969" cy="10991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t>46.600</a:t>
          </a:r>
        </a:p>
        <a:p>
          <a:pPr lvl="0" algn="ctr" defTabSz="533400">
            <a:lnSpc>
              <a:spcPct val="90000"/>
            </a:lnSpc>
            <a:spcBef>
              <a:spcPct val="0"/>
            </a:spcBef>
            <a:spcAft>
              <a:spcPct val="35000"/>
            </a:spcAft>
          </a:pPr>
          <a:r>
            <a:rPr lang="it-IT" sz="1200" b="1" kern="1200" dirty="0" smtClean="0"/>
            <a:t>Posti di lavoro in più (costruzioni e settori collegati)</a:t>
          </a:r>
          <a:endParaRPr lang="en-GB" sz="1200" b="1" kern="1200" dirty="0"/>
        </a:p>
      </dsp:txBody>
      <dsp:txXfrm>
        <a:off x="2016106" y="31707"/>
        <a:ext cx="1831969" cy="10991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469E1D-D71D-48DF-8D50-256DE580F1E1}">
      <dsp:nvSpPr>
        <dsp:cNvPr id="0" name=""/>
        <dsp:cNvSpPr/>
      </dsp:nvSpPr>
      <dsp:spPr>
        <a:xfrm>
          <a:off x="7435" y="454235"/>
          <a:ext cx="2222515" cy="13335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Semplificare i processi e stabilizzare la legislazione </a:t>
          </a:r>
          <a:endParaRPr lang="it-IT" sz="1600" kern="1200" dirty="0"/>
        </a:p>
      </dsp:txBody>
      <dsp:txXfrm>
        <a:off x="7435" y="454235"/>
        <a:ext cx="2222515" cy="1333509"/>
      </dsp:txXfrm>
    </dsp:sp>
    <dsp:sp modelId="{942D1F87-AC60-4EA3-A492-AAB9391A1AFB}">
      <dsp:nvSpPr>
        <dsp:cNvPr id="0" name=""/>
        <dsp:cNvSpPr/>
      </dsp:nvSpPr>
      <dsp:spPr>
        <a:xfrm>
          <a:off x="2425533" y="845398"/>
          <a:ext cx="471173" cy="5511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2425533" y="845398"/>
        <a:ext cx="471173" cy="551183"/>
      </dsp:txXfrm>
    </dsp:sp>
    <dsp:sp modelId="{67592805-F641-4B1F-9388-7AFF10B3EF6C}">
      <dsp:nvSpPr>
        <dsp:cNvPr id="0" name=""/>
        <dsp:cNvSpPr/>
      </dsp:nvSpPr>
      <dsp:spPr>
        <a:xfrm>
          <a:off x="3118958" y="454235"/>
          <a:ext cx="2222515" cy="1333509"/>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Accompagnare e supportare le PMI con azioni di capacity buiding  di sistema</a:t>
          </a:r>
          <a:endParaRPr lang="it-IT" sz="1600" kern="1200" dirty="0"/>
        </a:p>
      </dsp:txBody>
      <dsp:txXfrm>
        <a:off x="3118958" y="454235"/>
        <a:ext cx="2222515" cy="1333509"/>
      </dsp:txXfrm>
    </dsp:sp>
    <dsp:sp modelId="{38533E50-6FDC-4B8C-9311-D89E602ED836}">
      <dsp:nvSpPr>
        <dsp:cNvPr id="0" name=""/>
        <dsp:cNvSpPr/>
      </dsp:nvSpPr>
      <dsp:spPr>
        <a:xfrm>
          <a:off x="5537055" y="845398"/>
          <a:ext cx="471173" cy="551183"/>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5537055" y="845398"/>
        <a:ext cx="471173" cy="551183"/>
      </dsp:txXfrm>
    </dsp:sp>
    <dsp:sp modelId="{D2224241-6036-4133-821E-20AB5A1F94E8}">
      <dsp:nvSpPr>
        <dsp:cNvPr id="0" name=""/>
        <dsp:cNvSpPr/>
      </dsp:nvSpPr>
      <dsp:spPr>
        <a:xfrm>
          <a:off x="6230480" y="454235"/>
          <a:ext cx="2222515" cy="1333509"/>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Digitalizzare il ciclo dell’appalto e promuovere l’e-procurement</a:t>
          </a:r>
          <a:endParaRPr lang="it-IT" sz="1600" kern="1200" dirty="0"/>
        </a:p>
      </dsp:txBody>
      <dsp:txXfrm>
        <a:off x="6230480" y="454235"/>
        <a:ext cx="2222515" cy="1333509"/>
      </dsp:txXfrm>
    </dsp:sp>
    <dsp:sp modelId="{C6706F9C-8851-4AFD-8410-9581A1E9367E}">
      <dsp:nvSpPr>
        <dsp:cNvPr id="0" name=""/>
        <dsp:cNvSpPr/>
      </dsp:nvSpPr>
      <dsp:spPr>
        <a:xfrm rot="5400000">
          <a:off x="7106151" y="1943320"/>
          <a:ext cx="471173" cy="551183"/>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5400000">
        <a:off x="7106151" y="1943320"/>
        <a:ext cx="471173" cy="551183"/>
      </dsp:txXfrm>
    </dsp:sp>
    <dsp:sp modelId="{CC4BFD2E-CF2B-4426-A33E-7A5E2575F3BA}">
      <dsp:nvSpPr>
        <dsp:cNvPr id="0" name=""/>
        <dsp:cNvSpPr/>
      </dsp:nvSpPr>
      <dsp:spPr>
        <a:xfrm>
          <a:off x="6230480" y="2676751"/>
          <a:ext cx="2222515" cy="1333509"/>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Introdurre criteri di accesso </a:t>
          </a:r>
          <a:r>
            <a:rPr lang="it-IT" sz="1600" b="1" kern="1200" dirty="0" smtClean="0"/>
            <a:t> specifici per le PMI</a:t>
          </a:r>
          <a:endParaRPr lang="it-IT" sz="1600" kern="1200" dirty="0"/>
        </a:p>
      </dsp:txBody>
      <dsp:txXfrm>
        <a:off x="6230480" y="2676751"/>
        <a:ext cx="2222515" cy="1333509"/>
      </dsp:txXfrm>
    </dsp:sp>
    <dsp:sp modelId="{DAF62F76-2A98-41FD-BFF5-4545A7DBF3B6}">
      <dsp:nvSpPr>
        <dsp:cNvPr id="0" name=""/>
        <dsp:cNvSpPr/>
      </dsp:nvSpPr>
      <dsp:spPr>
        <a:xfrm rot="10800000">
          <a:off x="5563725" y="3067913"/>
          <a:ext cx="471173" cy="551183"/>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5563725" y="3067913"/>
        <a:ext cx="471173" cy="551183"/>
      </dsp:txXfrm>
    </dsp:sp>
    <dsp:sp modelId="{2F29702A-5E7A-4FDD-9D34-AF03B893657F}">
      <dsp:nvSpPr>
        <dsp:cNvPr id="0" name=""/>
        <dsp:cNvSpPr/>
      </dsp:nvSpPr>
      <dsp:spPr>
        <a:xfrm>
          <a:off x="3118958" y="2676751"/>
          <a:ext cx="2222515" cy="1333509"/>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Ridurre i tempi di pagamento e semplificare i meccanismi finanziari</a:t>
          </a:r>
          <a:endParaRPr lang="it-IT" sz="1600" b="1" kern="1200" dirty="0"/>
        </a:p>
      </dsp:txBody>
      <dsp:txXfrm>
        <a:off x="3118958" y="2676751"/>
        <a:ext cx="2222515" cy="1333509"/>
      </dsp:txXfrm>
    </dsp:sp>
    <dsp:sp modelId="{C5C8F3A4-5CA6-40F1-B28D-B7CF116995F4}">
      <dsp:nvSpPr>
        <dsp:cNvPr id="0" name=""/>
        <dsp:cNvSpPr/>
      </dsp:nvSpPr>
      <dsp:spPr>
        <a:xfrm rot="10800000">
          <a:off x="2452203" y="3067913"/>
          <a:ext cx="471173" cy="551183"/>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2452203" y="3067913"/>
        <a:ext cx="471173" cy="551183"/>
      </dsp:txXfrm>
    </dsp:sp>
    <dsp:sp modelId="{54D8BA12-26DD-490A-BA3B-01F88DF20889}">
      <dsp:nvSpPr>
        <dsp:cNvPr id="0" name=""/>
        <dsp:cNvSpPr/>
      </dsp:nvSpPr>
      <dsp:spPr>
        <a:xfrm>
          <a:off x="7435" y="2676751"/>
          <a:ext cx="2222515" cy="133350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1" kern="1200" smtClean="0"/>
            <a:t>Promuovere la collaborazione tra imprese </a:t>
          </a:r>
          <a:r>
            <a:rPr lang="it-IT" sz="1600" b="1" kern="1200" dirty="0" smtClean="0"/>
            <a:t>e i partenariati per la partecipazione alle gare</a:t>
          </a:r>
          <a:endParaRPr lang="it-IT" sz="1600" b="1" kern="1200" dirty="0"/>
        </a:p>
      </dsp:txBody>
      <dsp:txXfrm>
        <a:off x="7435" y="2676751"/>
        <a:ext cx="2222515" cy="13335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BF185-755A-4449-A5F7-2F005FB588C2}" type="datetimeFigureOut">
              <a:rPr lang="it-IT" smtClean="0"/>
              <a:pPr/>
              <a:t>14/07/2021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98D4B-AFDD-4FDB-AE64-273E896F5FC8}" type="slidenum">
              <a:rPr lang="it-IT" smtClean="0"/>
              <a:pPr/>
              <a:t>‹N›</a:t>
            </a:fld>
            <a:endParaRPr lang="it-IT"/>
          </a:p>
        </p:txBody>
      </p:sp>
    </p:spTree>
    <p:extLst>
      <p:ext uri="{BB962C8B-B14F-4D97-AF65-F5344CB8AC3E}">
        <p14:creationId xmlns="" xmlns:p14="http://schemas.microsoft.com/office/powerpoint/2010/main" val="417370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
        <p:nvSpPr>
          <p:cNvPr id="7" name="Rettangolo 6"/>
          <p:cNvSpPr/>
          <p:nvPr userDrawn="1"/>
        </p:nvSpPr>
        <p:spPr>
          <a:xfrm>
            <a:off x="323528" y="116632"/>
            <a:ext cx="2267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descr="C:\Users\Annalisa\AppData\Local\Microsoft\Windows\INetCache\Content.Word\grande_orep.jpg"/>
          <p:cNvPicPr/>
          <p:nvPr userDrawn="1"/>
        </p:nvPicPr>
        <p:blipFill>
          <a:blip r:embed="rId2" cstate="print"/>
          <a:srcRect t="19205" b="16887"/>
          <a:stretch>
            <a:fillRect/>
          </a:stretch>
        </p:blipFill>
        <p:spPr bwMode="auto">
          <a:xfrm>
            <a:off x="179512" y="72008"/>
            <a:ext cx="936104" cy="69269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14/07/2021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F4C8-FE76-4A3E-8172-99B195A92FE8}" type="datetimeFigureOut">
              <a:rPr lang="it-IT" smtClean="0"/>
              <a:pPr/>
              <a:t>14/07/2021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5B32-885B-4A8B-98B5-7F2C06F9E0C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7.png"/><Relationship Id="rId10" Type="http://schemas.microsoft.com/office/2007/relationships/diagramDrawing" Target="../diagrams/drawing5.xml"/><Relationship Id="rId4" Type="http://schemas.openxmlformats.org/officeDocument/2006/relationships/image" Target="../media/image6.pn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1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2.xml"/><Relationship Id="rId12" Type="http://schemas.openxmlformats.org/officeDocument/2006/relationships/diagramLayout" Target="../diagrams/layout3.xml"/><Relationship Id="rId17" Type="http://schemas.openxmlformats.org/officeDocument/2006/relationships/diagramLayout" Target="../diagrams/layout4.xml"/><Relationship Id="rId2" Type="http://schemas.openxmlformats.org/officeDocument/2006/relationships/image" Target="../media/image3.jpeg"/><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7.png"/><Relationship Id="rId15" Type="http://schemas.microsoft.com/office/2007/relationships/diagramDrawing" Target="../diagrams/drawing3.xml"/><Relationship Id="rId10" Type="http://schemas.microsoft.com/office/2007/relationships/diagramDrawing" Target="../diagrams/drawing2.xml"/><Relationship Id="rId19" Type="http://schemas.openxmlformats.org/officeDocument/2006/relationships/diagramColors" Target="../diagrams/colors4.xml"/><Relationship Id="rId4" Type="http://schemas.openxmlformats.org/officeDocument/2006/relationships/image" Target="../media/image6.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7" name="Rettangolo 6"/>
          <p:cNvSpPr/>
          <p:nvPr/>
        </p:nvSpPr>
        <p:spPr>
          <a:xfrm>
            <a:off x="2915816" y="1057169"/>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1"/>
            <a:ext cx="9370454" cy="7029401"/>
          </a:xfrm>
          <a:prstGeom prst="rect">
            <a:avLst/>
          </a:prstGeom>
          <a:noFill/>
          <a:ln w="9525">
            <a:noFill/>
            <a:miter lim="800000"/>
            <a:headEnd/>
            <a:tailEnd/>
          </a:ln>
        </p:spPr>
      </p:pic>
      <p:sp>
        <p:nvSpPr>
          <p:cNvPr id="10" name="CasellaDiTesto 9"/>
          <p:cNvSpPr txBox="1"/>
          <p:nvPr/>
        </p:nvSpPr>
        <p:spPr>
          <a:xfrm>
            <a:off x="1691680" y="3933056"/>
            <a:ext cx="6192688" cy="1246495"/>
          </a:xfrm>
          <a:prstGeom prst="rect">
            <a:avLst/>
          </a:prstGeom>
          <a:noFill/>
        </p:spPr>
        <p:txBody>
          <a:bodyPr wrap="square" rtlCol="0">
            <a:spAutoFit/>
          </a:bodyPr>
          <a:lstStyle/>
          <a:p>
            <a:pPr algn="ctr"/>
            <a:r>
              <a:rPr lang="it-IT" sz="2500" b="1" dirty="0" smtClean="0"/>
              <a:t>PNRR e appalti pubblici: il punto di vista delle MPMI</a:t>
            </a:r>
          </a:p>
          <a:p>
            <a:pPr algn="ctr"/>
            <a:r>
              <a:rPr lang="it-IT" sz="2500" b="1" dirty="0" smtClean="0"/>
              <a:t>Annalisa Giachi</a:t>
            </a:r>
            <a:endParaRPr lang="it-IT" sz="2500" b="1" dirty="0"/>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sp>
        <p:nvSpPr>
          <p:cNvPr id="17" name="CasellaDiTesto 16"/>
          <p:cNvSpPr txBox="1"/>
          <p:nvPr/>
        </p:nvSpPr>
        <p:spPr>
          <a:xfrm>
            <a:off x="3923928" y="332656"/>
            <a:ext cx="4320480" cy="400110"/>
          </a:xfrm>
          <a:prstGeom prst="rect">
            <a:avLst/>
          </a:prstGeom>
          <a:noFill/>
        </p:spPr>
        <p:txBody>
          <a:bodyPr wrap="square" rtlCol="0">
            <a:spAutoFit/>
          </a:bodyPr>
          <a:lstStyle/>
          <a:p>
            <a:pPr algn="ctr"/>
            <a:r>
              <a:rPr lang="it-IT" sz="2000" b="1" cap="all" dirty="0" smtClean="0">
                <a:solidFill>
                  <a:schemeClr val="accent3">
                    <a:lumMod val="50000"/>
                  </a:schemeClr>
                </a:solidFill>
              </a:rPr>
              <a:t>PROPOSTE </a:t>
            </a:r>
            <a:endParaRPr lang="it-IT" sz="2000" b="1" cap="all" dirty="0">
              <a:solidFill>
                <a:schemeClr val="accent3">
                  <a:lumMod val="50000"/>
                </a:schemeClr>
              </a:solidFill>
            </a:endParaRPr>
          </a:p>
        </p:txBody>
      </p:sp>
      <p:sp>
        <p:nvSpPr>
          <p:cNvPr id="12" name="CasellaDiTesto 11"/>
          <p:cNvSpPr txBox="1"/>
          <p:nvPr/>
        </p:nvSpPr>
        <p:spPr>
          <a:xfrm>
            <a:off x="539552" y="1196752"/>
            <a:ext cx="8064896" cy="430887"/>
          </a:xfrm>
          <a:prstGeom prst="rect">
            <a:avLst/>
          </a:prstGeom>
          <a:noFill/>
        </p:spPr>
        <p:txBody>
          <a:bodyPr wrap="square" rtlCol="0">
            <a:spAutoFit/>
          </a:bodyPr>
          <a:lstStyle/>
          <a:p>
            <a:pPr algn="ctr"/>
            <a:r>
              <a:rPr lang="it-IT" sz="2200" b="1" dirty="0" smtClean="0"/>
              <a:t>MISURE SME’S FRIENDLY</a:t>
            </a:r>
          </a:p>
        </p:txBody>
      </p:sp>
      <p:graphicFrame>
        <p:nvGraphicFramePr>
          <p:cNvPr id="14" name="Diagramma 13"/>
          <p:cNvGraphicFramePr/>
          <p:nvPr/>
        </p:nvGraphicFramePr>
        <p:xfrm>
          <a:off x="683568" y="1700808"/>
          <a:ext cx="8460432"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80528" y="23316"/>
            <a:ext cx="9531350" cy="7150100"/>
          </a:xfrm>
          <a:prstGeom prst="rect">
            <a:avLst/>
          </a:prstGeom>
          <a:noFill/>
          <a:ln w="9525">
            <a:noFill/>
            <a:miter lim="800000"/>
            <a:headEnd/>
            <a:tailEnd/>
          </a:ln>
        </p:spPr>
      </p:pic>
      <p:sp>
        <p:nvSpPr>
          <p:cNvPr id="8" name="CasellaDiTesto 7"/>
          <p:cNvSpPr txBox="1"/>
          <p:nvPr/>
        </p:nvSpPr>
        <p:spPr>
          <a:xfrm>
            <a:off x="3923928" y="332656"/>
            <a:ext cx="4320480" cy="707886"/>
          </a:xfrm>
          <a:prstGeom prst="rect">
            <a:avLst/>
          </a:prstGeom>
          <a:noFill/>
        </p:spPr>
        <p:txBody>
          <a:bodyPr wrap="square" rtlCol="0">
            <a:spAutoFit/>
          </a:bodyPr>
          <a:lstStyle/>
          <a:p>
            <a:pPr algn="ctr"/>
            <a:r>
              <a:rPr lang="it-IT" sz="2000" b="1" cap="all" dirty="0" smtClean="0">
                <a:solidFill>
                  <a:schemeClr val="accent3">
                    <a:lumMod val="50000"/>
                  </a:schemeClr>
                </a:solidFill>
              </a:rPr>
              <a:t>Uno sguardo ai dati europei sulle MPMI</a:t>
            </a:r>
            <a:endParaRPr lang="it-IT" sz="2000" b="1" cap="all" dirty="0">
              <a:solidFill>
                <a:schemeClr val="accent3">
                  <a:lumMod val="50000"/>
                </a:schemeClr>
              </a:solidFill>
            </a:endParaRPr>
          </a:p>
        </p:txBody>
      </p:sp>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179512" y="5954090"/>
            <a:ext cx="899592" cy="903910"/>
          </a:xfrm>
          <a:prstGeom prst="rect">
            <a:avLst/>
          </a:prstGeom>
          <a:noFill/>
        </p:spPr>
      </p:pic>
      <p:graphicFrame>
        <p:nvGraphicFramePr>
          <p:cNvPr id="12" name="Tabella 11"/>
          <p:cNvGraphicFramePr>
            <a:graphicFrameLocks noGrp="1"/>
          </p:cNvGraphicFramePr>
          <p:nvPr/>
        </p:nvGraphicFramePr>
        <p:xfrm>
          <a:off x="0" y="1416820"/>
          <a:ext cx="5652120" cy="5389736"/>
        </p:xfrm>
        <a:graphic>
          <a:graphicData uri="http://schemas.openxmlformats.org/drawingml/2006/table">
            <a:tbl>
              <a:tblPr>
                <a:tableStyleId>{5DA37D80-6434-44D0-A028-1B22A696006F}</a:tableStyleId>
              </a:tblPr>
              <a:tblGrid>
                <a:gridCol w="847817"/>
                <a:gridCol w="1554333"/>
                <a:gridCol w="1907591"/>
                <a:gridCol w="1342379"/>
              </a:tblGrid>
              <a:tr h="603767">
                <a:tc>
                  <a:txBody>
                    <a:bodyPr/>
                    <a:lstStyle/>
                    <a:p>
                      <a:pPr marL="0" indent="176213" algn="ctr">
                        <a:spcAft>
                          <a:spcPts val="0"/>
                        </a:spcAft>
                      </a:pPr>
                      <a:r>
                        <a:rPr lang="it-IT" sz="1200" b="1" i="1" dirty="0">
                          <a:solidFill>
                            <a:schemeClr val="bg1"/>
                          </a:solidFill>
                        </a:rPr>
                        <a:t>Paese</a:t>
                      </a:r>
                      <a:endParaRPr lang="it-IT" sz="1200" b="1" i="1" dirty="0">
                        <a:solidFill>
                          <a:schemeClr val="bg1"/>
                        </a:solidFill>
                        <a:latin typeface="Calibri"/>
                        <a:ea typeface="Calibri"/>
                        <a:cs typeface="Times New Roman"/>
                      </a:endParaRPr>
                    </a:p>
                  </a:txBody>
                  <a:tcPr marL="66788" marR="72459" marT="5041" marB="0">
                    <a:solidFill>
                      <a:srgbClr val="C00000"/>
                    </a:solidFill>
                  </a:tcPr>
                </a:tc>
                <a:tc>
                  <a:txBody>
                    <a:bodyPr/>
                    <a:lstStyle/>
                    <a:p>
                      <a:pPr marL="0" indent="176213" algn="ctr">
                        <a:spcAft>
                          <a:spcPts val="0"/>
                        </a:spcAft>
                      </a:pPr>
                      <a:r>
                        <a:rPr lang="it-IT" sz="1200" b="1" i="1" dirty="0">
                          <a:solidFill>
                            <a:schemeClr val="bg1"/>
                          </a:solidFill>
                        </a:rPr>
                        <a:t>Quota di fatturato </a:t>
                      </a:r>
                    </a:p>
                    <a:p>
                      <a:pPr marL="1270" indent="450215" algn="ctr">
                        <a:spcAft>
                          <a:spcPts val="0"/>
                        </a:spcAft>
                      </a:pPr>
                      <a:r>
                        <a:rPr lang="it-IT" sz="1200" b="1" i="1" dirty="0">
                          <a:solidFill>
                            <a:schemeClr val="bg1"/>
                          </a:solidFill>
                        </a:rPr>
                        <a:t>generato dalle PMI (2016)</a:t>
                      </a:r>
                      <a:endParaRPr lang="it-IT" sz="1200" b="1" i="1" dirty="0">
                        <a:solidFill>
                          <a:schemeClr val="bg1"/>
                        </a:solidFill>
                        <a:latin typeface="Calibri"/>
                        <a:ea typeface="Calibri"/>
                        <a:cs typeface="Times New Roman"/>
                      </a:endParaRPr>
                    </a:p>
                  </a:txBody>
                  <a:tcPr marL="66788" marR="72459" marT="5041" marB="0">
                    <a:solidFill>
                      <a:srgbClr val="C00000"/>
                    </a:solidFill>
                  </a:tcPr>
                </a:tc>
                <a:tc>
                  <a:txBody>
                    <a:bodyPr/>
                    <a:lstStyle/>
                    <a:p>
                      <a:pPr marL="0" indent="176213" algn="ctr">
                        <a:spcAft>
                          <a:spcPts val="0"/>
                        </a:spcAft>
                      </a:pPr>
                      <a:r>
                        <a:rPr lang="en-GB" sz="1200" b="1" i="1" dirty="0">
                          <a:solidFill>
                            <a:schemeClr val="bg1"/>
                          </a:solidFill>
                        </a:rPr>
                        <a:t>Quota PMI</a:t>
                      </a:r>
                      <a:endParaRPr lang="it-IT" sz="1200" b="1" i="1" dirty="0">
                        <a:solidFill>
                          <a:schemeClr val="bg1"/>
                        </a:solidFill>
                      </a:endParaRPr>
                    </a:p>
                    <a:p>
                      <a:pPr marL="1270" indent="450215" algn="ctr">
                        <a:spcAft>
                          <a:spcPts val="0"/>
                        </a:spcAft>
                      </a:pPr>
                      <a:r>
                        <a:rPr lang="en-GB" sz="1200" b="1" i="1" dirty="0">
                          <a:solidFill>
                            <a:schemeClr val="bg1"/>
                          </a:solidFill>
                        </a:rPr>
                        <a:t> </a:t>
                      </a:r>
                      <a:r>
                        <a:rPr lang="en-GB" sz="1200" b="1" i="1" dirty="0" err="1">
                          <a:solidFill>
                            <a:schemeClr val="bg1"/>
                          </a:solidFill>
                        </a:rPr>
                        <a:t>valore</a:t>
                      </a:r>
                      <a:r>
                        <a:rPr lang="en-GB" sz="1200" b="1" i="1" dirty="0">
                          <a:solidFill>
                            <a:schemeClr val="bg1"/>
                          </a:solidFill>
                        </a:rPr>
                        <a:t> </a:t>
                      </a:r>
                      <a:r>
                        <a:rPr lang="en-GB" sz="1200" b="1" i="1" dirty="0" err="1">
                          <a:solidFill>
                            <a:schemeClr val="bg1"/>
                          </a:solidFill>
                        </a:rPr>
                        <a:t>contratti</a:t>
                      </a:r>
                      <a:r>
                        <a:rPr lang="en-GB" sz="1200" b="1" i="1" dirty="0">
                          <a:solidFill>
                            <a:schemeClr val="bg1"/>
                          </a:solidFill>
                        </a:rPr>
                        <a:t> </a:t>
                      </a:r>
                      <a:r>
                        <a:rPr lang="en-GB" sz="1200" b="1" i="1" dirty="0" smtClean="0">
                          <a:solidFill>
                            <a:schemeClr val="bg1"/>
                          </a:solidFill>
                        </a:rPr>
                        <a:t>(2017</a:t>
                      </a:r>
                      <a:r>
                        <a:rPr lang="en-GB" sz="1200" b="1" i="1" dirty="0">
                          <a:solidFill>
                            <a:schemeClr val="bg1"/>
                          </a:solidFill>
                        </a:rPr>
                        <a:t>)</a:t>
                      </a:r>
                      <a:endParaRPr lang="it-IT" sz="1200" b="1" i="1" dirty="0">
                        <a:solidFill>
                          <a:schemeClr val="bg1"/>
                        </a:solidFill>
                        <a:latin typeface="Calibri"/>
                        <a:ea typeface="Calibri"/>
                        <a:cs typeface="Times New Roman"/>
                      </a:endParaRPr>
                    </a:p>
                  </a:txBody>
                  <a:tcPr marL="66788" marR="72459" marT="5041" marB="0">
                    <a:solidFill>
                      <a:srgbClr val="C00000"/>
                    </a:solidFill>
                  </a:tcPr>
                </a:tc>
                <a:tc>
                  <a:txBody>
                    <a:bodyPr/>
                    <a:lstStyle/>
                    <a:p>
                      <a:pPr marL="1270" indent="450215" algn="ctr">
                        <a:spcAft>
                          <a:spcPts val="0"/>
                        </a:spcAft>
                      </a:pPr>
                      <a:r>
                        <a:rPr lang="en-GB" sz="1200" b="1" i="1" dirty="0" err="1">
                          <a:solidFill>
                            <a:schemeClr val="bg1"/>
                          </a:solidFill>
                        </a:rPr>
                        <a:t>Differenza</a:t>
                      </a:r>
                      <a:endParaRPr lang="it-IT" sz="1200" b="1" i="1" dirty="0">
                        <a:solidFill>
                          <a:schemeClr val="bg1"/>
                        </a:solidFill>
                        <a:latin typeface="Calibri"/>
                        <a:ea typeface="Calibri"/>
                        <a:cs typeface="Times New Roman"/>
                      </a:endParaRPr>
                    </a:p>
                  </a:txBody>
                  <a:tcPr marL="66788" marR="72459" marT="5041" marB="0">
                    <a:solidFill>
                      <a:srgbClr val="C00000"/>
                    </a:solidFill>
                  </a:tcPr>
                </a:tc>
              </a:tr>
              <a:tr h="205250">
                <a:tc>
                  <a:txBody>
                    <a:bodyPr/>
                    <a:lstStyle/>
                    <a:p>
                      <a:pPr indent="450215" algn="ctr">
                        <a:spcAft>
                          <a:spcPts val="0"/>
                        </a:spcAft>
                      </a:pPr>
                      <a:r>
                        <a:rPr lang="en-GB" sz="1200" dirty="0"/>
                        <a:t>LT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68.7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84.4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15.8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dirty="0"/>
                        <a:t>DE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48.1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59.9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11.8 </a:t>
                      </a:r>
                      <a:endParaRPr lang="it-IT" sz="120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dirty="0"/>
                        <a:t>LV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77.5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79.7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2.2 </a:t>
                      </a:r>
                      <a:endParaRPr lang="it-IT" sz="120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HR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62.2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62.8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0.6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MT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85.3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83.0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-2.2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dirty="0"/>
                        <a:t>RO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58.6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53.0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-5.5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UK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44.7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39.2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-5.5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SK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57.7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48.8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-8.9 </a:t>
                      </a:r>
                      <a:endParaRPr lang="it-IT" sz="1200" dirty="0">
                        <a:latin typeface="Calibri"/>
                        <a:ea typeface="Calibri"/>
                        <a:cs typeface="Times New Roman"/>
                      </a:endParaRPr>
                    </a:p>
                  </a:txBody>
                  <a:tcPr marL="66788" marR="72459" marT="5041" marB="0">
                    <a:solidFill>
                      <a:schemeClr val="bg1"/>
                    </a:solidFill>
                  </a:tcPr>
                </a:tc>
              </a:tr>
              <a:tr h="270469">
                <a:tc>
                  <a:txBody>
                    <a:bodyPr/>
                    <a:lstStyle/>
                    <a:p>
                      <a:pPr indent="450215" algn="ctr">
                        <a:spcAft>
                          <a:spcPts val="0"/>
                        </a:spcAft>
                      </a:pPr>
                      <a:r>
                        <a:rPr lang="en-GB" sz="1200"/>
                        <a:t>PL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56.0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46.8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-9.2 </a:t>
                      </a:r>
                      <a:endParaRPr lang="it-IT" sz="120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FI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57.2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46.0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-11.2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LU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66.6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50.2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-16.4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CZ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56.2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39.7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-16.5 </a:t>
                      </a:r>
                      <a:endParaRPr lang="it-IT" sz="120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SI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68.0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51.3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-16.7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HU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57.6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39.4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-18.2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BE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65.7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40.7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-25.0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FR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54.7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28.4 </a:t>
                      </a:r>
                      <a:endParaRPr lang="it-IT" sz="1200" dirty="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-26.4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SE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57.3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30.3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-27.0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BG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70.2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42.7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-27.5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AT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65.2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35.4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-29.8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EE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78.0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45.5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-32.5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b="1" dirty="0">
                          <a:solidFill>
                            <a:srgbClr val="C00000"/>
                          </a:solidFill>
                        </a:rPr>
                        <a:t>IT </a:t>
                      </a:r>
                      <a:endParaRPr lang="it-IT" sz="1200" b="1" dirty="0">
                        <a:solidFill>
                          <a:srgbClr val="C00000"/>
                        </a:solidFill>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b="1" dirty="0">
                          <a:solidFill>
                            <a:srgbClr val="C00000"/>
                          </a:solidFill>
                        </a:rPr>
                        <a:t>68.1 </a:t>
                      </a:r>
                      <a:endParaRPr lang="it-IT" sz="1200" b="1" dirty="0">
                        <a:solidFill>
                          <a:srgbClr val="C00000"/>
                        </a:solidFill>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b="1" dirty="0">
                          <a:solidFill>
                            <a:srgbClr val="C00000"/>
                          </a:solidFill>
                        </a:rPr>
                        <a:t>32.3 </a:t>
                      </a:r>
                      <a:endParaRPr lang="it-IT" sz="1200" b="1" dirty="0">
                        <a:solidFill>
                          <a:srgbClr val="C00000"/>
                        </a:solidFill>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b="1" dirty="0">
                          <a:solidFill>
                            <a:srgbClr val="C00000"/>
                          </a:solidFill>
                        </a:rPr>
                        <a:t>-35.7 </a:t>
                      </a:r>
                      <a:endParaRPr lang="it-IT" sz="1200" b="1" dirty="0">
                        <a:solidFill>
                          <a:srgbClr val="C00000"/>
                        </a:solidFill>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ES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62.8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24.7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-38.1 </a:t>
                      </a:r>
                      <a:endParaRPr lang="it-IT" sz="1200" dirty="0">
                        <a:latin typeface="Calibri"/>
                        <a:ea typeface="Calibri"/>
                        <a:cs typeface="Times New Roman"/>
                      </a:endParaRPr>
                    </a:p>
                  </a:txBody>
                  <a:tcPr marL="66788" marR="72459" marT="5041" marB="0">
                    <a:solidFill>
                      <a:schemeClr val="bg1"/>
                    </a:solidFill>
                  </a:tcPr>
                </a:tc>
              </a:tr>
              <a:tr h="205250">
                <a:tc>
                  <a:txBody>
                    <a:bodyPr/>
                    <a:lstStyle/>
                    <a:p>
                      <a:pPr indent="450215" algn="ctr">
                        <a:spcAft>
                          <a:spcPts val="0"/>
                        </a:spcAft>
                      </a:pPr>
                      <a:r>
                        <a:rPr lang="en-GB" sz="1200"/>
                        <a:t>NL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62.6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a:t>20.3 </a:t>
                      </a:r>
                      <a:endParaRPr lang="it-IT" sz="1200">
                        <a:latin typeface="Calibri"/>
                        <a:ea typeface="Calibri"/>
                        <a:cs typeface="Times New Roman"/>
                      </a:endParaRPr>
                    </a:p>
                  </a:txBody>
                  <a:tcPr marL="66788" marR="72459" marT="5041" marB="0">
                    <a:solidFill>
                      <a:schemeClr val="bg1"/>
                    </a:solidFill>
                  </a:tcPr>
                </a:tc>
                <a:tc>
                  <a:txBody>
                    <a:bodyPr/>
                    <a:lstStyle/>
                    <a:p>
                      <a:pPr marL="1270" indent="450215" algn="ctr">
                        <a:spcAft>
                          <a:spcPts val="0"/>
                        </a:spcAft>
                      </a:pPr>
                      <a:r>
                        <a:rPr lang="en-GB" sz="1200" dirty="0"/>
                        <a:t>-42.3 </a:t>
                      </a:r>
                      <a:endParaRPr lang="it-IT" sz="1200" dirty="0">
                        <a:latin typeface="Calibri"/>
                        <a:ea typeface="Calibri"/>
                        <a:cs typeface="Times New Roman"/>
                      </a:endParaRPr>
                    </a:p>
                  </a:txBody>
                  <a:tcPr marL="66788" marR="72459" marT="5041" marB="0">
                    <a:solidFill>
                      <a:schemeClr val="bg1"/>
                    </a:solidFill>
                  </a:tcPr>
                </a:tc>
              </a:tr>
            </a:tbl>
          </a:graphicData>
        </a:graphic>
      </p:graphicFrame>
      <p:sp>
        <p:nvSpPr>
          <p:cNvPr id="13" name="CasellaDiTesto 12"/>
          <p:cNvSpPr txBox="1"/>
          <p:nvPr/>
        </p:nvSpPr>
        <p:spPr>
          <a:xfrm>
            <a:off x="5652120" y="1340768"/>
            <a:ext cx="3060848" cy="784830"/>
          </a:xfrm>
          <a:prstGeom prst="rect">
            <a:avLst/>
          </a:prstGeom>
          <a:noFill/>
        </p:spPr>
        <p:txBody>
          <a:bodyPr wrap="square" rtlCol="0">
            <a:spAutoFit/>
          </a:bodyPr>
          <a:lstStyle/>
          <a:p>
            <a:pPr algn="ctr"/>
            <a:r>
              <a:rPr lang="it-IT" sz="1500" b="1" dirty="0" smtClean="0"/>
              <a:t>Quota di PMI negli appalti in rapporto alla loro importanza per l'economia</a:t>
            </a:r>
            <a:endParaRPr lang="it-IT" sz="1500" dirty="0"/>
          </a:p>
        </p:txBody>
      </p:sp>
      <p:sp>
        <p:nvSpPr>
          <p:cNvPr id="14" name="CasellaDiTesto 13"/>
          <p:cNvSpPr txBox="1"/>
          <p:nvPr/>
        </p:nvSpPr>
        <p:spPr>
          <a:xfrm>
            <a:off x="6012160" y="2420888"/>
            <a:ext cx="2808312" cy="3231654"/>
          </a:xfrm>
          <a:prstGeom prst="rect">
            <a:avLst/>
          </a:prstGeom>
          <a:solidFill>
            <a:schemeClr val="bg2"/>
          </a:solidFill>
        </p:spPr>
        <p:txBody>
          <a:bodyPr wrap="square" rtlCol="0">
            <a:spAutoFit/>
          </a:bodyPr>
          <a:lstStyle/>
          <a:p>
            <a:r>
              <a:rPr lang="it-IT" sz="1200" dirty="0" smtClean="0"/>
              <a:t>in paesi come Lituania, Germania, Lettonia e Croazia, la quota delle PMI nel valore aggregato dei contratti supera la sua quota di valore nell'economia generale. Questo significa che gli appalti pubblici rappresentano un contributo più importante sia per le PMI che per le grandi aziende in questi paesi. Per tutti gli altri paesi, la </a:t>
            </a:r>
            <a:r>
              <a:rPr lang="it-IT" sz="1200" b="1" dirty="0" smtClean="0"/>
              <a:t>differenza è negativa (in particolare l’Italia che con il -35,7% si colloca al terzo posto tra i paesi in cui questa differenza è maggiore)</a:t>
            </a:r>
            <a:r>
              <a:rPr lang="it-IT" sz="1200" dirty="0" smtClean="0"/>
              <a:t>, il che significa che gli appalti pubblici costituiscono una quota maggiore del fatturato per le grandi imprese rispetto alle PMI.</a:t>
            </a:r>
          </a:p>
          <a:p>
            <a:endParaRPr lang="it-IT" sz="1200" dirty="0"/>
          </a:p>
        </p:txBody>
      </p:sp>
      <p:sp>
        <p:nvSpPr>
          <p:cNvPr id="15" name="Rettangolo 14"/>
          <p:cNvSpPr/>
          <p:nvPr/>
        </p:nvSpPr>
        <p:spPr>
          <a:xfrm>
            <a:off x="5940152" y="6093296"/>
            <a:ext cx="3203848" cy="400110"/>
          </a:xfrm>
          <a:prstGeom prst="rect">
            <a:avLst/>
          </a:prstGeom>
          <a:solidFill>
            <a:schemeClr val="bg1"/>
          </a:solidFill>
        </p:spPr>
        <p:txBody>
          <a:bodyPr wrap="square">
            <a:spAutoFit/>
          </a:bodyPr>
          <a:lstStyle/>
          <a:p>
            <a:r>
              <a:rPr lang="it-IT" sz="1000" b="1" i="1" dirty="0" smtClean="0"/>
              <a:t>Fonte: </a:t>
            </a:r>
            <a:r>
              <a:rPr lang="it-IT" sz="1000" b="1" i="1" dirty="0" err="1" smtClean="0"/>
              <a:t>Analysis</a:t>
            </a:r>
            <a:r>
              <a:rPr lang="it-IT" sz="1000" b="1" i="1" dirty="0" smtClean="0"/>
              <a:t> </a:t>
            </a:r>
            <a:r>
              <a:rPr lang="it-IT" sz="1000" b="1" i="1" dirty="0" err="1" smtClean="0"/>
              <a:t>of</a:t>
            </a:r>
            <a:r>
              <a:rPr lang="it-IT" sz="1000" b="1" i="1" dirty="0" smtClean="0"/>
              <a:t> the </a:t>
            </a:r>
            <a:r>
              <a:rPr lang="it-IT" sz="1000" b="1" i="1" dirty="0" err="1" smtClean="0"/>
              <a:t>SMEs</a:t>
            </a:r>
            <a:r>
              <a:rPr lang="it-IT" sz="1000" b="1" i="1" dirty="0" smtClean="0"/>
              <a:t>' </a:t>
            </a:r>
            <a:r>
              <a:rPr lang="it-IT" sz="1000" b="1" i="1" dirty="0" err="1" smtClean="0"/>
              <a:t>participation</a:t>
            </a:r>
            <a:r>
              <a:rPr lang="it-IT" sz="1000" b="1" i="1" dirty="0" smtClean="0"/>
              <a:t> in public </a:t>
            </a:r>
            <a:r>
              <a:rPr lang="it-IT" sz="1000" b="1" i="1" dirty="0" err="1" smtClean="0"/>
              <a:t>procurement</a:t>
            </a:r>
            <a:r>
              <a:rPr lang="it-IT" sz="1000" b="1" i="1" dirty="0" smtClean="0"/>
              <a:t> and the </a:t>
            </a:r>
            <a:r>
              <a:rPr lang="it-IT" sz="1000" b="1" i="1" dirty="0" err="1" smtClean="0"/>
              <a:t>measures</a:t>
            </a:r>
            <a:r>
              <a:rPr lang="it-IT" sz="1000" b="1" i="1" dirty="0" smtClean="0"/>
              <a:t> </a:t>
            </a:r>
            <a:r>
              <a:rPr lang="it-IT" sz="1000" b="1" i="1" dirty="0" err="1" smtClean="0"/>
              <a:t>to</a:t>
            </a:r>
            <a:r>
              <a:rPr lang="it-IT" sz="1000" b="1" i="1" dirty="0" smtClean="0"/>
              <a:t> support </a:t>
            </a:r>
            <a:r>
              <a:rPr lang="it-IT" sz="1000" b="1" i="1" dirty="0" err="1" smtClean="0"/>
              <a:t>it</a:t>
            </a:r>
            <a:r>
              <a:rPr lang="it-IT" sz="1000" i="1" dirty="0" smtClean="0"/>
              <a:t>”</a:t>
            </a:r>
            <a:endParaRPr lang="it-IT" sz="1000" dirty="0"/>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80528"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179512" y="5954090"/>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524328" y="6021288"/>
            <a:ext cx="1800200" cy="669051"/>
          </a:xfrm>
          <a:prstGeom prst="rect">
            <a:avLst/>
          </a:prstGeom>
          <a:noFill/>
        </p:spPr>
      </p:pic>
      <p:sp>
        <p:nvSpPr>
          <p:cNvPr id="15" name="CasellaDiTesto 14"/>
          <p:cNvSpPr txBox="1"/>
          <p:nvPr/>
        </p:nvSpPr>
        <p:spPr>
          <a:xfrm>
            <a:off x="467544" y="1196752"/>
            <a:ext cx="8064896" cy="584775"/>
          </a:xfrm>
          <a:prstGeom prst="rect">
            <a:avLst/>
          </a:prstGeom>
          <a:noFill/>
        </p:spPr>
        <p:txBody>
          <a:bodyPr wrap="square" rtlCol="0">
            <a:spAutoFit/>
          </a:bodyPr>
          <a:lstStyle/>
          <a:p>
            <a:pPr algn="ctr"/>
            <a:r>
              <a:rPr lang="it-IT" sz="1600" b="1" dirty="0" smtClean="0"/>
              <a:t>Quota di contratti sotto la soglia assegnati direttamente a PMI, </a:t>
            </a:r>
          </a:p>
          <a:p>
            <a:pPr algn="ctr"/>
            <a:r>
              <a:rPr lang="it-IT" sz="1600" b="1" dirty="0" smtClean="0"/>
              <a:t>per anno (2017)</a:t>
            </a:r>
            <a:endParaRPr lang="it-IT" sz="1500" dirty="0"/>
          </a:p>
        </p:txBody>
      </p:sp>
      <p:pic>
        <p:nvPicPr>
          <p:cNvPr id="16" name="Picture 2"/>
          <p:cNvPicPr>
            <a:picLocks noChangeAspect="1" noChangeArrowheads="1"/>
          </p:cNvPicPr>
          <p:nvPr/>
        </p:nvPicPr>
        <p:blipFill>
          <a:blip r:embed="rId6" cstate="print"/>
          <a:srcRect/>
          <a:stretch>
            <a:fillRect/>
          </a:stretch>
        </p:blipFill>
        <p:spPr bwMode="auto">
          <a:xfrm>
            <a:off x="395536" y="1772816"/>
            <a:ext cx="8208912" cy="4091426"/>
          </a:xfrm>
          <a:prstGeom prst="rect">
            <a:avLst/>
          </a:prstGeom>
          <a:noFill/>
          <a:ln w="9525">
            <a:noFill/>
            <a:miter lim="800000"/>
            <a:headEnd/>
            <a:tailEnd/>
          </a:ln>
        </p:spPr>
      </p:pic>
      <p:sp>
        <p:nvSpPr>
          <p:cNvPr id="17" name="CasellaDiTesto 16"/>
          <p:cNvSpPr txBox="1"/>
          <p:nvPr/>
        </p:nvSpPr>
        <p:spPr>
          <a:xfrm>
            <a:off x="1619672" y="5934670"/>
            <a:ext cx="5184576" cy="923330"/>
          </a:xfrm>
          <a:prstGeom prst="rect">
            <a:avLst/>
          </a:prstGeom>
          <a:solidFill>
            <a:schemeClr val="bg2"/>
          </a:solidFill>
        </p:spPr>
        <p:txBody>
          <a:bodyPr wrap="square" rtlCol="0">
            <a:spAutoFit/>
          </a:bodyPr>
          <a:lstStyle/>
          <a:p>
            <a:r>
              <a:rPr lang="it-IT" sz="1400" dirty="0" smtClean="0"/>
              <a:t>Nel sottosoglia, la percentuale di </a:t>
            </a:r>
            <a:r>
              <a:rPr lang="it-IT" sz="1400" b="1" dirty="0" smtClean="0"/>
              <a:t>appalti pubblici sottosoglia</a:t>
            </a:r>
            <a:r>
              <a:rPr lang="it-IT" sz="1400" dirty="0" smtClean="0"/>
              <a:t> vinti dalle PMI è significativamente alta, pari a circa il </a:t>
            </a:r>
            <a:r>
              <a:rPr lang="it-IT" sz="1400" b="1" dirty="0" smtClean="0"/>
              <a:t>67% delle aggiudicazioni come numero e al 55% come importo.</a:t>
            </a:r>
            <a:endParaRPr lang="it-IT" sz="1200" dirty="0" smtClean="0"/>
          </a:p>
          <a:p>
            <a:endParaRPr lang="it-IT" sz="1200" dirty="0"/>
          </a:p>
        </p:txBody>
      </p:sp>
      <p:sp>
        <p:nvSpPr>
          <p:cNvPr id="18" name="Rettangolo 17"/>
          <p:cNvSpPr/>
          <p:nvPr/>
        </p:nvSpPr>
        <p:spPr>
          <a:xfrm>
            <a:off x="179512" y="5445224"/>
            <a:ext cx="5472608" cy="246221"/>
          </a:xfrm>
          <a:prstGeom prst="rect">
            <a:avLst/>
          </a:prstGeom>
          <a:solidFill>
            <a:schemeClr val="bg1"/>
          </a:solidFill>
        </p:spPr>
        <p:txBody>
          <a:bodyPr wrap="square">
            <a:spAutoFit/>
          </a:bodyPr>
          <a:lstStyle/>
          <a:p>
            <a:r>
              <a:rPr lang="it-IT" sz="1000" b="1" i="1" dirty="0" smtClean="0"/>
              <a:t>Fonte: </a:t>
            </a:r>
            <a:r>
              <a:rPr lang="it-IT" sz="1000" b="1" i="1" dirty="0" err="1" smtClean="0"/>
              <a:t>Analysis</a:t>
            </a:r>
            <a:r>
              <a:rPr lang="it-IT" sz="1000" b="1" i="1" dirty="0" smtClean="0"/>
              <a:t> </a:t>
            </a:r>
            <a:r>
              <a:rPr lang="it-IT" sz="1000" b="1" i="1" dirty="0" err="1" smtClean="0"/>
              <a:t>of</a:t>
            </a:r>
            <a:r>
              <a:rPr lang="it-IT" sz="1000" b="1" i="1" dirty="0" smtClean="0"/>
              <a:t> the </a:t>
            </a:r>
            <a:r>
              <a:rPr lang="it-IT" sz="1000" b="1" i="1" dirty="0" err="1" smtClean="0"/>
              <a:t>SMEs</a:t>
            </a:r>
            <a:r>
              <a:rPr lang="it-IT" sz="1000" b="1" i="1" dirty="0" smtClean="0"/>
              <a:t>' </a:t>
            </a:r>
            <a:r>
              <a:rPr lang="it-IT" sz="1000" b="1" i="1" dirty="0" err="1" smtClean="0"/>
              <a:t>participation</a:t>
            </a:r>
            <a:r>
              <a:rPr lang="it-IT" sz="1000" b="1" i="1" dirty="0" smtClean="0"/>
              <a:t> in public </a:t>
            </a:r>
            <a:r>
              <a:rPr lang="it-IT" sz="1000" b="1" i="1" dirty="0" err="1" smtClean="0"/>
              <a:t>procurement</a:t>
            </a:r>
            <a:r>
              <a:rPr lang="it-IT" sz="1000" b="1" i="1" dirty="0" smtClean="0"/>
              <a:t> and the </a:t>
            </a:r>
            <a:r>
              <a:rPr lang="it-IT" sz="1000" b="1" i="1" dirty="0" err="1" smtClean="0"/>
              <a:t>measures</a:t>
            </a:r>
            <a:r>
              <a:rPr lang="it-IT" sz="1000" b="1" i="1" dirty="0" smtClean="0"/>
              <a:t> </a:t>
            </a:r>
            <a:r>
              <a:rPr lang="it-IT" sz="1000" b="1" i="1" dirty="0" err="1" smtClean="0"/>
              <a:t>to</a:t>
            </a:r>
            <a:r>
              <a:rPr lang="it-IT" sz="1000" b="1" i="1" dirty="0" smtClean="0"/>
              <a:t> support </a:t>
            </a:r>
            <a:r>
              <a:rPr lang="it-IT" sz="1000" b="1" i="1" dirty="0" err="1" smtClean="0"/>
              <a:t>it</a:t>
            </a:r>
            <a:r>
              <a:rPr lang="it-IT" sz="1000" i="1" dirty="0" smtClean="0"/>
              <a:t>”</a:t>
            </a:r>
            <a:endParaRPr lang="it-IT" sz="1000" dirty="0"/>
          </a:p>
        </p:txBody>
      </p:sp>
      <p:sp>
        <p:nvSpPr>
          <p:cNvPr id="19" name="Rettangolo 18"/>
          <p:cNvSpPr/>
          <p:nvPr/>
        </p:nvSpPr>
        <p:spPr>
          <a:xfrm>
            <a:off x="251520" y="2852936"/>
            <a:ext cx="3275856" cy="216024"/>
          </a:xfrm>
          <a:prstGeom prst="rect">
            <a:avLst/>
          </a:prstGeom>
          <a:noFill/>
          <a:ln>
            <a:solidFill>
              <a:srgbClr val="C50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4283968" y="2492896"/>
            <a:ext cx="3275856" cy="216024"/>
          </a:xfrm>
          <a:prstGeom prst="rect">
            <a:avLst/>
          </a:prstGeom>
          <a:noFill/>
          <a:ln>
            <a:solidFill>
              <a:srgbClr val="C50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923928" y="332656"/>
            <a:ext cx="4320480" cy="707886"/>
          </a:xfrm>
          <a:prstGeom prst="rect">
            <a:avLst/>
          </a:prstGeom>
          <a:noFill/>
        </p:spPr>
        <p:txBody>
          <a:bodyPr wrap="square" rtlCol="0">
            <a:spAutoFit/>
          </a:bodyPr>
          <a:lstStyle/>
          <a:p>
            <a:pPr algn="ctr"/>
            <a:r>
              <a:rPr lang="it-IT" sz="2000" b="1" cap="all" dirty="0" smtClean="0">
                <a:solidFill>
                  <a:schemeClr val="accent3">
                    <a:lumMod val="50000"/>
                  </a:schemeClr>
                </a:solidFill>
              </a:rPr>
              <a:t>Uno sguardo ai dati europei sulle MPMI</a:t>
            </a:r>
            <a:endParaRPr lang="it-IT" sz="2000" b="1" cap="all" dirty="0">
              <a:solidFill>
                <a:schemeClr val="accent3">
                  <a:lumMod val="50000"/>
                </a:schemeClr>
              </a:solidFill>
            </a:endParaRPr>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80528"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179512" y="5954090"/>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524328" y="6021288"/>
            <a:ext cx="1800200" cy="669051"/>
          </a:xfrm>
          <a:prstGeom prst="rect">
            <a:avLst/>
          </a:prstGeom>
          <a:noFill/>
        </p:spPr>
      </p:pic>
      <p:sp>
        <p:nvSpPr>
          <p:cNvPr id="18" name="Rettangolo 17"/>
          <p:cNvSpPr/>
          <p:nvPr/>
        </p:nvSpPr>
        <p:spPr>
          <a:xfrm>
            <a:off x="251520" y="5085184"/>
            <a:ext cx="5472608" cy="246221"/>
          </a:xfrm>
          <a:prstGeom prst="rect">
            <a:avLst/>
          </a:prstGeom>
          <a:solidFill>
            <a:schemeClr val="bg1"/>
          </a:solidFill>
        </p:spPr>
        <p:txBody>
          <a:bodyPr wrap="square">
            <a:spAutoFit/>
          </a:bodyPr>
          <a:lstStyle/>
          <a:p>
            <a:r>
              <a:rPr lang="it-IT" sz="1000" b="1" i="1" dirty="0" smtClean="0"/>
              <a:t>Fonte: </a:t>
            </a:r>
            <a:r>
              <a:rPr lang="it-IT" sz="1000" b="1" i="1" dirty="0" err="1" smtClean="0"/>
              <a:t>Analysis</a:t>
            </a:r>
            <a:r>
              <a:rPr lang="it-IT" sz="1000" b="1" i="1" dirty="0" smtClean="0"/>
              <a:t> </a:t>
            </a:r>
            <a:r>
              <a:rPr lang="it-IT" sz="1000" b="1" i="1" dirty="0" err="1" smtClean="0"/>
              <a:t>of</a:t>
            </a:r>
            <a:r>
              <a:rPr lang="it-IT" sz="1000" b="1" i="1" dirty="0" smtClean="0"/>
              <a:t> the </a:t>
            </a:r>
            <a:r>
              <a:rPr lang="it-IT" sz="1000" b="1" i="1" dirty="0" err="1" smtClean="0"/>
              <a:t>SMEs</a:t>
            </a:r>
            <a:r>
              <a:rPr lang="it-IT" sz="1000" b="1" i="1" dirty="0" smtClean="0"/>
              <a:t>' </a:t>
            </a:r>
            <a:r>
              <a:rPr lang="it-IT" sz="1000" b="1" i="1" dirty="0" err="1" smtClean="0"/>
              <a:t>participation</a:t>
            </a:r>
            <a:r>
              <a:rPr lang="it-IT" sz="1000" b="1" i="1" dirty="0" smtClean="0"/>
              <a:t> in public </a:t>
            </a:r>
            <a:r>
              <a:rPr lang="it-IT" sz="1000" b="1" i="1" dirty="0" err="1" smtClean="0"/>
              <a:t>procurement</a:t>
            </a:r>
            <a:r>
              <a:rPr lang="it-IT" sz="1000" b="1" i="1" dirty="0" smtClean="0"/>
              <a:t> and the </a:t>
            </a:r>
            <a:r>
              <a:rPr lang="it-IT" sz="1000" b="1" i="1" dirty="0" err="1" smtClean="0"/>
              <a:t>measures</a:t>
            </a:r>
            <a:r>
              <a:rPr lang="it-IT" sz="1000" b="1" i="1" dirty="0" smtClean="0"/>
              <a:t> </a:t>
            </a:r>
            <a:r>
              <a:rPr lang="it-IT" sz="1000" b="1" i="1" dirty="0" err="1" smtClean="0"/>
              <a:t>to</a:t>
            </a:r>
            <a:r>
              <a:rPr lang="it-IT" sz="1000" b="1" i="1" dirty="0" smtClean="0"/>
              <a:t> support </a:t>
            </a:r>
            <a:r>
              <a:rPr lang="it-IT" sz="1000" b="1" i="1" dirty="0" err="1" smtClean="0"/>
              <a:t>it</a:t>
            </a:r>
            <a:r>
              <a:rPr lang="it-IT" sz="1000" i="1" dirty="0" smtClean="0"/>
              <a:t>”</a:t>
            </a:r>
            <a:endParaRPr lang="it-IT" sz="1000" dirty="0"/>
          </a:p>
        </p:txBody>
      </p:sp>
      <p:sp>
        <p:nvSpPr>
          <p:cNvPr id="13" name="CasellaDiTesto 12"/>
          <p:cNvSpPr txBox="1"/>
          <p:nvPr/>
        </p:nvSpPr>
        <p:spPr>
          <a:xfrm>
            <a:off x="467544" y="1196752"/>
            <a:ext cx="8064896" cy="584775"/>
          </a:xfrm>
          <a:prstGeom prst="rect">
            <a:avLst/>
          </a:prstGeom>
          <a:noFill/>
        </p:spPr>
        <p:txBody>
          <a:bodyPr wrap="square" rtlCol="0">
            <a:spAutoFit/>
          </a:bodyPr>
          <a:lstStyle/>
          <a:p>
            <a:pPr algn="ctr"/>
            <a:r>
              <a:rPr lang="it-IT" sz="1600" b="1" dirty="0" smtClean="0"/>
              <a:t>Quota di contratti sopra la soglia assegnati direttamente a PMI, </a:t>
            </a:r>
          </a:p>
          <a:p>
            <a:pPr algn="ctr"/>
            <a:r>
              <a:rPr lang="it-IT" sz="1600" b="1" dirty="0" smtClean="0"/>
              <a:t>per anno (2017)</a:t>
            </a:r>
            <a:endParaRPr lang="it-IT" sz="1500" dirty="0"/>
          </a:p>
        </p:txBody>
      </p:sp>
      <p:sp>
        <p:nvSpPr>
          <p:cNvPr id="14" name="CasellaDiTesto 13"/>
          <p:cNvSpPr txBox="1"/>
          <p:nvPr/>
        </p:nvSpPr>
        <p:spPr>
          <a:xfrm>
            <a:off x="6660232" y="2996952"/>
            <a:ext cx="1872208" cy="2246769"/>
          </a:xfrm>
          <a:prstGeom prst="rect">
            <a:avLst/>
          </a:prstGeom>
          <a:solidFill>
            <a:schemeClr val="bg2"/>
          </a:solidFill>
        </p:spPr>
        <p:txBody>
          <a:bodyPr wrap="square" rtlCol="0">
            <a:spAutoFit/>
          </a:bodyPr>
          <a:lstStyle/>
          <a:p>
            <a:r>
              <a:rPr lang="it-IT" sz="1400" dirty="0" smtClean="0"/>
              <a:t>Sul fronte invece degli </a:t>
            </a:r>
            <a:r>
              <a:rPr lang="it-IT" sz="1400" b="1" dirty="0" smtClean="0"/>
              <a:t>appalti sopra soglia  </a:t>
            </a:r>
            <a:r>
              <a:rPr lang="it-IT" sz="1400" dirty="0" smtClean="0"/>
              <a:t>i tassi di partecipazione delle PMI si abbassano e le micro </a:t>
            </a:r>
            <a:r>
              <a:rPr lang="it-IT" sz="1400" b="1" dirty="0" smtClean="0"/>
              <a:t> si aggiudicano il 57% del numero totale dei contratti sopra soglia e il 33% del valore dei contratti.</a:t>
            </a:r>
            <a:endParaRPr lang="it-IT" sz="1400" dirty="0"/>
          </a:p>
        </p:txBody>
      </p:sp>
      <p:sp>
        <p:nvSpPr>
          <p:cNvPr id="19" name="Rettangolo 18"/>
          <p:cNvSpPr/>
          <p:nvPr/>
        </p:nvSpPr>
        <p:spPr>
          <a:xfrm>
            <a:off x="1979712" y="6381328"/>
            <a:ext cx="4968552" cy="400110"/>
          </a:xfrm>
          <a:prstGeom prst="rect">
            <a:avLst/>
          </a:prstGeom>
          <a:solidFill>
            <a:schemeClr val="bg1"/>
          </a:solidFill>
        </p:spPr>
        <p:txBody>
          <a:bodyPr wrap="square">
            <a:spAutoFit/>
          </a:bodyPr>
          <a:lstStyle/>
          <a:p>
            <a:r>
              <a:rPr lang="it-IT" sz="1000" b="1" i="1" dirty="0" smtClean="0"/>
              <a:t>Fonte: </a:t>
            </a:r>
            <a:r>
              <a:rPr lang="it-IT" sz="1000" b="1" i="1" dirty="0" err="1" smtClean="0"/>
              <a:t>Analysis</a:t>
            </a:r>
            <a:r>
              <a:rPr lang="it-IT" sz="1000" b="1" i="1" dirty="0" smtClean="0"/>
              <a:t> </a:t>
            </a:r>
            <a:r>
              <a:rPr lang="it-IT" sz="1000" b="1" i="1" dirty="0" err="1" smtClean="0"/>
              <a:t>of</a:t>
            </a:r>
            <a:r>
              <a:rPr lang="it-IT" sz="1000" b="1" i="1" dirty="0" smtClean="0"/>
              <a:t> the </a:t>
            </a:r>
            <a:r>
              <a:rPr lang="it-IT" sz="1000" b="1" i="1" dirty="0" err="1" smtClean="0"/>
              <a:t>SMEs</a:t>
            </a:r>
            <a:r>
              <a:rPr lang="it-IT" sz="1000" b="1" i="1" dirty="0" smtClean="0"/>
              <a:t>' </a:t>
            </a:r>
            <a:r>
              <a:rPr lang="it-IT" sz="1000" b="1" i="1" dirty="0" err="1" smtClean="0"/>
              <a:t>participation</a:t>
            </a:r>
            <a:r>
              <a:rPr lang="it-IT" sz="1000" b="1" i="1" dirty="0" smtClean="0"/>
              <a:t> in public </a:t>
            </a:r>
            <a:r>
              <a:rPr lang="it-IT" sz="1000" b="1" i="1" dirty="0" err="1" smtClean="0"/>
              <a:t>procurement</a:t>
            </a:r>
            <a:r>
              <a:rPr lang="it-IT" sz="1000" b="1" i="1" dirty="0" smtClean="0"/>
              <a:t> and the </a:t>
            </a:r>
            <a:r>
              <a:rPr lang="it-IT" sz="1000" b="1" i="1" dirty="0" err="1" smtClean="0"/>
              <a:t>measures</a:t>
            </a:r>
            <a:r>
              <a:rPr lang="it-IT" sz="1000" b="1" i="1" dirty="0" smtClean="0"/>
              <a:t> </a:t>
            </a:r>
            <a:r>
              <a:rPr lang="it-IT" sz="1000" b="1" i="1" dirty="0" err="1" smtClean="0"/>
              <a:t>to</a:t>
            </a:r>
            <a:r>
              <a:rPr lang="it-IT" sz="1000" b="1" i="1" dirty="0" smtClean="0"/>
              <a:t> support </a:t>
            </a:r>
            <a:r>
              <a:rPr lang="it-IT" sz="1000" b="1" i="1" dirty="0" err="1" smtClean="0"/>
              <a:t>it</a:t>
            </a:r>
            <a:r>
              <a:rPr lang="it-IT" sz="1000" i="1" dirty="0" smtClean="0"/>
              <a:t>”</a:t>
            </a:r>
            <a:endParaRPr lang="it-IT" sz="1000" dirty="0"/>
          </a:p>
        </p:txBody>
      </p:sp>
      <p:pic>
        <p:nvPicPr>
          <p:cNvPr id="20" name="Picture 3"/>
          <p:cNvPicPr>
            <a:picLocks noChangeAspect="1" noChangeArrowheads="1"/>
          </p:cNvPicPr>
          <p:nvPr/>
        </p:nvPicPr>
        <p:blipFill>
          <a:blip r:embed="rId6" cstate="print"/>
          <a:srcRect/>
          <a:stretch>
            <a:fillRect/>
          </a:stretch>
        </p:blipFill>
        <p:spPr bwMode="auto">
          <a:xfrm>
            <a:off x="179512" y="1844824"/>
            <a:ext cx="6516216" cy="4464496"/>
          </a:xfrm>
          <a:prstGeom prst="rect">
            <a:avLst/>
          </a:prstGeom>
          <a:noFill/>
          <a:ln w="9525">
            <a:noFill/>
            <a:miter lim="800000"/>
            <a:headEnd/>
            <a:tailEnd/>
          </a:ln>
        </p:spPr>
      </p:pic>
      <p:sp>
        <p:nvSpPr>
          <p:cNvPr id="22" name="CasellaDiTesto 21"/>
          <p:cNvSpPr txBox="1"/>
          <p:nvPr/>
        </p:nvSpPr>
        <p:spPr>
          <a:xfrm>
            <a:off x="3923928" y="332656"/>
            <a:ext cx="4320480" cy="707886"/>
          </a:xfrm>
          <a:prstGeom prst="rect">
            <a:avLst/>
          </a:prstGeom>
          <a:noFill/>
        </p:spPr>
        <p:txBody>
          <a:bodyPr wrap="square" rtlCol="0">
            <a:spAutoFit/>
          </a:bodyPr>
          <a:lstStyle/>
          <a:p>
            <a:pPr algn="ctr"/>
            <a:r>
              <a:rPr lang="it-IT" sz="2000" b="1" cap="all" dirty="0" smtClean="0">
                <a:solidFill>
                  <a:schemeClr val="accent3">
                    <a:lumMod val="50000"/>
                  </a:schemeClr>
                </a:solidFill>
              </a:rPr>
              <a:t>Uno sguardo ai dati europei sulle MPMI</a:t>
            </a:r>
            <a:endParaRPr lang="it-IT" sz="2000" b="1" cap="all" dirty="0">
              <a:solidFill>
                <a:schemeClr val="accent3">
                  <a:lumMod val="50000"/>
                </a:schemeClr>
              </a:solidFill>
            </a:endParaRPr>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sp>
        <p:nvSpPr>
          <p:cNvPr id="19" name="Rettangolo 18"/>
          <p:cNvSpPr/>
          <p:nvPr/>
        </p:nvSpPr>
        <p:spPr>
          <a:xfrm>
            <a:off x="1547664" y="5877272"/>
            <a:ext cx="6624736" cy="246221"/>
          </a:xfrm>
          <a:prstGeom prst="rect">
            <a:avLst/>
          </a:prstGeom>
          <a:solidFill>
            <a:schemeClr val="bg1"/>
          </a:solidFill>
        </p:spPr>
        <p:txBody>
          <a:bodyPr wrap="square">
            <a:spAutoFit/>
          </a:bodyPr>
          <a:lstStyle/>
          <a:p>
            <a:r>
              <a:rPr lang="it-IT" sz="1000" b="1" i="1" dirty="0" smtClean="0"/>
              <a:t>Fonte: Promo PA Fondazione e Università di Roma </a:t>
            </a:r>
            <a:r>
              <a:rPr lang="it-IT" sz="1000" b="1" i="1" dirty="0" err="1" smtClean="0"/>
              <a:t>Tor</a:t>
            </a:r>
            <a:r>
              <a:rPr lang="it-IT" sz="1000" b="1" i="1" dirty="0" smtClean="0"/>
              <a:t> Vergata</a:t>
            </a:r>
            <a:endParaRPr lang="it-IT" sz="1000" dirty="0"/>
          </a:p>
        </p:txBody>
      </p:sp>
      <p:graphicFrame>
        <p:nvGraphicFramePr>
          <p:cNvPr id="16" name="Diagramma 15"/>
          <p:cNvGraphicFramePr/>
          <p:nvPr/>
        </p:nvGraphicFramePr>
        <p:xfrm>
          <a:off x="827584" y="1556792"/>
          <a:ext cx="7488832"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CasellaDiTesto 16"/>
          <p:cNvSpPr txBox="1"/>
          <p:nvPr/>
        </p:nvSpPr>
        <p:spPr>
          <a:xfrm>
            <a:off x="3923928" y="332656"/>
            <a:ext cx="4320480" cy="400110"/>
          </a:xfrm>
          <a:prstGeom prst="rect">
            <a:avLst/>
          </a:prstGeom>
          <a:noFill/>
        </p:spPr>
        <p:txBody>
          <a:bodyPr wrap="square" rtlCol="0">
            <a:spAutoFit/>
          </a:bodyPr>
          <a:lstStyle/>
          <a:p>
            <a:pPr algn="ctr"/>
            <a:r>
              <a:rPr lang="it-IT" sz="2000" b="1" cap="all" dirty="0" smtClean="0">
                <a:solidFill>
                  <a:schemeClr val="accent3">
                    <a:lumMod val="50000"/>
                  </a:schemeClr>
                </a:solidFill>
              </a:rPr>
              <a:t>CONDIZIONI ABILITANTI PER LE MPMI</a:t>
            </a:r>
            <a:endParaRPr lang="it-IT" sz="2000" b="1" cap="all" dirty="0">
              <a:solidFill>
                <a:schemeClr val="accent3">
                  <a:lumMod val="50000"/>
                </a:schemeClr>
              </a:solidFill>
            </a:endParaRPr>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sp>
        <p:nvSpPr>
          <p:cNvPr id="19" name="Rettangolo 18"/>
          <p:cNvSpPr/>
          <p:nvPr/>
        </p:nvSpPr>
        <p:spPr>
          <a:xfrm>
            <a:off x="1547664" y="5877272"/>
            <a:ext cx="6624736" cy="246221"/>
          </a:xfrm>
          <a:prstGeom prst="rect">
            <a:avLst/>
          </a:prstGeom>
          <a:solidFill>
            <a:schemeClr val="bg1"/>
          </a:solidFill>
        </p:spPr>
        <p:txBody>
          <a:bodyPr wrap="square">
            <a:spAutoFit/>
          </a:bodyPr>
          <a:lstStyle/>
          <a:p>
            <a:r>
              <a:rPr lang="it-IT" sz="1000" b="1" i="1" dirty="0" smtClean="0"/>
              <a:t>Fonte: Promo PA Fondazione e Università di Roma </a:t>
            </a:r>
            <a:r>
              <a:rPr lang="it-IT" sz="1000" b="1" i="1" dirty="0" err="1" smtClean="0"/>
              <a:t>Tor</a:t>
            </a:r>
            <a:r>
              <a:rPr lang="it-IT" sz="1000" b="1" i="1" dirty="0" smtClean="0"/>
              <a:t> Vergata</a:t>
            </a:r>
            <a:endParaRPr lang="it-IT" sz="1000" dirty="0"/>
          </a:p>
        </p:txBody>
      </p:sp>
      <p:sp>
        <p:nvSpPr>
          <p:cNvPr id="17" name="CasellaDiTesto 16"/>
          <p:cNvSpPr txBox="1"/>
          <p:nvPr/>
        </p:nvSpPr>
        <p:spPr>
          <a:xfrm>
            <a:off x="3923928" y="332656"/>
            <a:ext cx="4320480" cy="400110"/>
          </a:xfrm>
          <a:prstGeom prst="rect">
            <a:avLst/>
          </a:prstGeom>
          <a:noFill/>
        </p:spPr>
        <p:txBody>
          <a:bodyPr wrap="square" rtlCol="0">
            <a:spAutoFit/>
          </a:bodyPr>
          <a:lstStyle/>
          <a:p>
            <a:pPr algn="ctr"/>
            <a:r>
              <a:rPr lang="it-IT" sz="2000" b="1" cap="all" dirty="0" smtClean="0">
                <a:solidFill>
                  <a:schemeClr val="accent3">
                    <a:lumMod val="50000"/>
                  </a:schemeClr>
                </a:solidFill>
              </a:rPr>
              <a:t>CONDIZIONI FRENANTI PER LE MPMI</a:t>
            </a:r>
            <a:endParaRPr lang="it-IT" sz="2000" b="1" cap="all" dirty="0">
              <a:solidFill>
                <a:schemeClr val="accent3">
                  <a:lumMod val="50000"/>
                </a:schemeClr>
              </a:solidFill>
            </a:endParaRPr>
          </a:p>
        </p:txBody>
      </p:sp>
      <p:graphicFrame>
        <p:nvGraphicFramePr>
          <p:cNvPr id="12" name="Grafico 11">
            <a:extLst>
              <a:ext uri="{FF2B5EF4-FFF2-40B4-BE49-F238E27FC236}">
                <a16:creationId xmlns:xdr="http://schemas.openxmlformats.org/drawingml/2006/spreadsheetDrawing" xmlns="" xmlns:a16="http://schemas.microsoft.com/office/drawing/2014/main" xmlns:lc="http://schemas.openxmlformats.org/drawingml/2006/lockedCanvas" id="{68C9C146-7452-49ED-932A-554B42800A31}"/>
              </a:ext>
            </a:extLst>
          </p:cNvPr>
          <p:cNvGraphicFramePr>
            <a:graphicFrameLocks/>
          </p:cNvGraphicFramePr>
          <p:nvPr/>
        </p:nvGraphicFramePr>
        <p:xfrm>
          <a:off x="323528" y="1700808"/>
          <a:ext cx="8424936" cy="4680519"/>
        </p:xfrm>
        <a:graphic>
          <a:graphicData uri="http://schemas.openxmlformats.org/drawingml/2006/chart">
            <c:chart xmlns:c="http://schemas.openxmlformats.org/drawingml/2006/chart" xmlns:r="http://schemas.openxmlformats.org/officeDocument/2006/relationships" r:id="rId6"/>
          </a:graphicData>
        </a:graphic>
      </p:graphicFrame>
      <p:sp>
        <p:nvSpPr>
          <p:cNvPr id="13" name="CasellaDiTesto 12"/>
          <p:cNvSpPr txBox="1"/>
          <p:nvPr/>
        </p:nvSpPr>
        <p:spPr>
          <a:xfrm>
            <a:off x="251520" y="1340768"/>
            <a:ext cx="3785267" cy="369332"/>
          </a:xfrm>
          <a:prstGeom prst="rect">
            <a:avLst/>
          </a:prstGeom>
          <a:noFill/>
        </p:spPr>
        <p:txBody>
          <a:bodyPr wrap="none" rtlCol="0">
            <a:spAutoFit/>
          </a:bodyPr>
          <a:lstStyle/>
          <a:p>
            <a:r>
              <a:rPr lang="it-IT" b="1" dirty="0" smtClean="0"/>
              <a:t>Tempi infiniti per realizzare le opere..</a:t>
            </a:r>
            <a:endParaRPr lang="it-IT" b="1" dirty="0"/>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sp>
        <p:nvSpPr>
          <p:cNvPr id="19" name="Rettangolo 18"/>
          <p:cNvSpPr/>
          <p:nvPr/>
        </p:nvSpPr>
        <p:spPr>
          <a:xfrm>
            <a:off x="1547664" y="5877272"/>
            <a:ext cx="6624736" cy="246221"/>
          </a:xfrm>
          <a:prstGeom prst="rect">
            <a:avLst/>
          </a:prstGeom>
          <a:solidFill>
            <a:schemeClr val="bg1"/>
          </a:solidFill>
        </p:spPr>
        <p:txBody>
          <a:bodyPr wrap="square">
            <a:spAutoFit/>
          </a:bodyPr>
          <a:lstStyle/>
          <a:p>
            <a:r>
              <a:rPr lang="it-IT" sz="1000" b="1" i="1" dirty="0" smtClean="0"/>
              <a:t>Fonte: Promo PA Fondazione e Università di Roma </a:t>
            </a:r>
            <a:r>
              <a:rPr lang="it-IT" sz="1000" b="1" i="1" dirty="0" err="1" smtClean="0"/>
              <a:t>Tor</a:t>
            </a:r>
            <a:r>
              <a:rPr lang="it-IT" sz="1000" b="1" i="1" dirty="0" smtClean="0"/>
              <a:t> Vergata</a:t>
            </a:r>
            <a:endParaRPr lang="it-IT" sz="1000" dirty="0"/>
          </a:p>
        </p:txBody>
      </p:sp>
      <p:sp>
        <p:nvSpPr>
          <p:cNvPr id="17" name="CasellaDiTesto 16"/>
          <p:cNvSpPr txBox="1"/>
          <p:nvPr/>
        </p:nvSpPr>
        <p:spPr>
          <a:xfrm>
            <a:off x="3923928" y="332656"/>
            <a:ext cx="4320480" cy="400110"/>
          </a:xfrm>
          <a:prstGeom prst="rect">
            <a:avLst/>
          </a:prstGeom>
          <a:noFill/>
        </p:spPr>
        <p:txBody>
          <a:bodyPr wrap="square" rtlCol="0">
            <a:spAutoFit/>
          </a:bodyPr>
          <a:lstStyle/>
          <a:p>
            <a:pPr algn="ctr"/>
            <a:r>
              <a:rPr lang="it-IT" sz="2000" b="1" cap="all" dirty="0" smtClean="0">
                <a:solidFill>
                  <a:schemeClr val="accent3">
                    <a:lumMod val="50000"/>
                  </a:schemeClr>
                </a:solidFill>
              </a:rPr>
              <a:t>CONDIZIONI FRENANTI PER LE MPMI</a:t>
            </a:r>
            <a:endParaRPr lang="it-IT" sz="2000" b="1" cap="all" dirty="0">
              <a:solidFill>
                <a:schemeClr val="accent3">
                  <a:lumMod val="50000"/>
                </a:schemeClr>
              </a:solidFill>
            </a:endParaRPr>
          </a:p>
        </p:txBody>
      </p:sp>
      <p:sp>
        <p:nvSpPr>
          <p:cNvPr id="13" name="CasellaDiTesto 12"/>
          <p:cNvSpPr txBox="1"/>
          <p:nvPr/>
        </p:nvSpPr>
        <p:spPr>
          <a:xfrm>
            <a:off x="251520" y="1340768"/>
            <a:ext cx="3785267" cy="369332"/>
          </a:xfrm>
          <a:prstGeom prst="rect">
            <a:avLst/>
          </a:prstGeom>
          <a:noFill/>
        </p:spPr>
        <p:txBody>
          <a:bodyPr wrap="none" rtlCol="0">
            <a:spAutoFit/>
          </a:bodyPr>
          <a:lstStyle/>
          <a:p>
            <a:r>
              <a:rPr lang="it-IT" b="1" dirty="0" smtClean="0"/>
              <a:t>Tempi infiniti per realizzare le opere..</a:t>
            </a:r>
            <a:endParaRPr lang="it-IT" b="1" dirty="0"/>
          </a:p>
        </p:txBody>
      </p:sp>
      <p:sp>
        <p:nvSpPr>
          <p:cNvPr id="14" name="Segnaposto contenuto 2"/>
          <p:cNvSpPr>
            <a:spLocks noGrp="1"/>
          </p:cNvSpPr>
          <p:nvPr>
            <p:ph idx="1"/>
          </p:nvPr>
        </p:nvSpPr>
        <p:spPr>
          <a:xfrm>
            <a:off x="7164288" y="2492896"/>
            <a:ext cx="2160240" cy="1224136"/>
          </a:xfrm>
          <a:solidFill>
            <a:schemeClr val="accent6">
              <a:lumMod val="40000"/>
              <a:lumOff val="60000"/>
            </a:schemeClr>
          </a:solidFill>
        </p:spPr>
        <p:txBody>
          <a:bodyPr>
            <a:noAutofit/>
          </a:bodyPr>
          <a:lstStyle/>
          <a:p>
            <a:pPr marL="0" indent="0" algn="ctr">
              <a:buNone/>
            </a:pPr>
            <a:r>
              <a:rPr lang="es-ES_tradnl" sz="1800" b="1" i="1" dirty="0" smtClean="0"/>
              <a:t>Trasporto, Edilizia abitativa e Ambiente i settori più penalizzati</a:t>
            </a:r>
            <a:endParaRPr lang="en-US" sz="1800" b="1" i="1" dirty="0" smtClean="0"/>
          </a:p>
        </p:txBody>
      </p:sp>
      <p:graphicFrame>
        <p:nvGraphicFramePr>
          <p:cNvPr id="15" name="Grafico 14"/>
          <p:cNvGraphicFramePr/>
          <p:nvPr/>
        </p:nvGraphicFramePr>
        <p:xfrm>
          <a:off x="539552" y="1628800"/>
          <a:ext cx="6048672" cy="5229200"/>
        </p:xfrm>
        <a:graphic>
          <a:graphicData uri="http://schemas.openxmlformats.org/drawingml/2006/chart">
            <c:chart xmlns:c="http://schemas.openxmlformats.org/drawingml/2006/chart" xmlns:r="http://schemas.openxmlformats.org/officeDocument/2006/relationships" r:id="rId6"/>
          </a:graphicData>
        </a:graphic>
      </p:graphicFrame>
      <p:sp>
        <p:nvSpPr>
          <p:cNvPr id="18" name="Segnaposto contenuto 2"/>
          <p:cNvSpPr txBox="1">
            <a:spLocks/>
          </p:cNvSpPr>
          <p:nvPr/>
        </p:nvSpPr>
        <p:spPr>
          <a:xfrm>
            <a:off x="7164288" y="3933056"/>
            <a:ext cx="2160240" cy="1224136"/>
          </a:xfrm>
          <a:prstGeom prst="rect">
            <a:avLst/>
          </a:prstGeom>
          <a:solidFill>
            <a:schemeClr val="accent6">
              <a:lumMod val="40000"/>
              <a:lumOff val="60000"/>
            </a:schemeClr>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b="1" i="1" dirty="0" smtClean="0"/>
              <a:t>La progettazione la fase più lunga</a:t>
            </a:r>
            <a:endParaRPr kumimoji="0" lang="en-US" sz="1800" b="1" i="1"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sp>
        <p:nvSpPr>
          <p:cNvPr id="19" name="Rettangolo 18"/>
          <p:cNvSpPr/>
          <p:nvPr/>
        </p:nvSpPr>
        <p:spPr>
          <a:xfrm>
            <a:off x="1619672" y="6381328"/>
            <a:ext cx="4320480" cy="246221"/>
          </a:xfrm>
          <a:prstGeom prst="rect">
            <a:avLst/>
          </a:prstGeom>
          <a:solidFill>
            <a:schemeClr val="bg1"/>
          </a:solidFill>
        </p:spPr>
        <p:txBody>
          <a:bodyPr wrap="square">
            <a:spAutoFit/>
          </a:bodyPr>
          <a:lstStyle/>
          <a:p>
            <a:r>
              <a:rPr lang="it-IT" sz="1000" b="1" i="1" dirty="0" smtClean="0"/>
              <a:t>Fonte: Promo PA Fondazione e Università di Roma </a:t>
            </a:r>
            <a:r>
              <a:rPr lang="it-IT" sz="1000" b="1" i="1" dirty="0" err="1" smtClean="0"/>
              <a:t>Tor</a:t>
            </a:r>
            <a:r>
              <a:rPr lang="it-IT" sz="1000" b="1" i="1" dirty="0" smtClean="0"/>
              <a:t> Vergata</a:t>
            </a:r>
            <a:endParaRPr lang="it-IT" sz="1000" dirty="0"/>
          </a:p>
        </p:txBody>
      </p:sp>
      <p:sp>
        <p:nvSpPr>
          <p:cNvPr id="17" name="CasellaDiTesto 16"/>
          <p:cNvSpPr txBox="1"/>
          <p:nvPr/>
        </p:nvSpPr>
        <p:spPr>
          <a:xfrm>
            <a:off x="3491880" y="404664"/>
            <a:ext cx="5472608" cy="400110"/>
          </a:xfrm>
          <a:prstGeom prst="rect">
            <a:avLst/>
          </a:prstGeom>
          <a:noFill/>
        </p:spPr>
        <p:txBody>
          <a:bodyPr wrap="square" rtlCol="0">
            <a:spAutoFit/>
          </a:bodyPr>
          <a:lstStyle/>
          <a:p>
            <a:pPr algn="ctr"/>
            <a:r>
              <a:rPr lang="it-IT" sz="2000" b="1" cap="all" dirty="0" smtClean="0">
                <a:solidFill>
                  <a:schemeClr val="accent3">
                    <a:lumMod val="50000"/>
                  </a:schemeClr>
                </a:solidFill>
              </a:rPr>
              <a:t>COME MIGLIORARE L’EFFICIENZA DEL SISTEMA</a:t>
            </a:r>
            <a:endParaRPr lang="it-IT" sz="2000" b="1" cap="all" dirty="0">
              <a:solidFill>
                <a:schemeClr val="accent3">
                  <a:lumMod val="50000"/>
                </a:schemeClr>
              </a:solidFill>
            </a:endParaRPr>
          </a:p>
        </p:txBody>
      </p:sp>
      <p:graphicFrame>
        <p:nvGraphicFramePr>
          <p:cNvPr id="14" name="Grafico 13"/>
          <p:cNvGraphicFramePr/>
          <p:nvPr>
            <p:extLst>
              <p:ext uri="{D42A27DB-BD31-4B8C-83A1-F6EECF244321}">
                <p14:modId xmlns="" xmlns:p14="http://schemas.microsoft.com/office/powerpoint/2010/main" val="3355453562"/>
              </p:ext>
            </p:extLst>
          </p:nvPr>
        </p:nvGraphicFramePr>
        <p:xfrm>
          <a:off x="611560" y="1556792"/>
          <a:ext cx="8136904" cy="3096344"/>
        </p:xfrm>
        <a:graphic>
          <a:graphicData uri="http://schemas.openxmlformats.org/drawingml/2006/chart">
            <c:chart xmlns:c="http://schemas.openxmlformats.org/drawingml/2006/chart" xmlns:r="http://schemas.openxmlformats.org/officeDocument/2006/relationships" r:id="rId6"/>
          </a:graphicData>
        </a:graphic>
      </p:graphicFrame>
      <p:sp>
        <p:nvSpPr>
          <p:cNvPr id="20" name="Rettangolo 19"/>
          <p:cNvSpPr/>
          <p:nvPr/>
        </p:nvSpPr>
        <p:spPr>
          <a:xfrm>
            <a:off x="1043608" y="4797152"/>
            <a:ext cx="3331368" cy="784830"/>
          </a:xfrm>
          <a:prstGeom prst="rect">
            <a:avLst/>
          </a:prstGeom>
          <a:solidFill>
            <a:schemeClr val="accent3">
              <a:lumMod val="60000"/>
              <a:lumOff val="40000"/>
            </a:schemeClr>
          </a:solidFill>
        </p:spPr>
        <p:txBody>
          <a:bodyPr wrap="square">
            <a:spAutoFit/>
          </a:bodyPr>
          <a:lstStyle/>
          <a:p>
            <a:r>
              <a:rPr lang="it-IT" sz="1500" b="1" i="1" u="sng" dirty="0" smtClean="0"/>
              <a:t>Opere superiori ai 5mln</a:t>
            </a:r>
            <a:r>
              <a:rPr lang="it-IT" sz="1500" i="1" dirty="0" smtClean="0"/>
              <a:t>: servono 9 anni per completare i lavori  (cfr. indagine DPS)</a:t>
            </a:r>
            <a:endParaRPr lang="it-IT" sz="1500" dirty="0"/>
          </a:p>
        </p:txBody>
      </p:sp>
      <p:sp>
        <p:nvSpPr>
          <p:cNvPr id="23" name="Rettangolo 22"/>
          <p:cNvSpPr/>
          <p:nvPr/>
        </p:nvSpPr>
        <p:spPr>
          <a:xfrm>
            <a:off x="1043608" y="5733256"/>
            <a:ext cx="3372295" cy="553998"/>
          </a:xfrm>
          <a:prstGeom prst="rect">
            <a:avLst/>
          </a:prstGeom>
          <a:solidFill>
            <a:schemeClr val="accent3">
              <a:lumMod val="60000"/>
              <a:lumOff val="40000"/>
            </a:schemeClr>
          </a:solidFill>
        </p:spPr>
        <p:txBody>
          <a:bodyPr wrap="square">
            <a:spAutoFit/>
          </a:bodyPr>
          <a:lstStyle/>
          <a:p>
            <a:r>
              <a:rPr lang="it-IT" sz="1500" b="1" i="1" u="sng" dirty="0" smtClean="0"/>
              <a:t>Piccoli lavori: </a:t>
            </a:r>
            <a:r>
              <a:rPr lang="it-IT" sz="1500" i="1" dirty="0" smtClean="0"/>
              <a:t>in percentuale gli sprechi sono più elevati!! </a:t>
            </a:r>
            <a:endParaRPr lang="it-IT" sz="1500" dirty="0"/>
          </a:p>
        </p:txBody>
      </p:sp>
      <p:sp>
        <p:nvSpPr>
          <p:cNvPr id="25" name="Rettangolo 24"/>
          <p:cNvSpPr/>
          <p:nvPr/>
        </p:nvSpPr>
        <p:spPr>
          <a:xfrm>
            <a:off x="6660232" y="4869160"/>
            <a:ext cx="2171801" cy="1015663"/>
          </a:xfrm>
          <a:prstGeom prst="rect">
            <a:avLst/>
          </a:prstGeom>
          <a:solidFill>
            <a:schemeClr val="accent3">
              <a:lumMod val="60000"/>
              <a:lumOff val="40000"/>
            </a:schemeClr>
          </a:solidFill>
        </p:spPr>
        <p:txBody>
          <a:bodyPr wrap="square">
            <a:spAutoFit/>
          </a:bodyPr>
          <a:lstStyle/>
          <a:p>
            <a:r>
              <a:rPr lang="it-IT" sz="1500" i="1" dirty="0" smtClean="0"/>
              <a:t>Regioni più virtuose: Marche, Emilia Romagna, Toscana, Piemonte, Lombardia</a:t>
            </a:r>
            <a:endParaRPr lang="it-IT" sz="1500" dirty="0"/>
          </a:p>
        </p:txBody>
      </p:sp>
      <p:pic>
        <p:nvPicPr>
          <p:cNvPr id="26" name="Picture 4"/>
          <p:cNvPicPr>
            <a:picLocks noChangeAspect="1" noChangeArrowheads="1"/>
          </p:cNvPicPr>
          <p:nvPr/>
        </p:nvPicPr>
        <p:blipFill>
          <a:blip r:embed="rId7" cstate="print"/>
          <a:srcRect/>
          <a:stretch>
            <a:fillRect/>
          </a:stretch>
        </p:blipFill>
        <p:spPr bwMode="auto">
          <a:xfrm>
            <a:off x="5292080" y="4725144"/>
            <a:ext cx="1276350" cy="1800200"/>
          </a:xfrm>
          <a:prstGeom prst="rect">
            <a:avLst/>
          </a:prstGeom>
          <a:noFill/>
          <a:ln w="9525">
            <a:noFill/>
            <a:miter lim="800000"/>
            <a:headEnd/>
            <a:tailEnd/>
          </a:ln>
        </p:spPr>
      </p:pic>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smtClean="0">
                <a:solidFill>
                  <a:srgbClr val="C00000"/>
                </a:solidFill>
              </a:rPr>
              <a:t>Uno strumento per </a:t>
            </a:r>
          </a:p>
          <a:p>
            <a:pPr algn="ctr"/>
            <a:r>
              <a:rPr lang="it-IT" sz="3200" b="1" i="1" dirty="0" smtClean="0">
                <a:solidFill>
                  <a:srgbClr val="C00000"/>
                </a:solidFill>
              </a:rPr>
              <a:t>dare voce ai territori</a:t>
            </a:r>
            <a:endParaRPr lang="it-IT" sz="3200" i="1" dirty="0">
              <a:solidFill>
                <a:srgbClr val="C00000"/>
              </a:solidFill>
            </a:endParaRPr>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smtClean="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531350" cy="7150100"/>
          </a:xfrm>
          <a:prstGeom prst="rect">
            <a:avLst/>
          </a:prstGeom>
          <a:noFill/>
          <a:ln w="9525">
            <a:noFill/>
            <a:miter lim="800000"/>
            <a:headEnd/>
            <a:tailEnd/>
          </a:ln>
        </p:spPr>
      </p:pic>
      <p:pic>
        <p:nvPicPr>
          <p:cNvPr id="10" name="Picture 2" descr="C:\Users\Annalisa\Desktop\logo tor vergata.png"/>
          <p:cNvPicPr>
            <a:picLocks noChangeAspect="1" noChangeArrowheads="1"/>
          </p:cNvPicPr>
          <p:nvPr/>
        </p:nvPicPr>
        <p:blipFill>
          <a:blip r:embed="rId4" cstate="print"/>
          <a:srcRect/>
          <a:stretch>
            <a:fillRect/>
          </a:stretch>
        </p:blipFill>
        <p:spPr bwMode="auto">
          <a:xfrm>
            <a:off x="251520" y="6093296"/>
            <a:ext cx="899592" cy="903910"/>
          </a:xfrm>
          <a:prstGeom prst="rect">
            <a:avLst/>
          </a:prstGeom>
          <a:noFill/>
        </p:spPr>
      </p:pic>
      <p:pic>
        <p:nvPicPr>
          <p:cNvPr id="11" name="Picture 3" descr="C:\Users\Annalisa\Desktop\PROMOPA_web.png"/>
          <p:cNvPicPr>
            <a:picLocks noChangeAspect="1" noChangeArrowheads="1"/>
          </p:cNvPicPr>
          <p:nvPr/>
        </p:nvPicPr>
        <p:blipFill>
          <a:blip r:embed="rId5" cstate="print"/>
          <a:srcRect/>
          <a:stretch>
            <a:fillRect/>
          </a:stretch>
        </p:blipFill>
        <p:spPr bwMode="auto">
          <a:xfrm>
            <a:off x="7020272" y="6188949"/>
            <a:ext cx="1800200" cy="669051"/>
          </a:xfrm>
          <a:prstGeom prst="rect">
            <a:avLst/>
          </a:prstGeom>
          <a:noFill/>
        </p:spPr>
      </p:pic>
      <p:graphicFrame>
        <p:nvGraphicFramePr>
          <p:cNvPr id="13" name="Diagramma 12"/>
          <p:cNvGraphicFramePr/>
          <p:nvPr>
            <p:extLst>
              <p:ext uri="{D42A27DB-BD31-4B8C-83A1-F6EECF244321}">
                <p14:modId xmlns="" xmlns:p14="http://schemas.microsoft.com/office/powerpoint/2010/main" val="51004990"/>
              </p:ext>
            </p:extLst>
          </p:nvPr>
        </p:nvGraphicFramePr>
        <p:xfrm>
          <a:off x="819757" y="1340768"/>
          <a:ext cx="7784691" cy="2610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Rettangolo 14"/>
          <p:cNvSpPr/>
          <p:nvPr/>
        </p:nvSpPr>
        <p:spPr>
          <a:xfrm>
            <a:off x="1403648" y="2348880"/>
            <a:ext cx="4413151" cy="369332"/>
          </a:xfrm>
          <a:prstGeom prst="rect">
            <a:avLst/>
          </a:prstGeom>
        </p:spPr>
        <p:txBody>
          <a:bodyPr wrap="square">
            <a:spAutoFit/>
          </a:bodyPr>
          <a:lstStyle/>
          <a:p>
            <a:pPr>
              <a:spcAft>
                <a:spcPts val="0"/>
              </a:spcAft>
            </a:pPr>
            <a:r>
              <a:rPr lang="it-IT" b="1" dirty="0">
                <a:solidFill>
                  <a:schemeClr val="bg1"/>
                </a:solidFill>
                <a:uFill>
                  <a:solidFill>
                    <a:srgbClr val="000000"/>
                  </a:solidFill>
                </a:uFill>
                <a:ea typeface="Times New Roman"/>
                <a:cs typeface="Arial Unicode MS"/>
              </a:rPr>
              <a:t>Tempo medio </a:t>
            </a:r>
            <a:r>
              <a:rPr lang="it-IT" b="1" dirty="0" smtClean="0">
                <a:solidFill>
                  <a:schemeClr val="bg1"/>
                </a:solidFill>
                <a:uFill>
                  <a:solidFill>
                    <a:srgbClr val="000000"/>
                  </a:solidFill>
                </a:uFill>
                <a:ea typeface="Times New Roman"/>
                <a:cs typeface="Arial Unicode MS"/>
              </a:rPr>
              <a:t>totale</a:t>
            </a:r>
            <a:endParaRPr lang="it-IT" dirty="0">
              <a:solidFill>
                <a:schemeClr val="bg1"/>
              </a:solidFill>
              <a:uFill>
                <a:solidFill>
                  <a:srgbClr val="000000"/>
                </a:solidFill>
              </a:uFill>
              <a:latin typeface="Times New Roman"/>
              <a:ea typeface="Arial Unicode MS"/>
              <a:cs typeface="Arial Unicode MS"/>
            </a:endParaRPr>
          </a:p>
        </p:txBody>
      </p:sp>
      <p:graphicFrame>
        <p:nvGraphicFramePr>
          <p:cNvPr id="18" name="Diagramma 17"/>
          <p:cNvGraphicFramePr/>
          <p:nvPr>
            <p:extLst>
              <p:ext uri="{D42A27DB-BD31-4B8C-83A1-F6EECF244321}">
                <p14:modId xmlns="" xmlns:p14="http://schemas.microsoft.com/office/powerpoint/2010/main" val="766054816"/>
              </p:ext>
            </p:extLst>
          </p:nvPr>
        </p:nvGraphicFramePr>
        <p:xfrm>
          <a:off x="2858914" y="4122975"/>
          <a:ext cx="3848076" cy="119625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Freccia in giù 20"/>
          <p:cNvSpPr/>
          <p:nvPr/>
        </p:nvSpPr>
        <p:spPr>
          <a:xfrm>
            <a:off x="4623963" y="2384458"/>
            <a:ext cx="457501" cy="19851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ccia in giù 21"/>
          <p:cNvSpPr/>
          <p:nvPr/>
        </p:nvSpPr>
        <p:spPr>
          <a:xfrm>
            <a:off x="4615221" y="3714653"/>
            <a:ext cx="457501" cy="19851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p:cNvSpPr/>
          <p:nvPr/>
        </p:nvSpPr>
        <p:spPr>
          <a:xfrm>
            <a:off x="567097" y="5535430"/>
            <a:ext cx="2363210" cy="79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5" name="Diagramma 24"/>
          <p:cNvGraphicFramePr/>
          <p:nvPr>
            <p:extLst>
              <p:ext uri="{D42A27DB-BD31-4B8C-83A1-F6EECF244321}">
                <p14:modId xmlns="" xmlns:p14="http://schemas.microsoft.com/office/powerpoint/2010/main" val="2028528391"/>
              </p:ext>
            </p:extLst>
          </p:nvPr>
        </p:nvGraphicFramePr>
        <p:xfrm>
          <a:off x="2858914" y="5388784"/>
          <a:ext cx="3848076" cy="119625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6" name="CasellaDiTesto 25"/>
          <p:cNvSpPr txBox="1"/>
          <p:nvPr/>
        </p:nvSpPr>
        <p:spPr>
          <a:xfrm>
            <a:off x="7141813" y="3330862"/>
            <a:ext cx="1770762" cy="2708434"/>
          </a:xfrm>
          <a:prstGeom prst="rect">
            <a:avLst/>
          </a:prstGeom>
          <a:noFill/>
        </p:spPr>
        <p:txBody>
          <a:bodyPr wrap="square" rtlCol="0">
            <a:spAutoFit/>
          </a:bodyPr>
          <a:lstStyle/>
          <a:p>
            <a:pPr algn="ctr"/>
            <a:r>
              <a:rPr lang="it-IT" sz="3000" b="1" dirty="0" smtClean="0">
                <a:solidFill>
                  <a:srgbClr val="C00000"/>
                </a:solidFill>
              </a:rPr>
              <a:t>IMPATTO DI SISTEMA</a:t>
            </a:r>
          </a:p>
          <a:p>
            <a:pPr algn="ctr"/>
            <a:r>
              <a:rPr lang="it-IT" sz="2000" b="1" dirty="0" smtClean="0">
                <a:solidFill>
                  <a:srgbClr val="C00000"/>
                </a:solidFill>
              </a:rPr>
              <a:t>(ipotesi: piena disponibilità di risorse finanziarie)</a:t>
            </a:r>
            <a:endParaRPr lang="it-IT" sz="2000" b="1" dirty="0">
              <a:solidFill>
                <a:srgbClr val="C00000"/>
              </a:solidFill>
            </a:endParaRPr>
          </a:p>
        </p:txBody>
      </p:sp>
      <p:sp>
        <p:nvSpPr>
          <p:cNvPr id="27" name="Freccia in giù 26"/>
          <p:cNvSpPr/>
          <p:nvPr/>
        </p:nvSpPr>
        <p:spPr>
          <a:xfrm>
            <a:off x="4587670" y="5154790"/>
            <a:ext cx="457501" cy="19851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ttangolo 27"/>
          <p:cNvSpPr/>
          <p:nvPr/>
        </p:nvSpPr>
        <p:spPr>
          <a:xfrm>
            <a:off x="2771800" y="3573016"/>
            <a:ext cx="4413151" cy="338554"/>
          </a:xfrm>
          <a:prstGeom prst="rect">
            <a:avLst/>
          </a:prstGeom>
        </p:spPr>
        <p:txBody>
          <a:bodyPr wrap="square">
            <a:spAutoFit/>
          </a:bodyPr>
          <a:lstStyle/>
          <a:p>
            <a:pPr algn="ctr">
              <a:spcAft>
                <a:spcPts val="0"/>
              </a:spcAft>
            </a:pPr>
            <a:r>
              <a:rPr lang="it-IT" sz="1600" b="1" dirty="0">
                <a:solidFill>
                  <a:schemeClr val="bg1"/>
                </a:solidFill>
                <a:uFill>
                  <a:solidFill>
                    <a:srgbClr val="000000"/>
                  </a:solidFill>
                </a:uFill>
                <a:ea typeface="Times New Roman"/>
                <a:cs typeface="Arial Unicode MS"/>
              </a:rPr>
              <a:t>Tempo medio </a:t>
            </a:r>
            <a:r>
              <a:rPr lang="it-IT" sz="1600" b="1" dirty="0" smtClean="0">
                <a:solidFill>
                  <a:schemeClr val="bg1"/>
                </a:solidFill>
                <a:uFill>
                  <a:solidFill>
                    <a:srgbClr val="000000"/>
                  </a:solidFill>
                </a:uFill>
                <a:ea typeface="Times New Roman"/>
                <a:cs typeface="Arial Unicode MS"/>
              </a:rPr>
              <a:t>risparmiabile</a:t>
            </a:r>
            <a:endParaRPr lang="it-IT" sz="1600" dirty="0">
              <a:solidFill>
                <a:schemeClr val="bg1"/>
              </a:solidFill>
              <a:uFill>
                <a:solidFill>
                  <a:srgbClr val="000000"/>
                </a:solidFill>
              </a:uFill>
              <a:latin typeface="Times New Roman"/>
              <a:ea typeface="Arial Unicode MS"/>
              <a:cs typeface="Arial Unicode MS"/>
            </a:endParaRPr>
          </a:p>
        </p:txBody>
      </p:sp>
      <p:sp>
        <p:nvSpPr>
          <p:cNvPr id="29" name="CasellaDiTesto 28"/>
          <p:cNvSpPr txBox="1"/>
          <p:nvPr/>
        </p:nvSpPr>
        <p:spPr>
          <a:xfrm>
            <a:off x="3491880" y="404664"/>
            <a:ext cx="5472608" cy="400110"/>
          </a:xfrm>
          <a:prstGeom prst="rect">
            <a:avLst/>
          </a:prstGeom>
          <a:noFill/>
        </p:spPr>
        <p:txBody>
          <a:bodyPr wrap="square" rtlCol="0">
            <a:spAutoFit/>
          </a:bodyPr>
          <a:lstStyle/>
          <a:p>
            <a:pPr algn="ctr"/>
            <a:r>
              <a:rPr lang="it-IT" sz="2000" b="1" cap="all" dirty="0" smtClean="0">
                <a:solidFill>
                  <a:schemeClr val="accent3">
                    <a:lumMod val="50000"/>
                  </a:schemeClr>
                </a:solidFill>
              </a:rPr>
              <a:t>COME MIGLIORARE L’EFFICIENZA DEL SISTEMA</a:t>
            </a:r>
            <a:endParaRPr lang="it-IT" sz="2000" b="1" cap="all" dirty="0">
              <a:solidFill>
                <a:schemeClr val="accent3">
                  <a:lumMod val="50000"/>
                </a:schemeClr>
              </a:solidFill>
            </a:endParaRPr>
          </a:p>
        </p:txBody>
      </p:sp>
      <p:sp>
        <p:nvSpPr>
          <p:cNvPr id="30" name="Rettangolo 29"/>
          <p:cNvSpPr/>
          <p:nvPr/>
        </p:nvSpPr>
        <p:spPr>
          <a:xfrm>
            <a:off x="5364088" y="2348880"/>
            <a:ext cx="4572000" cy="369332"/>
          </a:xfrm>
          <a:prstGeom prst="rect">
            <a:avLst/>
          </a:prstGeom>
        </p:spPr>
        <p:txBody>
          <a:bodyPr>
            <a:spAutoFit/>
          </a:bodyPr>
          <a:lstStyle/>
          <a:p>
            <a:pPr>
              <a:spcAft>
                <a:spcPts val="0"/>
              </a:spcAft>
            </a:pPr>
            <a:r>
              <a:rPr lang="it-IT" b="1" dirty="0">
                <a:solidFill>
                  <a:schemeClr val="bg1"/>
                </a:solidFill>
                <a:uFill>
                  <a:solidFill>
                    <a:srgbClr val="000000"/>
                  </a:solidFill>
                </a:uFill>
                <a:ea typeface="Times New Roman"/>
                <a:cs typeface="Arial Unicode MS"/>
              </a:rPr>
              <a:t>Tempo </a:t>
            </a:r>
            <a:r>
              <a:rPr lang="it-IT" b="1" dirty="0" smtClean="0">
                <a:solidFill>
                  <a:schemeClr val="bg1"/>
                </a:solidFill>
                <a:uFill>
                  <a:solidFill>
                    <a:srgbClr val="000000"/>
                  </a:solidFill>
                </a:uFill>
                <a:ea typeface="Times New Roman"/>
                <a:cs typeface="Arial Unicode MS"/>
              </a:rPr>
              <a:t>medio prime  5 regioni </a:t>
            </a:r>
            <a:endParaRPr lang="it-IT" dirty="0">
              <a:solidFill>
                <a:schemeClr val="bg1"/>
              </a:solidFill>
              <a:uFill>
                <a:solidFill>
                  <a:srgbClr val="000000"/>
                </a:solidFill>
              </a:uFill>
              <a:latin typeface="Times New Roman"/>
              <a:ea typeface="Arial Unicode MS"/>
              <a:cs typeface="Arial Unicode MS"/>
            </a:endParaRPr>
          </a:p>
        </p:txBody>
      </p:sp>
    </p:spTree>
    <p:extLst>
      <p:ext uri="{BB962C8B-B14F-4D97-AF65-F5344CB8AC3E}">
        <p14:creationId xmlns="" xmlns:p14="http://schemas.microsoft.com/office/powerpoint/2010/main" val="1114428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5129</TotalTime>
  <Words>950</Words>
  <Application>Microsoft Office PowerPoint</Application>
  <PresentationFormat>Presentazione su schermo (4:3)</PresentationFormat>
  <Paragraphs>190</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Grafica</dc:creator>
  <cp:lastModifiedBy>Annalisa</cp:lastModifiedBy>
  <cp:revision>73</cp:revision>
  <dcterms:created xsi:type="dcterms:W3CDTF">2010-05-25T15:56:55Z</dcterms:created>
  <dcterms:modified xsi:type="dcterms:W3CDTF">2021-07-14T18:26:23Z</dcterms:modified>
</cp:coreProperties>
</file>